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93"/>
  </p:notesMasterIdLst>
  <p:handoutMasterIdLst>
    <p:handoutMasterId r:id="rId94"/>
  </p:handoutMasterIdLst>
  <p:sldIdLst>
    <p:sldId id="258" r:id="rId2"/>
    <p:sldId id="323" r:id="rId3"/>
    <p:sldId id="276" r:id="rId4"/>
    <p:sldId id="322" r:id="rId5"/>
    <p:sldId id="267" r:id="rId6"/>
    <p:sldId id="256" r:id="rId7"/>
    <p:sldId id="325" r:id="rId8"/>
    <p:sldId id="259" r:id="rId9"/>
    <p:sldId id="260" r:id="rId10"/>
    <p:sldId id="326" r:id="rId11"/>
    <p:sldId id="261" r:id="rId12"/>
    <p:sldId id="262" r:id="rId13"/>
    <p:sldId id="263" r:id="rId14"/>
    <p:sldId id="327" r:id="rId15"/>
    <p:sldId id="308" r:id="rId16"/>
    <p:sldId id="309" r:id="rId17"/>
    <p:sldId id="310" r:id="rId18"/>
    <p:sldId id="311" r:id="rId19"/>
    <p:sldId id="328" r:id="rId20"/>
    <p:sldId id="264" r:id="rId21"/>
    <p:sldId id="343" r:id="rId22"/>
    <p:sldId id="265" r:id="rId23"/>
    <p:sldId id="266" r:id="rId24"/>
    <p:sldId id="345" r:id="rId25"/>
    <p:sldId id="285" r:id="rId26"/>
    <p:sldId id="268" r:id="rId27"/>
    <p:sldId id="346" r:id="rId28"/>
    <p:sldId id="269" r:id="rId29"/>
    <p:sldId id="270" r:id="rId30"/>
    <p:sldId id="329" r:id="rId31"/>
    <p:sldId id="271" r:id="rId32"/>
    <p:sldId id="272" r:id="rId33"/>
    <p:sldId id="347" r:id="rId34"/>
    <p:sldId id="273" r:id="rId35"/>
    <p:sldId id="344" r:id="rId36"/>
    <p:sldId id="274" r:id="rId37"/>
    <p:sldId id="275" r:id="rId38"/>
    <p:sldId id="312" r:id="rId39"/>
    <p:sldId id="286" r:id="rId40"/>
    <p:sldId id="330" r:id="rId41"/>
    <p:sldId id="287" r:id="rId42"/>
    <p:sldId id="348" r:id="rId43"/>
    <p:sldId id="349" r:id="rId44"/>
    <p:sldId id="278" r:id="rId45"/>
    <p:sldId id="279" r:id="rId46"/>
    <p:sldId id="331" r:id="rId47"/>
    <p:sldId id="288" r:id="rId48"/>
    <p:sldId id="289" r:id="rId49"/>
    <p:sldId id="290" r:id="rId50"/>
    <p:sldId id="291" r:id="rId51"/>
    <p:sldId id="292" r:id="rId52"/>
    <p:sldId id="332" r:id="rId53"/>
    <p:sldId id="293" r:id="rId54"/>
    <p:sldId id="333" r:id="rId55"/>
    <p:sldId id="294" r:id="rId56"/>
    <p:sldId id="334" r:id="rId57"/>
    <p:sldId id="295" r:id="rId58"/>
    <p:sldId id="335" r:id="rId59"/>
    <p:sldId id="313" r:id="rId60"/>
    <p:sldId id="336" r:id="rId61"/>
    <p:sldId id="296" r:id="rId62"/>
    <p:sldId id="353" r:id="rId63"/>
    <p:sldId id="314" r:id="rId64"/>
    <p:sldId id="315" r:id="rId65"/>
    <p:sldId id="316" r:id="rId66"/>
    <p:sldId id="317" r:id="rId67"/>
    <p:sldId id="337" r:id="rId68"/>
    <p:sldId id="318" r:id="rId69"/>
    <p:sldId id="338" r:id="rId70"/>
    <p:sldId id="321" r:id="rId71"/>
    <p:sldId id="339" r:id="rId72"/>
    <p:sldId id="297" r:id="rId73"/>
    <p:sldId id="340" r:id="rId74"/>
    <p:sldId id="351" r:id="rId75"/>
    <p:sldId id="298" r:id="rId76"/>
    <p:sldId id="299" r:id="rId77"/>
    <p:sldId id="300" r:id="rId78"/>
    <p:sldId id="341" r:id="rId79"/>
    <p:sldId id="301" r:id="rId80"/>
    <p:sldId id="307" r:id="rId81"/>
    <p:sldId id="302" r:id="rId82"/>
    <p:sldId id="303" r:id="rId83"/>
    <p:sldId id="352" r:id="rId84"/>
    <p:sldId id="304" r:id="rId85"/>
    <p:sldId id="305" r:id="rId86"/>
    <p:sldId id="342" r:id="rId87"/>
    <p:sldId id="306" r:id="rId88"/>
    <p:sldId id="277" r:id="rId89"/>
    <p:sldId id="280" r:id="rId90"/>
    <p:sldId id="281" r:id="rId91"/>
    <p:sldId id="282" r:id="rId9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manda Mitchell" initials="AM" lastIdx="1" clrIdx="0"/>
  <p:cmAuthor id="2" name="Marisa Hines" initials="MH"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B74"/>
    <a:srgbClr val="FFFFFF"/>
    <a:srgbClr val="FFC425"/>
    <a:srgbClr val="E5E6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589B9E7-E3E8-4492-90B9-1320435B431F}" v="42" dt="2020-06-30T00:27:37.304"/>
  </p1510:revLst>
</p1510:revInfo>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6473" autoAdjust="0"/>
    <p:restoredTop sz="94633"/>
  </p:normalViewPr>
  <p:slideViewPr>
    <p:cSldViewPr snapToGrid="0">
      <p:cViewPr varScale="1">
        <p:scale>
          <a:sx n="93" d="100"/>
          <a:sy n="93" d="100"/>
        </p:scale>
        <p:origin x="84" y="774"/>
      </p:cViewPr>
      <p:guideLst>
        <p:guide orient="horz" pos="2160"/>
        <p:guide pos="3840"/>
      </p:guideLst>
    </p:cSldViewPr>
  </p:slideViewPr>
  <p:notesTextViewPr>
    <p:cViewPr>
      <p:scale>
        <a:sx n="1" d="1"/>
        <a:sy n="1" d="1"/>
      </p:scale>
      <p:origin x="0" y="0"/>
    </p:cViewPr>
  </p:notesTextViewPr>
  <p:notesViewPr>
    <p:cSldViewPr snapToGrid="0">
      <p:cViewPr varScale="1">
        <p:scale>
          <a:sx n="65" d="100"/>
          <a:sy n="65" d="100"/>
        </p:scale>
        <p:origin x="2784" y="4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commentAuthors" Target="commentAuthor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microsoft.com/office/2016/11/relationships/changesInfo" Target="changesInfos/changesInfo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notesMaster" Target="notesMasters/notesMaster1.xml"/><Relationship Id="rId98"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handoutMaster" Target="handoutMasters/handoutMaster1.xml"/><Relationship Id="rId99" Type="http://schemas.openxmlformats.org/officeDocument/2006/relationships/tableStyles" Target="tableStyles.xml"/><Relationship Id="rId10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hy Moczerniak" userId="482eff44a8730993" providerId="LiveId" clId="{E589B9E7-E3E8-4492-90B9-1320435B431F}"/>
    <pc:docChg chg="undo custSel modSld">
      <pc:chgData name="Kathy Moczerniak" userId="482eff44a8730993" providerId="LiveId" clId="{E589B9E7-E3E8-4492-90B9-1320435B431F}" dt="2020-06-30T00:27:22.207" v="481" actId="20577"/>
      <pc:docMkLst>
        <pc:docMk/>
      </pc:docMkLst>
      <pc:sldChg chg="modSp mod">
        <pc:chgData name="Kathy Moczerniak" userId="482eff44a8730993" providerId="LiveId" clId="{E589B9E7-E3E8-4492-90B9-1320435B431F}" dt="2020-06-29T06:48:38.975" v="178"/>
        <pc:sldMkLst>
          <pc:docMk/>
          <pc:sldMk cId="3271910242" sldId="256"/>
        </pc:sldMkLst>
        <pc:spChg chg="mod">
          <ac:chgData name="Kathy Moczerniak" userId="482eff44a8730993" providerId="LiveId" clId="{E589B9E7-E3E8-4492-90B9-1320435B431F}" dt="2020-06-29T06:48:38.975" v="178"/>
          <ac:spMkLst>
            <pc:docMk/>
            <pc:sldMk cId="3271910242" sldId="256"/>
            <ac:spMk id="3" creationId="{23CB7161-53DD-47AD-9B63-C87967365B86}"/>
          </ac:spMkLst>
        </pc:spChg>
      </pc:sldChg>
      <pc:sldChg chg="modSp mod">
        <pc:chgData name="Kathy Moczerniak" userId="482eff44a8730993" providerId="LiveId" clId="{E589B9E7-E3E8-4492-90B9-1320435B431F}" dt="2020-06-29T06:31:20.778" v="6"/>
        <pc:sldMkLst>
          <pc:docMk/>
          <pc:sldMk cId="4218712131" sldId="259"/>
        </pc:sldMkLst>
        <pc:spChg chg="mod">
          <ac:chgData name="Kathy Moczerniak" userId="482eff44a8730993" providerId="LiveId" clId="{E589B9E7-E3E8-4492-90B9-1320435B431F}" dt="2020-06-29T06:31:20.778" v="6"/>
          <ac:spMkLst>
            <pc:docMk/>
            <pc:sldMk cId="4218712131" sldId="259"/>
            <ac:spMk id="3" creationId="{0606064A-8609-4C69-8662-8FEE9D88F99E}"/>
          </ac:spMkLst>
        </pc:spChg>
      </pc:sldChg>
      <pc:sldChg chg="modSp mod">
        <pc:chgData name="Kathy Moczerniak" userId="482eff44a8730993" providerId="LiveId" clId="{E589B9E7-E3E8-4492-90B9-1320435B431F}" dt="2020-06-29T20:20:34.398" v="232" actId="20577"/>
        <pc:sldMkLst>
          <pc:docMk/>
          <pc:sldMk cId="2607797785" sldId="260"/>
        </pc:sldMkLst>
        <pc:spChg chg="mod">
          <ac:chgData name="Kathy Moczerniak" userId="482eff44a8730993" providerId="LiveId" clId="{E589B9E7-E3E8-4492-90B9-1320435B431F}" dt="2020-06-29T06:48:38.975" v="178"/>
          <ac:spMkLst>
            <pc:docMk/>
            <pc:sldMk cId="2607797785" sldId="260"/>
            <ac:spMk id="2" creationId="{10A585EC-DD97-4801-9290-3A6FA3B42482}"/>
          </ac:spMkLst>
        </pc:spChg>
        <pc:spChg chg="mod">
          <ac:chgData name="Kathy Moczerniak" userId="482eff44a8730993" providerId="LiveId" clId="{E589B9E7-E3E8-4492-90B9-1320435B431F}" dt="2020-06-29T20:20:34.398" v="232" actId="20577"/>
          <ac:spMkLst>
            <pc:docMk/>
            <pc:sldMk cId="2607797785" sldId="260"/>
            <ac:spMk id="3" creationId="{3563E940-D9BF-4D45-BCB5-8C4F370940FE}"/>
          </ac:spMkLst>
        </pc:spChg>
      </pc:sldChg>
      <pc:sldChg chg="modSp">
        <pc:chgData name="Kathy Moczerniak" userId="482eff44a8730993" providerId="LiveId" clId="{E589B9E7-E3E8-4492-90B9-1320435B431F}" dt="2020-06-29T06:48:38.975" v="178"/>
        <pc:sldMkLst>
          <pc:docMk/>
          <pc:sldMk cId="3113466015" sldId="261"/>
        </pc:sldMkLst>
        <pc:spChg chg="mod">
          <ac:chgData name="Kathy Moczerniak" userId="482eff44a8730993" providerId="LiveId" clId="{E589B9E7-E3E8-4492-90B9-1320435B431F}" dt="2020-06-29T06:48:38.975" v="178"/>
          <ac:spMkLst>
            <pc:docMk/>
            <pc:sldMk cId="3113466015" sldId="261"/>
            <ac:spMk id="2" creationId="{8EF7B1EB-DFD7-45A4-A920-5C3D18C360FF}"/>
          </ac:spMkLst>
        </pc:spChg>
      </pc:sldChg>
      <pc:sldChg chg="modSp mod">
        <pc:chgData name="Kathy Moczerniak" userId="482eff44a8730993" providerId="LiveId" clId="{E589B9E7-E3E8-4492-90B9-1320435B431F}" dt="2020-06-29T20:23:05.207" v="243" actId="20577"/>
        <pc:sldMkLst>
          <pc:docMk/>
          <pc:sldMk cId="2456879257" sldId="262"/>
        </pc:sldMkLst>
        <pc:spChg chg="mod">
          <ac:chgData name="Kathy Moczerniak" userId="482eff44a8730993" providerId="LiveId" clId="{E589B9E7-E3E8-4492-90B9-1320435B431F}" dt="2020-06-29T06:48:38.975" v="178"/>
          <ac:spMkLst>
            <pc:docMk/>
            <pc:sldMk cId="2456879257" sldId="262"/>
            <ac:spMk id="2" creationId="{09721F9B-E7BE-46AA-9036-03D252A1917D}"/>
          </ac:spMkLst>
        </pc:spChg>
        <pc:spChg chg="mod">
          <ac:chgData name="Kathy Moczerniak" userId="482eff44a8730993" providerId="LiveId" clId="{E589B9E7-E3E8-4492-90B9-1320435B431F}" dt="2020-06-29T20:23:05.207" v="243" actId="20577"/>
          <ac:spMkLst>
            <pc:docMk/>
            <pc:sldMk cId="2456879257" sldId="262"/>
            <ac:spMk id="3" creationId="{7919EB3B-849B-4B43-AE95-F58A40CBDF9A}"/>
          </ac:spMkLst>
        </pc:spChg>
      </pc:sldChg>
      <pc:sldChg chg="modSp">
        <pc:chgData name="Kathy Moczerniak" userId="482eff44a8730993" providerId="LiveId" clId="{E589B9E7-E3E8-4492-90B9-1320435B431F}" dt="2020-06-29T06:48:38.975" v="178"/>
        <pc:sldMkLst>
          <pc:docMk/>
          <pc:sldMk cId="1928291585" sldId="263"/>
        </pc:sldMkLst>
        <pc:spChg chg="mod">
          <ac:chgData name="Kathy Moczerniak" userId="482eff44a8730993" providerId="LiveId" clId="{E589B9E7-E3E8-4492-90B9-1320435B431F}" dt="2020-06-29T06:48:38.975" v="178"/>
          <ac:spMkLst>
            <pc:docMk/>
            <pc:sldMk cId="1928291585" sldId="263"/>
            <ac:spMk id="2" creationId="{F055F6F1-0592-464F-B657-776C5E5F8589}"/>
          </ac:spMkLst>
        </pc:spChg>
      </pc:sldChg>
      <pc:sldChg chg="modSp mod">
        <pc:chgData name="Kathy Moczerniak" userId="482eff44a8730993" providerId="LiveId" clId="{E589B9E7-E3E8-4492-90B9-1320435B431F}" dt="2020-06-29T20:30:13.410" v="249" actId="20577"/>
        <pc:sldMkLst>
          <pc:docMk/>
          <pc:sldMk cId="3675884455" sldId="264"/>
        </pc:sldMkLst>
        <pc:spChg chg="mod">
          <ac:chgData name="Kathy Moczerniak" userId="482eff44a8730993" providerId="LiveId" clId="{E589B9E7-E3E8-4492-90B9-1320435B431F}" dt="2020-06-29T20:30:13.410" v="249" actId="20577"/>
          <ac:spMkLst>
            <pc:docMk/>
            <pc:sldMk cId="3675884455" sldId="264"/>
            <ac:spMk id="3" creationId="{2EDAFD3A-F8C2-4521-ADFB-81793D0D783C}"/>
          </ac:spMkLst>
        </pc:spChg>
      </pc:sldChg>
      <pc:sldChg chg="modSp mod">
        <pc:chgData name="Kathy Moczerniak" userId="482eff44a8730993" providerId="LiveId" clId="{E589B9E7-E3E8-4492-90B9-1320435B431F}" dt="2020-06-29T20:30:55.695" v="251" actId="14100"/>
        <pc:sldMkLst>
          <pc:docMk/>
          <pc:sldMk cId="1417281988" sldId="265"/>
        </pc:sldMkLst>
        <pc:spChg chg="mod">
          <ac:chgData name="Kathy Moczerniak" userId="482eff44a8730993" providerId="LiveId" clId="{E589B9E7-E3E8-4492-90B9-1320435B431F}" dt="2020-06-29T20:30:55.695" v="251" actId="14100"/>
          <ac:spMkLst>
            <pc:docMk/>
            <pc:sldMk cId="1417281988" sldId="265"/>
            <ac:spMk id="3" creationId="{0EF1579C-4917-4EA6-9F0D-08D494777BB5}"/>
          </ac:spMkLst>
        </pc:spChg>
      </pc:sldChg>
      <pc:sldChg chg="modSp mod modClrScheme chgLayout">
        <pc:chgData name="Kathy Moczerniak" userId="482eff44a8730993" providerId="LiveId" clId="{E589B9E7-E3E8-4492-90B9-1320435B431F}" dt="2020-06-29T06:48:38.975" v="178"/>
        <pc:sldMkLst>
          <pc:docMk/>
          <pc:sldMk cId="1462429616" sldId="266"/>
        </pc:sldMkLst>
        <pc:spChg chg="mod ord">
          <ac:chgData name="Kathy Moczerniak" userId="482eff44a8730993" providerId="LiveId" clId="{E589B9E7-E3E8-4492-90B9-1320435B431F}" dt="2020-06-29T06:48:38.975" v="178"/>
          <ac:spMkLst>
            <pc:docMk/>
            <pc:sldMk cId="1462429616" sldId="266"/>
            <ac:spMk id="2" creationId="{DF7520E1-3E1B-44FC-B021-6561662D8692}"/>
          </ac:spMkLst>
        </pc:spChg>
        <pc:spChg chg="mod ord">
          <ac:chgData name="Kathy Moczerniak" userId="482eff44a8730993" providerId="LiveId" clId="{E589B9E7-E3E8-4492-90B9-1320435B431F}" dt="2020-06-29T06:35:04.243" v="43" actId="1076"/>
          <ac:spMkLst>
            <pc:docMk/>
            <pc:sldMk cId="1462429616" sldId="266"/>
            <ac:spMk id="3" creationId="{9EC78046-71F0-4A99-ABB0-DCD4A6515D1D}"/>
          </ac:spMkLst>
        </pc:spChg>
      </pc:sldChg>
      <pc:sldChg chg="modSp mod">
        <pc:chgData name="Kathy Moczerniak" userId="482eff44a8730993" providerId="LiveId" clId="{E589B9E7-E3E8-4492-90B9-1320435B431F}" dt="2020-06-29T20:33:35.228" v="258" actId="20577"/>
        <pc:sldMkLst>
          <pc:docMk/>
          <pc:sldMk cId="2275664156" sldId="268"/>
        </pc:sldMkLst>
        <pc:spChg chg="mod">
          <ac:chgData name="Kathy Moczerniak" userId="482eff44a8730993" providerId="LiveId" clId="{E589B9E7-E3E8-4492-90B9-1320435B431F}" dt="2020-06-29T06:48:38.975" v="178"/>
          <ac:spMkLst>
            <pc:docMk/>
            <pc:sldMk cId="2275664156" sldId="268"/>
            <ac:spMk id="2" creationId="{F203D622-17BE-4BD5-8B0B-EC05F1EFF5D8}"/>
          </ac:spMkLst>
        </pc:spChg>
        <pc:spChg chg="mod">
          <ac:chgData name="Kathy Moczerniak" userId="482eff44a8730993" providerId="LiveId" clId="{E589B9E7-E3E8-4492-90B9-1320435B431F}" dt="2020-06-29T20:33:35.228" v="258" actId="20577"/>
          <ac:spMkLst>
            <pc:docMk/>
            <pc:sldMk cId="2275664156" sldId="268"/>
            <ac:spMk id="3" creationId="{D3514C90-BB03-48A0-9DEA-B367EDDB650A}"/>
          </ac:spMkLst>
        </pc:spChg>
      </pc:sldChg>
      <pc:sldChg chg="modSp mod">
        <pc:chgData name="Kathy Moczerniak" userId="482eff44a8730993" providerId="LiveId" clId="{E589B9E7-E3E8-4492-90B9-1320435B431F}" dt="2020-06-30T00:27:22.207" v="481" actId="20577"/>
        <pc:sldMkLst>
          <pc:docMk/>
          <pc:sldMk cId="384792676" sldId="269"/>
        </pc:sldMkLst>
        <pc:spChg chg="mod">
          <ac:chgData name="Kathy Moczerniak" userId="482eff44a8730993" providerId="LiveId" clId="{E589B9E7-E3E8-4492-90B9-1320435B431F}" dt="2020-06-29T06:48:38.975" v="178"/>
          <ac:spMkLst>
            <pc:docMk/>
            <pc:sldMk cId="384792676" sldId="269"/>
            <ac:spMk id="2" creationId="{F6EA13C0-EB13-402F-8F9C-73AD3A51EC32}"/>
          </ac:spMkLst>
        </pc:spChg>
        <pc:spChg chg="mod">
          <ac:chgData name="Kathy Moczerniak" userId="482eff44a8730993" providerId="LiveId" clId="{E589B9E7-E3E8-4492-90B9-1320435B431F}" dt="2020-06-30T00:27:22.207" v="481" actId="20577"/>
          <ac:spMkLst>
            <pc:docMk/>
            <pc:sldMk cId="384792676" sldId="269"/>
            <ac:spMk id="3" creationId="{97F8CE21-9802-4A00-A3A6-34C705F27475}"/>
          </ac:spMkLst>
        </pc:spChg>
      </pc:sldChg>
      <pc:sldChg chg="modSp mod">
        <pc:chgData name="Kathy Moczerniak" userId="482eff44a8730993" providerId="LiveId" clId="{E589B9E7-E3E8-4492-90B9-1320435B431F}" dt="2020-06-29T20:35:38.735" v="263" actId="20577"/>
        <pc:sldMkLst>
          <pc:docMk/>
          <pc:sldMk cId="564074291" sldId="270"/>
        </pc:sldMkLst>
        <pc:spChg chg="mod">
          <ac:chgData name="Kathy Moczerniak" userId="482eff44a8730993" providerId="LiveId" clId="{E589B9E7-E3E8-4492-90B9-1320435B431F}" dt="2020-06-29T06:48:38.975" v="178"/>
          <ac:spMkLst>
            <pc:docMk/>
            <pc:sldMk cId="564074291" sldId="270"/>
            <ac:spMk id="2" creationId="{A402E60D-15D7-45CB-9B04-C1C4700606D2}"/>
          </ac:spMkLst>
        </pc:spChg>
        <pc:spChg chg="mod">
          <ac:chgData name="Kathy Moczerniak" userId="482eff44a8730993" providerId="LiveId" clId="{E589B9E7-E3E8-4492-90B9-1320435B431F}" dt="2020-06-29T20:35:38.735" v="263" actId="20577"/>
          <ac:spMkLst>
            <pc:docMk/>
            <pc:sldMk cId="564074291" sldId="270"/>
            <ac:spMk id="3" creationId="{65DC7134-5AC2-4EB5-86CD-19C1EE7D6B86}"/>
          </ac:spMkLst>
        </pc:spChg>
      </pc:sldChg>
      <pc:sldChg chg="modSp mod">
        <pc:chgData name="Kathy Moczerniak" userId="482eff44a8730993" providerId="LiveId" clId="{E589B9E7-E3E8-4492-90B9-1320435B431F}" dt="2020-06-29T06:48:38.975" v="178"/>
        <pc:sldMkLst>
          <pc:docMk/>
          <pc:sldMk cId="166261542" sldId="271"/>
        </pc:sldMkLst>
        <pc:spChg chg="mod">
          <ac:chgData name="Kathy Moczerniak" userId="482eff44a8730993" providerId="LiveId" clId="{E589B9E7-E3E8-4492-90B9-1320435B431F}" dt="2020-06-29T06:48:38.975" v="178"/>
          <ac:spMkLst>
            <pc:docMk/>
            <pc:sldMk cId="166261542" sldId="271"/>
            <ac:spMk id="2" creationId="{55E97DF6-576C-4C90-9CE5-51EF6AE79F50}"/>
          </ac:spMkLst>
        </pc:spChg>
        <pc:spChg chg="mod">
          <ac:chgData name="Kathy Moczerniak" userId="482eff44a8730993" providerId="LiveId" clId="{E589B9E7-E3E8-4492-90B9-1320435B431F}" dt="2020-06-29T06:38:02.704" v="85" actId="6549"/>
          <ac:spMkLst>
            <pc:docMk/>
            <pc:sldMk cId="166261542" sldId="271"/>
            <ac:spMk id="3" creationId="{7217FC53-2AC0-4518-A776-3F1A9A6AE8A9}"/>
          </ac:spMkLst>
        </pc:spChg>
      </pc:sldChg>
      <pc:sldChg chg="modSp mod">
        <pc:chgData name="Kathy Moczerniak" userId="482eff44a8730993" providerId="LiveId" clId="{E589B9E7-E3E8-4492-90B9-1320435B431F}" dt="2020-06-29T20:38:04.613" v="267" actId="20577"/>
        <pc:sldMkLst>
          <pc:docMk/>
          <pc:sldMk cId="2195917313" sldId="272"/>
        </pc:sldMkLst>
        <pc:spChg chg="mod">
          <ac:chgData name="Kathy Moczerniak" userId="482eff44a8730993" providerId="LiveId" clId="{E589B9E7-E3E8-4492-90B9-1320435B431F}" dt="2020-06-29T06:48:38.975" v="178"/>
          <ac:spMkLst>
            <pc:docMk/>
            <pc:sldMk cId="2195917313" sldId="272"/>
            <ac:spMk id="2" creationId="{389A89F1-D246-4F06-9730-C791A06F9608}"/>
          </ac:spMkLst>
        </pc:spChg>
        <pc:spChg chg="mod">
          <ac:chgData name="Kathy Moczerniak" userId="482eff44a8730993" providerId="LiveId" clId="{E589B9E7-E3E8-4492-90B9-1320435B431F}" dt="2020-06-29T20:38:04.613" v="267" actId="20577"/>
          <ac:spMkLst>
            <pc:docMk/>
            <pc:sldMk cId="2195917313" sldId="272"/>
            <ac:spMk id="3" creationId="{60D03399-A2DC-466F-8A59-766F59C7647D}"/>
          </ac:spMkLst>
        </pc:spChg>
      </pc:sldChg>
      <pc:sldChg chg="modSp mod">
        <pc:chgData name="Kathy Moczerniak" userId="482eff44a8730993" providerId="LiveId" clId="{E589B9E7-E3E8-4492-90B9-1320435B431F}" dt="2020-06-29T20:40:00.844" v="272" actId="20577"/>
        <pc:sldMkLst>
          <pc:docMk/>
          <pc:sldMk cId="902412653" sldId="273"/>
        </pc:sldMkLst>
        <pc:spChg chg="mod">
          <ac:chgData name="Kathy Moczerniak" userId="482eff44a8730993" providerId="LiveId" clId="{E589B9E7-E3E8-4492-90B9-1320435B431F}" dt="2020-06-29T06:48:38.975" v="178"/>
          <ac:spMkLst>
            <pc:docMk/>
            <pc:sldMk cId="902412653" sldId="273"/>
            <ac:spMk id="2" creationId="{B85CA8C4-AFBE-4A99-AE29-38F749929E98}"/>
          </ac:spMkLst>
        </pc:spChg>
        <pc:spChg chg="mod">
          <ac:chgData name="Kathy Moczerniak" userId="482eff44a8730993" providerId="LiveId" clId="{E589B9E7-E3E8-4492-90B9-1320435B431F}" dt="2020-06-29T20:40:00.844" v="272" actId="20577"/>
          <ac:spMkLst>
            <pc:docMk/>
            <pc:sldMk cId="902412653" sldId="273"/>
            <ac:spMk id="3" creationId="{230BA46F-000C-4A20-9688-401619845003}"/>
          </ac:spMkLst>
        </pc:spChg>
      </pc:sldChg>
      <pc:sldChg chg="modSp mod">
        <pc:chgData name="Kathy Moczerniak" userId="482eff44a8730993" providerId="LiveId" clId="{E589B9E7-E3E8-4492-90B9-1320435B431F}" dt="2020-06-29T06:48:38.975" v="178"/>
        <pc:sldMkLst>
          <pc:docMk/>
          <pc:sldMk cId="3262150114" sldId="274"/>
        </pc:sldMkLst>
        <pc:spChg chg="mod">
          <ac:chgData name="Kathy Moczerniak" userId="482eff44a8730993" providerId="LiveId" clId="{E589B9E7-E3E8-4492-90B9-1320435B431F}" dt="2020-06-29T06:48:38.975" v="178"/>
          <ac:spMkLst>
            <pc:docMk/>
            <pc:sldMk cId="3262150114" sldId="274"/>
            <ac:spMk id="2" creationId="{4B4D345C-34DD-46BB-BC48-E0A1FECC935F}"/>
          </ac:spMkLst>
        </pc:spChg>
        <pc:spChg chg="mod">
          <ac:chgData name="Kathy Moczerniak" userId="482eff44a8730993" providerId="LiveId" clId="{E589B9E7-E3E8-4492-90B9-1320435B431F}" dt="2020-06-29T06:39:47.507" v="120" actId="20577"/>
          <ac:spMkLst>
            <pc:docMk/>
            <pc:sldMk cId="3262150114" sldId="274"/>
            <ac:spMk id="3" creationId="{C93B9EBA-ED36-41F3-9DE4-DD4DE2309872}"/>
          </ac:spMkLst>
        </pc:spChg>
      </pc:sldChg>
      <pc:sldChg chg="modSp mod">
        <pc:chgData name="Kathy Moczerniak" userId="482eff44a8730993" providerId="LiveId" clId="{E589B9E7-E3E8-4492-90B9-1320435B431F}" dt="2020-06-29T20:45:56.709" v="304" actId="20577"/>
        <pc:sldMkLst>
          <pc:docMk/>
          <pc:sldMk cId="2484098649" sldId="275"/>
        </pc:sldMkLst>
        <pc:spChg chg="mod">
          <ac:chgData name="Kathy Moczerniak" userId="482eff44a8730993" providerId="LiveId" clId="{E589B9E7-E3E8-4492-90B9-1320435B431F}" dt="2020-06-29T06:48:38.975" v="178"/>
          <ac:spMkLst>
            <pc:docMk/>
            <pc:sldMk cId="2484098649" sldId="275"/>
            <ac:spMk id="2" creationId="{C841B751-E4B1-4894-AB08-80963181A088}"/>
          </ac:spMkLst>
        </pc:spChg>
        <pc:spChg chg="mod">
          <ac:chgData name="Kathy Moczerniak" userId="482eff44a8730993" providerId="LiveId" clId="{E589B9E7-E3E8-4492-90B9-1320435B431F}" dt="2020-06-29T20:45:56.709" v="304" actId="20577"/>
          <ac:spMkLst>
            <pc:docMk/>
            <pc:sldMk cId="2484098649" sldId="275"/>
            <ac:spMk id="3" creationId="{617C8322-15DC-4CEC-BACD-71D353E8B2FD}"/>
          </ac:spMkLst>
        </pc:spChg>
      </pc:sldChg>
      <pc:sldChg chg="modSp">
        <pc:chgData name="Kathy Moczerniak" userId="482eff44a8730993" providerId="LiveId" clId="{E589B9E7-E3E8-4492-90B9-1320435B431F}" dt="2020-06-29T06:48:41.351" v="179"/>
        <pc:sldMkLst>
          <pc:docMk/>
          <pc:sldMk cId="2973352365" sldId="276"/>
        </pc:sldMkLst>
        <pc:spChg chg="mod">
          <ac:chgData name="Kathy Moczerniak" userId="482eff44a8730993" providerId="LiveId" clId="{E589B9E7-E3E8-4492-90B9-1320435B431F}" dt="2020-06-29T06:48:41.351" v="179"/>
          <ac:spMkLst>
            <pc:docMk/>
            <pc:sldMk cId="2973352365" sldId="276"/>
            <ac:spMk id="14" creationId="{00000000-0000-0000-0000-000000000000}"/>
          </ac:spMkLst>
        </pc:spChg>
      </pc:sldChg>
      <pc:sldChg chg="modSp mod">
        <pc:chgData name="Kathy Moczerniak" userId="482eff44a8730993" providerId="LiveId" clId="{E589B9E7-E3E8-4492-90B9-1320435B431F}" dt="2020-06-29T21:44:43.027" v="331" actId="6549"/>
        <pc:sldMkLst>
          <pc:docMk/>
          <pc:sldMk cId="99665411" sldId="278"/>
        </pc:sldMkLst>
        <pc:spChg chg="mod">
          <ac:chgData name="Kathy Moczerniak" userId="482eff44a8730993" providerId="LiveId" clId="{E589B9E7-E3E8-4492-90B9-1320435B431F}" dt="2020-06-29T21:44:01.188" v="325" actId="20577"/>
          <ac:spMkLst>
            <pc:docMk/>
            <pc:sldMk cId="99665411" sldId="278"/>
            <ac:spMk id="2" creationId="{79397D17-B94C-47E4-85F3-EDBFEF68C413}"/>
          </ac:spMkLst>
        </pc:spChg>
        <pc:spChg chg="mod">
          <ac:chgData name="Kathy Moczerniak" userId="482eff44a8730993" providerId="LiveId" clId="{E589B9E7-E3E8-4492-90B9-1320435B431F}" dt="2020-06-29T21:44:43.027" v="331" actId="6549"/>
          <ac:spMkLst>
            <pc:docMk/>
            <pc:sldMk cId="99665411" sldId="278"/>
            <ac:spMk id="3" creationId="{C171B8E8-70BF-4A33-8893-E3CF4F18DCC7}"/>
          </ac:spMkLst>
        </pc:spChg>
      </pc:sldChg>
      <pc:sldChg chg="modSp mod">
        <pc:chgData name="Kathy Moczerniak" userId="482eff44a8730993" providerId="LiveId" clId="{E589B9E7-E3E8-4492-90B9-1320435B431F}" dt="2020-06-29T06:48:38.975" v="178"/>
        <pc:sldMkLst>
          <pc:docMk/>
          <pc:sldMk cId="1337225570" sldId="279"/>
        </pc:sldMkLst>
        <pc:spChg chg="mod">
          <ac:chgData name="Kathy Moczerniak" userId="482eff44a8730993" providerId="LiveId" clId="{E589B9E7-E3E8-4492-90B9-1320435B431F}" dt="2020-06-29T06:48:38.975" v="178"/>
          <ac:spMkLst>
            <pc:docMk/>
            <pc:sldMk cId="1337225570" sldId="279"/>
            <ac:spMk id="2" creationId="{9F4E128A-9C11-482A-8496-4FF8861ABF07}"/>
          </ac:spMkLst>
        </pc:spChg>
        <pc:spChg chg="mod">
          <ac:chgData name="Kathy Moczerniak" userId="482eff44a8730993" providerId="LiveId" clId="{E589B9E7-E3E8-4492-90B9-1320435B431F}" dt="2020-06-29T06:44:17.823" v="141" actId="14100"/>
          <ac:spMkLst>
            <pc:docMk/>
            <pc:sldMk cId="1337225570" sldId="279"/>
            <ac:spMk id="3" creationId="{6B8DC49A-DB97-49F0-9E9D-03B6723AFA57}"/>
          </ac:spMkLst>
        </pc:spChg>
      </pc:sldChg>
      <pc:sldChg chg="modSp mod">
        <pc:chgData name="Kathy Moczerniak" userId="482eff44a8730993" providerId="LiveId" clId="{E589B9E7-E3E8-4492-90B9-1320435B431F}" dt="2020-06-30T00:24:15.398" v="468" actId="14100"/>
        <pc:sldMkLst>
          <pc:docMk/>
          <pc:sldMk cId="3775886030" sldId="280"/>
        </pc:sldMkLst>
        <pc:spChg chg="mod">
          <ac:chgData name="Kathy Moczerniak" userId="482eff44a8730993" providerId="LiveId" clId="{E589B9E7-E3E8-4492-90B9-1320435B431F}" dt="2020-06-29T06:50:47.464" v="226" actId="114"/>
          <ac:spMkLst>
            <pc:docMk/>
            <pc:sldMk cId="3775886030" sldId="280"/>
            <ac:spMk id="13" creationId="{00000000-0000-0000-0000-000000000000}"/>
          </ac:spMkLst>
        </pc:spChg>
        <pc:spChg chg="mod">
          <ac:chgData name="Kathy Moczerniak" userId="482eff44a8730993" providerId="LiveId" clId="{E589B9E7-E3E8-4492-90B9-1320435B431F}" dt="2020-06-30T00:24:15.398" v="468" actId="14100"/>
          <ac:spMkLst>
            <pc:docMk/>
            <pc:sldMk cId="3775886030" sldId="280"/>
            <ac:spMk id="14" creationId="{00000000-0000-0000-0000-000000000000}"/>
          </ac:spMkLst>
        </pc:spChg>
      </pc:sldChg>
      <pc:sldChg chg="modSp mod">
        <pc:chgData name="Kathy Moczerniak" userId="482eff44a8730993" providerId="LiveId" clId="{E589B9E7-E3E8-4492-90B9-1320435B431F}" dt="2020-06-30T00:24:43.973" v="469" actId="14100"/>
        <pc:sldMkLst>
          <pc:docMk/>
          <pc:sldMk cId="11867450" sldId="281"/>
        </pc:sldMkLst>
        <pc:spChg chg="mod">
          <ac:chgData name="Kathy Moczerniak" userId="482eff44a8730993" providerId="LiveId" clId="{E589B9E7-E3E8-4492-90B9-1320435B431F}" dt="2020-06-29T06:50:54.960" v="228" actId="114"/>
          <ac:spMkLst>
            <pc:docMk/>
            <pc:sldMk cId="11867450" sldId="281"/>
            <ac:spMk id="13" creationId="{00000000-0000-0000-0000-000000000000}"/>
          </ac:spMkLst>
        </pc:spChg>
        <pc:spChg chg="mod">
          <ac:chgData name="Kathy Moczerniak" userId="482eff44a8730993" providerId="LiveId" clId="{E589B9E7-E3E8-4492-90B9-1320435B431F}" dt="2020-06-30T00:24:43.973" v="469" actId="14100"/>
          <ac:spMkLst>
            <pc:docMk/>
            <pc:sldMk cId="11867450" sldId="281"/>
            <ac:spMk id="14" creationId="{00000000-0000-0000-0000-000000000000}"/>
          </ac:spMkLst>
        </pc:spChg>
      </pc:sldChg>
      <pc:sldChg chg="modSp mod">
        <pc:chgData name="Kathy Moczerniak" userId="482eff44a8730993" providerId="LiveId" clId="{E589B9E7-E3E8-4492-90B9-1320435B431F}" dt="2020-06-29T06:51:01.904" v="230" actId="114"/>
        <pc:sldMkLst>
          <pc:docMk/>
          <pc:sldMk cId="2132416333" sldId="282"/>
        </pc:sldMkLst>
        <pc:spChg chg="mod">
          <ac:chgData name="Kathy Moczerniak" userId="482eff44a8730993" providerId="LiveId" clId="{E589B9E7-E3E8-4492-90B9-1320435B431F}" dt="2020-06-29T06:51:01.904" v="230" actId="114"/>
          <ac:spMkLst>
            <pc:docMk/>
            <pc:sldMk cId="2132416333" sldId="282"/>
            <ac:spMk id="13" creationId="{00000000-0000-0000-0000-000000000000}"/>
          </ac:spMkLst>
        </pc:spChg>
        <pc:spChg chg="mod">
          <ac:chgData name="Kathy Moczerniak" userId="482eff44a8730993" providerId="LiveId" clId="{E589B9E7-E3E8-4492-90B9-1320435B431F}" dt="2020-06-29T06:50:59.411" v="229" actId="14100"/>
          <ac:spMkLst>
            <pc:docMk/>
            <pc:sldMk cId="2132416333" sldId="282"/>
            <ac:spMk id="14" creationId="{00000000-0000-0000-0000-000000000000}"/>
          </ac:spMkLst>
        </pc:spChg>
      </pc:sldChg>
      <pc:sldChg chg="modSp mod">
        <pc:chgData name="Kathy Moczerniak" userId="482eff44a8730993" providerId="LiveId" clId="{E589B9E7-E3E8-4492-90B9-1320435B431F}" dt="2020-06-29T20:32:42.154" v="252" actId="6549"/>
        <pc:sldMkLst>
          <pc:docMk/>
          <pc:sldMk cId="3500963702" sldId="285"/>
        </pc:sldMkLst>
        <pc:spChg chg="mod">
          <ac:chgData name="Kathy Moczerniak" userId="482eff44a8730993" providerId="LiveId" clId="{E589B9E7-E3E8-4492-90B9-1320435B431F}" dt="2020-06-29T20:32:42.154" v="252" actId="6549"/>
          <ac:spMkLst>
            <pc:docMk/>
            <pc:sldMk cId="3500963702" sldId="285"/>
            <ac:spMk id="3" creationId="{B45687D2-D939-4D10-B21F-D3759216EDE3}"/>
          </ac:spMkLst>
        </pc:spChg>
      </pc:sldChg>
      <pc:sldChg chg="modSp mod">
        <pc:chgData name="Kathy Moczerniak" userId="482eff44a8730993" providerId="LiveId" clId="{E589B9E7-E3E8-4492-90B9-1320435B431F}" dt="2020-06-29T21:40:35.088" v="321" actId="20577"/>
        <pc:sldMkLst>
          <pc:docMk/>
          <pc:sldMk cId="2393091521" sldId="286"/>
        </pc:sldMkLst>
        <pc:spChg chg="mod">
          <ac:chgData name="Kathy Moczerniak" userId="482eff44a8730993" providerId="LiveId" clId="{E589B9E7-E3E8-4492-90B9-1320435B431F}" dt="2020-06-29T06:48:38.975" v="178"/>
          <ac:spMkLst>
            <pc:docMk/>
            <pc:sldMk cId="2393091521" sldId="286"/>
            <ac:spMk id="2" creationId="{C1C47B47-AF91-424D-BEEC-1667E2531817}"/>
          </ac:spMkLst>
        </pc:spChg>
        <pc:spChg chg="mod">
          <ac:chgData name="Kathy Moczerniak" userId="482eff44a8730993" providerId="LiveId" clId="{E589B9E7-E3E8-4492-90B9-1320435B431F}" dt="2020-06-29T21:40:35.088" v="321" actId="20577"/>
          <ac:spMkLst>
            <pc:docMk/>
            <pc:sldMk cId="2393091521" sldId="286"/>
            <ac:spMk id="3" creationId="{5CD66894-384C-4C4A-916F-A86245F4B976}"/>
          </ac:spMkLst>
        </pc:spChg>
      </pc:sldChg>
      <pc:sldChg chg="modSp mod">
        <pc:chgData name="Kathy Moczerniak" userId="482eff44a8730993" providerId="LiveId" clId="{E589B9E7-E3E8-4492-90B9-1320435B431F}" dt="2020-06-29T06:48:38.975" v="178"/>
        <pc:sldMkLst>
          <pc:docMk/>
          <pc:sldMk cId="1092945851" sldId="287"/>
        </pc:sldMkLst>
        <pc:spChg chg="mod">
          <ac:chgData name="Kathy Moczerniak" userId="482eff44a8730993" providerId="LiveId" clId="{E589B9E7-E3E8-4492-90B9-1320435B431F}" dt="2020-06-29T06:48:38.975" v="178"/>
          <ac:spMkLst>
            <pc:docMk/>
            <pc:sldMk cId="1092945851" sldId="287"/>
            <ac:spMk id="2" creationId="{49D74793-F146-4FA6-8FA2-EFF550599BC6}"/>
          </ac:spMkLst>
        </pc:spChg>
        <pc:spChg chg="mod">
          <ac:chgData name="Kathy Moczerniak" userId="482eff44a8730993" providerId="LiveId" clId="{E589B9E7-E3E8-4492-90B9-1320435B431F}" dt="2020-06-29T06:42:47.877" v="136" actId="20577"/>
          <ac:spMkLst>
            <pc:docMk/>
            <pc:sldMk cId="1092945851" sldId="287"/>
            <ac:spMk id="3" creationId="{D551CB2E-01CF-43AC-941E-48495CADDA1F}"/>
          </ac:spMkLst>
        </pc:spChg>
      </pc:sldChg>
      <pc:sldChg chg="modSp mod">
        <pc:chgData name="Kathy Moczerniak" userId="482eff44a8730993" providerId="LiveId" clId="{E589B9E7-E3E8-4492-90B9-1320435B431F}" dt="2020-06-29T21:47:57.402" v="353" actId="20577"/>
        <pc:sldMkLst>
          <pc:docMk/>
          <pc:sldMk cId="2595863883" sldId="288"/>
        </pc:sldMkLst>
        <pc:spChg chg="mod">
          <ac:chgData name="Kathy Moczerniak" userId="482eff44a8730993" providerId="LiveId" clId="{E589B9E7-E3E8-4492-90B9-1320435B431F}" dt="2020-06-29T06:48:38.975" v="178"/>
          <ac:spMkLst>
            <pc:docMk/>
            <pc:sldMk cId="2595863883" sldId="288"/>
            <ac:spMk id="2" creationId="{D5D86C06-B1C8-4D05-8C80-F054D1743D86}"/>
          </ac:spMkLst>
        </pc:spChg>
        <pc:spChg chg="mod">
          <ac:chgData name="Kathy Moczerniak" userId="482eff44a8730993" providerId="LiveId" clId="{E589B9E7-E3E8-4492-90B9-1320435B431F}" dt="2020-06-29T21:47:57.402" v="353" actId="20577"/>
          <ac:spMkLst>
            <pc:docMk/>
            <pc:sldMk cId="2595863883" sldId="288"/>
            <ac:spMk id="3" creationId="{9195F2C2-B8B7-4E92-8EA9-7ABF03707405}"/>
          </ac:spMkLst>
        </pc:spChg>
      </pc:sldChg>
      <pc:sldChg chg="modSp mod">
        <pc:chgData name="Kathy Moczerniak" userId="482eff44a8730993" providerId="LiveId" clId="{E589B9E7-E3E8-4492-90B9-1320435B431F}" dt="2020-06-29T21:48:13.978" v="355" actId="20577"/>
        <pc:sldMkLst>
          <pc:docMk/>
          <pc:sldMk cId="2194852648" sldId="289"/>
        </pc:sldMkLst>
        <pc:spChg chg="mod">
          <ac:chgData name="Kathy Moczerniak" userId="482eff44a8730993" providerId="LiveId" clId="{E589B9E7-E3E8-4492-90B9-1320435B431F}" dt="2020-06-29T06:48:38.975" v="178"/>
          <ac:spMkLst>
            <pc:docMk/>
            <pc:sldMk cId="2194852648" sldId="289"/>
            <ac:spMk id="2" creationId="{41F6DD34-C94B-4B15-9EEC-F204ADDB5AA9}"/>
          </ac:spMkLst>
        </pc:spChg>
        <pc:spChg chg="mod">
          <ac:chgData name="Kathy Moczerniak" userId="482eff44a8730993" providerId="LiveId" clId="{E589B9E7-E3E8-4492-90B9-1320435B431F}" dt="2020-06-29T21:48:13.978" v="355" actId="20577"/>
          <ac:spMkLst>
            <pc:docMk/>
            <pc:sldMk cId="2194852648" sldId="289"/>
            <ac:spMk id="3" creationId="{B1D80737-4A97-4F66-AE06-1A1D81C864E1}"/>
          </ac:spMkLst>
        </pc:spChg>
      </pc:sldChg>
      <pc:sldChg chg="modSp mod">
        <pc:chgData name="Kathy Moczerniak" userId="482eff44a8730993" providerId="LiveId" clId="{E589B9E7-E3E8-4492-90B9-1320435B431F}" dt="2020-06-29T21:51:20.670" v="361" actId="20577"/>
        <pc:sldMkLst>
          <pc:docMk/>
          <pc:sldMk cId="68737493" sldId="290"/>
        </pc:sldMkLst>
        <pc:spChg chg="mod">
          <ac:chgData name="Kathy Moczerniak" userId="482eff44a8730993" providerId="LiveId" clId="{E589B9E7-E3E8-4492-90B9-1320435B431F}" dt="2020-06-29T06:48:38.975" v="178"/>
          <ac:spMkLst>
            <pc:docMk/>
            <pc:sldMk cId="68737493" sldId="290"/>
            <ac:spMk id="2" creationId="{BC720E8F-72E0-4717-9985-254EF84835AB}"/>
          </ac:spMkLst>
        </pc:spChg>
        <pc:spChg chg="mod">
          <ac:chgData name="Kathy Moczerniak" userId="482eff44a8730993" providerId="LiveId" clId="{E589B9E7-E3E8-4492-90B9-1320435B431F}" dt="2020-06-29T21:51:20.670" v="361" actId="20577"/>
          <ac:spMkLst>
            <pc:docMk/>
            <pc:sldMk cId="68737493" sldId="290"/>
            <ac:spMk id="3" creationId="{A3DDAC57-3305-4DC1-93F6-64BE1DF4F27D}"/>
          </ac:spMkLst>
        </pc:spChg>
      </pc:sldChg>
      <pc:sldChg chg="modSp mod">
        <pc:chgData name="Kathy Moczerniak" userId="482eff44a8730993" providerId="LiveId" clId="{E589B9E7-E3E8-4492-90B9-1320435B431F}" dt="2020-06-29T21:53:33.134" v="371" actId="20577"/>
        <pc:sldMkLst>
          <pc:docMk/>
          <pc:sldMk cId="3940453347" sldId="291"/>
        </pc:sldMkLst>
        <pc:spChg chg="mod">
          <ac:chgData name="Kathy Moczerniak" userId="482eff44a8730993" providerId="LiveId" clId="{E589B9E7-E3E8-4492-90B9-1320435B431F}" dt="2020-06-29T06:48:38.975" v="178"/>
          <ac:spMkLst>
            <pc:docMk/>
            <pc:sldMk cId="3940453347" sldId="291"/>
            <ac:spMk id="2" creationId="{1AAABABB-9E95-4AF5-A960-B1A9F2E82DFE}"/>
          </ac:spMkLst>
        </pc:spChg>
        <pc:spChg chg="mod">
          <ac:chgData name="Kathy Moczerniak" userId="482eff44a8730993" providerId="LiveId" clId="{E589B9E7-E3E8-4492-90B9-1320435B431F}" dt="2020-06-29T21:53:33.134" v="371" actId="20577"/>
          <ac:spMkLst>
            <pc:docMk/>
            <pc:sldMk cId="3940453347" sldId="291"/>
            <ac:spMk id="3" creationId="{8D6AB07B-ADAD-4B53-BB46-A096E56036D4}"/>
          </ac:spMkLst>
        </pc:spChg>
      </pc:sldChg>
      <pc:sldChg chg="modSp mod">
        <pc:chgData name="Kathy Moczerniak" userId="482eff44a8730993" providerId="LiveId" clId="{E589B9E7-E3E8-4492-90B9-1320435B431F}" dt="2020-06-29T21:54:57.399" v="394" actId="6549"/>
        <pc:sldMkLst>
          <pc:docMk/>
          <pc:sldMk cId="1104041241" sldId="292"/>
        </pc:sldMkLst>
        <pc:spChg chg="mod">
          <ac:chgData name="Kathy Moczerniak" userId="482eff44a8730993" providerId="LiveId" clId="{E589B9E7-E3E8-4492-90B9-1320435B431F}" dt="2020-06-29T06:48:38.975" v="178"/>
          <ac:spMkLst>
            <pc:docMk/>
            <pc:sldMk cId="1104041241" sldId="292"/>
            <ac:spMk id="2" creationId="{1605DBFC-17F6-444E-896D-AE790E8D6A66}"/>
          </ac:spMkLst>
        </pc:spChg>
        <pc:spChg chg="mod">
          <ac:chgData name="Kathy Moczerniak" userId="482eff44a8730993" providerId="LiveId" clId="{E589B9E7-E3E8-4492-90B9-1320435B431F}" dt="2020-06-29T21:54:57.399" v="394" actId="6549"/>
          <ac:spMkLst>
            <pc:docMk/>
            <pc:sldMk cId="1104041241" sldId="292"/>
            <ac:spMk id="3" creationId="{249666F0-33C1-418D-B9B3-B67E8F66DA82}"/>
          </ac:spMkLst>
        </pc:spChg>
      </pc:sldChg>
      <pc:sldChg chg="modSp mod">
        <pc:chgData name="Kathy Moczerniak" userId="482eff44a8730993" providerId="LiveId" clId="{E589B9E7-E3E8-4492-90B9-1320435B431F}" dt="2020-06-29T21:56:28.719" v="404" actId="20577"/>
        <pc:sldMkLst>
          <pc:docMk/>
          <pc:sldMk cId="1673506924" sldId="293"/>
        </pc:sldMkLst>
        <pc:spChg chg="mod">
          <ac:chgData name="Kathy Moczerniak" userId="482eff44a8730993" providerId="LiveId" clId="{E589B9E7-E3E8-4492-90B9-1320435B431F}" dt="2020-06-29T06:48:38.975" v="178"/>
          <ac:spMkLst>
            <pc:docMk/>
            <pc:sldMk cId="1673506924" sldId="293"/>
            <ac:spMk id="2" creationId="{812C903D-99EF-43E1-BDBA-195A6A367227}"/>
          </ac:spMkLst>
        </pc:spChg>
        <pc:spChg chg="mod">
          <ac:chgData name="Kathy Moczerniak" userId="482eff44a8730993" providerId="LiveId" clId="{E589B9E7-E3E8-4492-90B9-1320435B431F}" dt="2020-06-29T21:56:28.719" v="404" actId="20577"/>
          <ac:spMkLst>
            <pc:docMk/>
            <pc:sldMk cId="1673506924" sldId="293"/>
            <ac:spMk id="3" creationId="{0130F0B4-010D-4005-9475-23E946264A9F}"/>
          </ac:spMkLst>
        </pc:spChg>
      </pc:sldChg>
      <pc:sldChg chg="modSp mod">
        <pc:chgData name="Kathy Moczerniak" userId="482eff44a8730993" providerId="LiveId" clId="{E589B9E7-E3E8-4492-90B9-1320435B431F}" dt="2020-06-29T22:12:05.854" v="407" actId="20577"/>
        <pc:sldMkLst>
          <pc:docMk/>
          <pc:sldMk cId="3063414322" sldId="294"/>
        </pc:sldMkLst>
        <pc:spChg chg="mod">
          <ac:chgData name="Kathy Moczerniak" userId="482eff44a8730993" providerId="LiveId" clId="{E589B9E7-E3E8-4492-90B9-1320435B431F}" dt="2020-06-29T21:58:08.640" v="406" actId="20577"/>
          <ac:spMkLst>
            <pc:docMk/>
            <pc:sldMk cId="3063414322" sldId="294"/>
            <ac:spMk id="2" creationId="{16703A8A-1D99-4881-ACB8-BEDE8134C2EB}"/>
          </ac:spMkLst>
        </pc:spChg>
        <pc:spChg chg="mod">
          <ac:chgData name="Kathy Moczerniak" userId="482eff44a8730993" providerId="LiveId" clId="{E589B9E7-E3E8-4492-90B9-1320435B431F}" dt="2020-06-29T22:12:05.854" v="407" actId="20577"/>
          <ac:spMkLst>
            <pc:docMk/>
            <pc:sldMk cId="3063414322" sldId="294"/>
            <ac:spMk id="3" creationId="{3FB9ED3A-3759-49F8-80B2-956DA64211A6}"/>
          </ac:spMkLst>
        </pc:spChg>
      </pc:sldChg>
      <pc:sldChg chg="modSp mod">
        <pc:chgData name="Kathy Moczerniak" userId="482eff44a8730993" providerId="LiveId" clId="{E589B9E7-E3E8-4492-90B9-1320435B431F}" dt="2020-06-29T22:24:02.828" v="408" actId="20577"/>
        <pc:sldMkLst>
          <pc:docMk/>
          <pc:sldMk cId="180634849" sldId="295"/>
        </pc:sldMkLst>
        <pc:spChg chg="mod">
          <ac:chgData name="Kathy Moczerniak" userId="482eff44a8730993" providerId="LiveId" clId="{E589B9E7-E3E8-4492-90B9-1320435B431F}" dt="2020-06-29T06:48:38.975" v="178"/>
          <ac:spMkLst>
            <pc:docMk/>
            <pc:sldMk cId="180634849" sldId="295"/>
            <ac:spMk id="2" creationId="{E9FEE449-E400-4177-B6A0-E10CA87BCF8F}"/>
          </ac:spMkLst>
        </pc:spChg>
        <pc:spChg chg="mod">
          <ac:chgData name="Kathy Moczerniak" userId="482eff44a8730993" providerId="LiveId" clId="{E589B9E7-E3E8-4492-90B9-1320435B431F}" dt="2020-06-29T22:24:02.828" v="408" actId="20577"/>
          <ac:spMkLst>
            <pc:docMk/>
            <pc:sldMk cId="180634849" sldId="295"/>
            <ac:spMk id="3" creationId="{BE4F8674-E9DA-44C8-AAAB-DA5057D08AA5}"/>
          </ac:spMkLst>
        </pc:spChg>
      </pc:sldChg>
      <pc:sldChg chg="modSp">
        <pc:chgData name="Kathy Moczerniak" userId="482eff44a8730993" providerId="LiveId" clId="{E589B9E7-E3E8-4492-90B9-1320435B431F}" dt="2020-06-29T06:48:38.975" v="178"/>
        <pc:sldMkLst>
          <pc:docMk/>
          <pc:sldMk cId="3511162048" sldId="296"/>
        </pc:sldMkLst>
        <pc:spChg chg="mod">
          <ac:chgData name="Kathy Moczerniak" userId="482eff44a8730993" providerId="LiveId" clId="{E589B9E7-E3E8-4492-90B9-1320435B431F}" dt="2020-06-29T06:48:38.975" v="178"/>
          <ac:spMkLst>
            <pc:docMk/>
            <pc:sldMk cId="3511162048" sldId="296"/>
            <ac:spMk id="2" creationId="{92F2DF7F-E6C8-436C-B026-B2F20533EE7F}"/>
          </ac:spMkLst>
        </pc:spChg>
      </pc:sldChg>
      <pc:sldChg chg="modSp">
        <pc:chgData name="Kathy Moczerniak" userId="482eff44a8730993" providerId="LiveId" clId="{E589B9E7-E3E8-4492-90B9-1320435B431F}" dt="2020-06-29T06:48:38.975" v="178"/>
        <pc:sldMkLst>
          <pc:docMk/>
          <pc:sldMk cId="21932733" sldId="297"/>
        </pc:sldMkLst>
        <pc:spChg chg="mod">
          <ac:chgData name="Kathy Moczerniak" userId="482eff44a8730993" providerId="LiveId" clId="{E589B9E7-E3E8-4492-90B9-1320435B431F}" dt="2020-06-29T06:48:38.975" v="178"/>
          <ac:spMkLst>
            <pc:docMk/>
            <pc:sldMk cId="21932733" sldId="297"/>
            <ac:spMk id="2" creationId="{6A0FB17B-56BC-41E4-8E59-219313678A39}"/>
          </ac:spMkLst>
        </pc:spChg>
      </pc:sldChg>
      <pc:sldChg chg="modSp mod">
        <pc:chgData name="Kathy Moczerniak" userId="482eff44a8730993" providerId="LiveId" clId="{E589B9E7-E3E8-4492-90B9-1320435B431F}" dt="2020-06-29T22:47:27.224" v="433" actId="20577"/>
        <pc:sldMkLst>
          <pc:docMk/>
          <pc:sldMk cId="805342299" sldId="298"/>
        </pc:sldMkLst>
        <pc:spChg chg="mod">
          <ac:chgData name="Kathy Moczerniak" userId="482eff44a8730993" providerId="LiveId" clId="{E589B9E7-E3E8-4492-90B9-1320435B431F}" dt="2020-06-29T06:48:38.975" v="178"/>
          <ac:spMkLst>
            <pc:docMk/>
            <pc:sldMk cId="805342299" sldId="298"/>
            <ac:spMk id="2" creationId="{9B22A27C-71DC-441E-AA06-FFB8B8F5A83A}"/>
          </ac:spMkLst>
        </pc:spChg>
        <pc:spChg chg="mod">
          <ac:chgData name="Kathy Moczerniak" userId="482eff44a8730993" providerId="LiveId" clId="{E589B9E7-E3E8-4492-90B9-1320435B431F}" dt="2020-06-29T22:47:27.224" v="433" actId="20577"/>
          <ac:spMkLst>
            <pc:docMk/>
            <pc:sldMk cId="805342299" sldId="298"/>
            <ac:spMk id="3" creationId="{0288711D-A2BF-41A7-9D7E-52F72C91D1BE}"/>
          </ac:spMkLst>
        </pc:spChg>
      </pc:sldChg>
      <pc:sldChg chg="modSp mod">
        <pc:chgData name="Kathy Moczerniak" userId="482eff44a8730993" providerId="LiveId" clId="{E589B9E7-E3E8-4492-90B9-1320435B431F}" dt="2020-06-29T23:54:56.963" v="434" actId="20577"/>
        <pc:sldMkLst>
          <pc:docMk/>
          <pc:sldMk cId="1181364267" sldId="299"/>
        </pc:sldMkLst>
        <pc:spChg chg="mod">
          <ac:chgData name="Kathy Moczerniak" userId="482eff44a8730993" providerId="LiveId" clId="{E589B9E7-E3E8-4492-90B9-1320435B431F}" dt="2020-06-29T06:48:38.975" v="178"/>
          <ac:spMkLst>
            <pc:docMk/>
            <pc:sldMk cId="1181364267" sldId="299"/>
            <ac:spMk id="2" creationId="{8994FB6D-4011-4FDA-AD33-0C00EB45B4AB}"/>
          </ac:spMkLst>
        </pc:spChg>
        <pc:spChg chg="mod">
          <ac:chgData name="Kathy Moczerniak" userId="482eff44a8730993" providerId="LiveId" clId="{E589B9E7-E3E8-4492-90B9-1320435B431F}" dt="2020-06-29T23:54:56.963" v="434" actId="20577"/>
          <ac:spMkLst>
            <pc:docMk/>
            <pc:sldMk cId="1181364267" sldId="299"/>
            <ac:spMk id="3" creationId="{50916A79-E748-42E6-8B1A-5BFCD90A7596}"/>
          </ac:spMkLst>
        </pc:spChg>
      </pc:sldChg>
      <pc:sldChg chg="modSp">
        <pc:chgData name="Kathy Moczerniak" userId="482eff44a8730993" providerId="LiveId" clId="{E589B9E7-E3E8-4492-90B9-1320435B431F}" dt="2020-06-29T06:48:38.975" v="178"/>
        <pc:sldMkLst>
          <pc:docMk/>
          <pc:sldMk cId="3756518601" sldId="300"/>
        </pc:sldMkLst>
        <pc:spChg chg="mod">
          <ac:chgData name="Kathy Moczerniak" userId="482eff44a8730993" providerId="LiveId" clId="{E589B9E7-E3E8-4492-90B9-1320435B431F}" dt="2020-06-29T06:48:38.975" v="178"/>
          <ac:spMkLst>
            <pc:docMk/>
            <pc:sldMk cId="3756518601" sldId="300"/>
            <ac:spMk id="2" creationId="{0B77C5C6-5E56-45B7-A4BE-95EA04C46D64}"/>
          </ac:spMkLst>
        </pc:spChg>
      </pc:sldChg>
      <pc:sldChg chg="modSp mod">
        <pc:chgData name="Kathy Moczerniak" userId="482eff44a8730993" providerId="LiveId" clId="{E589B9E7-E3E8-4492-90B9-1320435B431F}" dt="2020-06-30T00:06:34.125" v="439" actId="6549"/>
        <pc:sldMkLst>
          <pc:docMk/>
          <pc:sldMk cId="2343510608" sldId="301"/>
        </pc:sldMkLst>
        <pc:spChg chg="mod">
          <ac:chgData name="Kathy Moczerniak" userId="482eff44a8730993" providerId="LiveId" clId="{E589B9E7-E3E8-4492-90B9-1320435B431F}" dt="2020-06-29T06:48:38.975" v="178"/>
          <ac:spMkLst>
            <pc:docMk/>
            <pc:sldMk cId="2343510608" sldId="301"/>
            <ac:spMk id="2" creationId="{F42E6D16-9E27-4526-A978-0E66CAD58FDC}"/>
          </ac:spMkLst>
        </pc:spChg>
        <pc:spChg chg="mod">
          <ac:chgData name="Kathy Moczerniak" userId="482eff44a8730993" providerId="LiveId" clId="{E589B9E7-E3E8-4492-90B9-1320435B431F}" dt="2020-06-30T00:06:34.125" v="439" actId="6549"/>
          <ac:spMkLst>
            <pc:docMk/>
            <pc:sldMk cId="2343510608" sldId="301"/>
            <ac:spMk id="3" creationId="{9EC8C416-4269-4670-BB95-9E334317164F}"/>
          </ac:spMkLst>
        </pc:spChg>
      </pc:sldChg>
      <pc:sldChg chg="modSp mod">
        <pc:chgData name="Kathy Moczerniak" userId="482eff44a8730993" providerId="LiveId" clId="{E589B9E7-E3E8-4492-90B9-1320435B431F}" dt="2020-06-30T00:13:27.490" v="442" actId="20577"/>
        <pc:sldMkLst>
          <pc:docMk/>
          <pc:sldMk cId="771043235" sldId="302"/>
        </pc:sldMkLst>
        <pc:spChg chg="mod">
          <ac:chgData name="Kathy Moczerniak" userId="482eff44a8730993" providerId="LiveId" clId="{E589B9E7-E3E8-4492-90B9-1320435B431F}" dt="2020-06-29T06:48:38.975" v="178"/>
          <ac:spMkLst>
            <pc:docMk/>
            <pc:sldMk cId="771043235" sldId="302"/>
            <ac:spMk id="2" creationId="{75053446-E7D5-4908-962B-14E23DE78D41}"/>
          </ac:spMkLst>
        </pc:spChg>
        <pc:spChg chg="mod">
          <ac:chgData name="Kathy Moczerniak" userId="482eff44a8730993" providerId="LiveId" clId="{E589B9E7-E3E8-4492-90B9-1320435B431F}" dt="2020-06-30T00:13:27.490" v="442" actId="20577"/>
          <ac:spMkLst>
            <pc:docMk/>
            <pc:sldMk cId="771043235" sldId="302"/>
            <ac:spMk id="3" creationId="{4A215D26-5EF0-465B-9FAA-4F41CA3BD7F3}"/>
          </ac:spMkLst>
        </pc:spChg>
      </pc:sldChg>
      <pc:sldChg chg="modSp mod">
        <pc:chgData name="Kathy Moczerniak" userId="482eff44a8730993" providerId="LiveId" clId="{E589B9E7-E3E8-4492-90B9-1320435B431F}" dt="2020-06-30T00:19:38.880" v="449" actId="1076"/>
        <pc:sldMkLst>
          <pc:docMk/>
          <pc:sldMk cId="844946006" sldId="303"/>
        </pc:sldMkLst>
        <pc:spChg chg="mod">
          <ac:chgData name="Kathy Moczerniak" userId="482eff44a8730993" providerId="LiveId" clId="{E589B9E7-E3E8-4492-90B9-1320435B431F}" dt="2020-06-29T06:48:38.975" v="178"/>
          <ac:spMkLst>
            <pc:docMk/>
            <pc:sldMk cId="844946006" sldId="303"/>
            <ac:spMk id="2" creationId="{F1273463-9ED5-49E2-BA59-7E97D79EF336}"/>
          </ac:spMkLst>
        </pc:spChg>
        <pc:spChg chg="mod">
          <ac:chgData name="Kathy Moczerniak" userId="482eff44a8730993" providerId="LiveId" clId="{E589B9E7-E3E8-4492-90B9-1320435B431F}" dt="2020-06-30T00:19:38.880" v="449" actId="1076"/>
          <ac:spMkLst>
            <pc:docMk/>
            <pc:sldMk cId="844946006" sldId="303"/>
            <ac:spMk id="3" creationId="{441621BF-C070-49F7-8960-812C4D67E916}"/>
          </ac:spMkLst>
        </pc:spChg>
      </pc:sldChg>
      <pc:sldChg chg="modSp mod">
        <pc:chgData name="Kathy Moczerniak" userId="482eff44a8730993" providerId="LiveId" clId="{E589B9E7-E3E8-4492-90B9-1320435B431F}" dt="2020-06-29T06:50:24.074" v="220" actId="20577"/>
        <pc:sldMkLst>
          <pc:docMk/>
          <pc:sldMk cId="3559563589" sldId="304"/>
        </pc:sldMkLst>
        <pc:spChg chg="mod">
          <ac:chgData name="Kathy Moczerniak" userId="482eff44a8730993" providerId="LiveId" clId="{E589B9E7-E3E8-4492-90B9-1320435B431F}" dt="2020-06-29T06:48:38.975" v="178"/>
          <ac:spMkLst>
            <pc:docMk/>
            <pc:sldMk cId="3559563589" sldId="304"/>
            <ac:spMk id="2" creationId="{7D9A81B7-7A87-4456-BA4F-48981AF5E4BB}"/>
          </ac:spMkLst>
        </pc:spChg>
        <pc:spChg chg="mod">
          <ac:chgData name="Kathy Moczerniak" userId="482eff44a8730993" providerId="LiveId" clId="{E589B9E7-E3E8-4492-90B9-1320435B431F}" dt="2020-06-29T06:50:24.074" v="220" actId="20577"/>
          <ac:spMkLst>
            <pc:docMk/>
            <pc:sldMk cId="3559563589" sldId="304"/>
            <ac:spMk id="3" creationId="{0FED8F8D-C4BB-4C13-9E26-FB1B4B13E051}"/>
          </ac:spMkLst>
        </pc:spChg>
      </pc:sldChg>
      <pc:sldChg chg="modSp mod">
        <pc:chgData name="Kathy Moczerniak" userId="482eff44a8730993" providerId="LiveId" clId="{E589B9E7-E3E8-4492-90B9-1320435B431F}" dt="2020-06-29T06:50:29.680" v="222" actId="20577"/>
        <pc:sldMkLst>
          <pc:docMk/>
          <pc:sldMk cId="466170473" sldId="305"/>
        </pc:sldMkLst>
        <pc:spChg chg="mod">
          <ac:chgData name="Kathy Moczerniak" userId="482eff44a8730993" providerId="LiveId" clId="{E589B9E7-E3E8-4492-90B9-1320435B431F}" dt="2020-06-29T06:48:38.975" v="178"/>
          <ac:spMkLst>
            <pc:docMk/>
            <pc:sldMk cId="466170473" sldId="305"/>
            <ac:spMk id="2" creationId="{9252E9F4-F6D8-46C4-A24E-89387BA0E095}"/>
          </ac:spMkLst>
        </pc:spChg>
        <pc:spChg chg="mod">
          <ac:chgData name="Kathy Moczerniak" userId="482eff44a8730993" providerId="LiveId" clId="{E589B9E7-E3E8-4492-90B9-1320435B431F}" dt="2020-06-29T06:50:29.680" v="222" actId="20577"/>
          <ac:spMkLst>
            <pc:docMk/>
            <pc:sldMk cId="466170473" sldId="305"/>
            <ac:spMk id="3" creationId="{E2ED03AB-2A1D-46EA-BD06-CE129FFC2EDC}"/>
          </ac:spMkLst>
        </pc:spChg>
      </pc:sldChg>
      <pc:sldChg chg="modSp">
        <pc:chgData name="Kathy Moczerniak" userId="482eff44a8730993" providerId="LiveId" clId="{E589B9E7-E3E8-4492-90B9-1320435B431F}" dt="2020-06-29T06:48:38.975" v="178"/>
        <pc:sldMkLst>
          <pc:docMk/>
          <pc:sldMk cId="654714037" sldId="306"/>
        </pc:sldMkLst>
        <pc:spChg chg="mod">
          <ac:chgData name="Kathy Moczerniak" userId="482eff44a8730993" providerId="LiveId" clId="{E589B9E7-E3E8-4492-90B9-1320435B431F}" dt="2020-06-29T06:48:38.975" v="178"/>
          <ac:spMkLst>
            <pc:docMk/>
            <pc:sldMk cId="654714037" sldId="306"/>
            <ac:spMk id="2" creationId="{DDB7B0B5-B2F6-4633-B9FE-43BF15353EBB}"/>
          </ac:spMkLst>
        </pc:spChg>
      </pc:sldChg>
      <pc:sldChg chg="modSp mod">
        <pc:chgData name="Kathy Moczerniak" userId="482eff44a8730993" providerId="LiveId" clId="{E589B9E7-E3E8-4492-90B9-1320435B431F}" dt="2020-06-30T00:12:29.381" v="440" actId="20577"/>
        <pc:sldMkLst>
          <pc:docMk/>
          <pc:sldMk cId="1235776735" sldId="307"/>
        </pc:sldMkLst>
        <pc:spChg chg="mod">
          <ac:chgData name="Kathy Moczerniak" userId="482eff44a8730993" providerId="LiveId" clId="{E589B9E7-E3E8-4492-90B9-1320435B431F}" dt="2020-06-29T06:48:38.975" v="178"/>
          <ac:spMkLst>
            <pc:docMk/>
            <pc:sldMk cId="1235776735" sldId="307"/>
            <ac:spMk id="2" creationId="{F42E6D16-9E27-4526-A978-0E66CAD58FDC}"/>
          </ac:spMkLst>
        </pc:spChg>
        <pc:spChg chg="mod">
          <ac:chgData name="Kathy Moczerniak" userId="482eff44a8730993" providerId="LiveId" clId="{E589B9E7-E3E8-4492-90B9-1320435B431F}" dt="2020-06-30T00:12:29.381" v="440" actId="20577"/>
          <ac:spMkLst>
            <pc:docMk/>
            <pc:sldMk cId="1235776735" sldId="307"/>
            <ac:spMk id="3" creationId="{9EC8C416-4269-4670-BB95-9E334317164F}"/>
          </ac:spMkLst>
        </pc:spChg>
      </pc:sldChg>
      <pc:sldChg chg="modSp mod">
        <pc:chgData name="Kathy Moczerniak" userId="482eff44a8730993" providerId="LiveId" clId="{E589B9E7-E3E8-4492-90B9-1320435B431F}" dt="2020-06-29T06:48:38.975" v="178"/>
        <pc:sldMkLst>
          <pc:docMk/>
          <pc:sldMk cId="0" sldId="308"/>
        </pc:sldMkLst>
        <pc:spChg chg="mod">
          <ac:chgData name="Kathy Moczerniak" userId="482eff44a8730993" providerId="LiveId" clId="{E589B9E7-E3E8-4492-90B9-1320435B431F}" dt="2020-06-29T06:48:38.975" v="178"/>
          <ac:spMkLst>
            <pc:docMk/>
            <pc:sldMk cId="0" sldId="308"/>
            <ac:spMk id="2" creationId="{00000000-0000-0000-0000-000000000000}"/>
          </ac:spMkLst>
        </pc:spChg>
        <pc:spChg chg="mod">
          <ac:chgData name="Kathy Moczerniak" userId="482eff44a8730993" providerId="LiveId" clId="{E589B9E7-E3E8-4492-90B9-1320435B431F}" dt="2020-06-29T06:48:38.975" v="178"/>
          <ac:spMkLst>
            <pc:docMk/>
            <pc:sldMk cId="0" sldId="308"/>
            <ac:spMk id="3" creationId="{00000000-0000-0000-0000-000000000000}"/>
          </ac:spMkLst>
        </pc:spChg>
      </pc:sldChg>
      <pc:sldChg chg="modSp mod">
        <pc:chgData name="Kathy Moczerniak" userId="482eff44a8730993" providerId="LiveId" clId="{E589B9E7-E3E8-4492-90B9-1320435B431F}" dt="2020-06-29T20:27:43.406" v="244" actId="20577"/>
        <pc:sldMkLst>
          <pc:docMk/>
          <pc:sldMk cId="0" sldId="309"/>
        </pc:sldMkLst>
        <pc:spChg chg="mod">
          <ac:chgData name="Kathy Moczerniak" userId="482eff44a8730993" providerId="LiveId" clId="{E589B9E7-E3E8-4492-90B9-1320435B431F}" dt="2020-06-29T06:48:38.975" v="178"/>
          <ac:spMkLst>
            <pc:docMk/>
            <pc:sldMk cId="0" sldId="309"/>
            <ac:spMk id="2" creationId="{00000000-0000-0000-0000-000000000000}"/>
          </ac:spMkLst>
        </pc:spChg>
        <pc:spChg chg="mod">
          <ac:chgData name="Kathy Moczerniak" userId="482eff44a8730993" providerId="LiveId" clId="{E589B9E7-E3E8-4492-90B9-1320435B431F}" dt="2020-06-29T20:27:43.406" v="244" actId="20577"/>
          <ac:spMkLst>
            <pc:docMk/>
            <pc:sldMk cId="0" sldId="309"/>
            <ac:spMk id="3" creationId="{00000000-0000-0000-0000-000000000000}"/>
          </ac:spMkLst>
        </pc:spChg>
      </pc:sldChg>
      <pc:sldChg chg="modSp mod">
        <pc:chgData name="Kathy Moczerniak" userId="482eff44a8730993" providerId="LiveId" clId="{E589B9E7-E3E8-4492-90B9-1320435B431F}" dt="2020-06-29T20:28:36.948" v="246" actId="20577"/>
        <pc:sldMkLst>
          <pc:docMk/>
          <pc:sldMk cId="0" sldId="310"/>
        </pc:sldMkLst>
        <pc:spChg chg="mod">
          <ac:chgData name="Kathy Moczerniak" userId="482eff44a8730993" providerId="LiveId" clId="{E589B9E7-E3E8-4492-90B9-1320435B431F}" dt="2020-06-29T06:48:38.975" v="178"/>
          <ac:spMkLst>
            <pc:docMk/>
            <pc:sldMk cId="0" sldId="310"/>
            <ac:spMk id="2" creationId="{00000000-0000-0000-0000-000000000000}"/>
          </ac:spMkLst>
        </pc:spChg>
        <pc:spChg chg="mod">
          <ac:chgData name="Kathy Moczerniak" userId="482eff44a8730993" providerId="LiveId" clId="{E589B9E7-E3E8-4492-90B9-1320435B431F}" dt="2020-06-29T20:28:36.948" v="246" actId="20577"/>
          <ac:spMkLst>
            <pc:docMk/>
            <pc:sldMk cId="0" sldId="310"/>
            <ac:spMk id="3" creationId="{00000000-0000-0000-0000-000000000000}"/>
          </ac:spMkLst>
        </pc:spChg>
      </pc:sldChg>
      <pc:sldChg chg="modSp mod">
        <pc:chgData name="Kathy Moczerniak" userId="482eff44a8730993" providerId="LiveId" clId="{E589B9E7-E3E8-4492-90B9-1320435B431F}" dt="2020-06-29T20:29:09.491" v="247" actId="1076"/>
        <pc:sldMkLst>
          <pc:docMk/>
          <pc:sldMk cId="0" sldId="311"/>
        </pc:sldMkLst>
        <pc:spChg chg="mod">
          <ac:chgData name="Kathy Moczerniak" userId="482eff44a8730993" providerId="LiveId" clId="{E589B9E7-E3E8-4492-90B9-1320435B431F}" dt="2020-06-29T06:48:38.975" v="178"/>
          <ac:spMkLst>
            <pc:docMk/>
            <pc:sldMk cId="0" sldId="311"/>
            <ac:spMk id="2" creationId="{00000000-0000-0000-0000-000000000000}"/>
          </ac:spMkLst>
        </pc:spChg>
        <pc:spChg chg="mod">
          <ac:chgData name="Kathy Moczerniak" userId="482eff44a8730993" providerId="LiveId" clId="{E589B9E7-E3E8-4492-90B9-1320435B431F}" dt="2020-06-29T20:29:09.491" v="247" actId="1076"/>
          <ac:spMkLst>
            <pc:docMk/>
            <pc:sldMk cId="0" sldId="311"/>
            <ac:spMk id="3" creationId="{00000000-0000-0000-0000-000000000000}"/>
          </ac:spMkLst>
        </pc:spChg>
      </pc:sldChg>
      <pc:sldChg chg="modSp mod">
        <pc:chgData name="Kathy Moczerniak" userId="482eff44a8730993" providerId="LiveId" clId="{E589B9E7-E3E8-4492-90B9-1320435B431F}" dt="2020-06-29T21:38:35.015" v="317" actId="20577"/>
        <pc:sldMkLst>
          <pc:docMk/>
          <pc:sldMk cId="0" sldId="312"/>
        </pc:sldMkLst>
        <pc:spChg chg="mod">
          <ac:chgData name="Kathy Moczerniak" userId="482eff44a8730993" providerId="LiveId" clId="{E589B9E7-E3E8-4492-90B9-1320435B431F}" dt="2020-06-29T06:48:38.975" v="178"/>
          <ac:spMkLst>
            <pc:docMk/>
            <pc:sldMk cId="0" sldId="312"/>
            <ac:spMk id="2" creationId="{00000000-0000-0000-0000-000000000000}"/>
          </ac:spMkLst>
        </pc:spChg>
        <pc:spChg chg="mod">
          <ac:chgData name="Kathy Moczerniak" userId="482eff44a8730993" providerId="LiveId" clId="{E589B9E7-E3E8-4492-90B9-1320435B431F}" dt="2020-06-29T21:38:35.015" v="317" actId="20577"/>
          <ac:spMkLst>
            <pc:docMk/>
            <pc:sldMk cId="0" sldId="312"/>
            <ac:spMk id="3" creationId="{00000000-0000-0000-0000-000000000000}"/>
          </ac:spMkLst>
        </pc:spChg>
      </pc:sldChg>
      <pc:sldChg chg="modSp mod">
        <pc:chgData name="Kathy Moczerniak" userId="482eff44a8730993" providerId="LiveId" clId="{E589B9E7-E3E8-4492-90B9-1320435B431F}" dt="2020-06-29T22:27:15.323" v="420" actId="20577"/>
        <pc:sldMkLst>
          <pc:docMk/>
          <pc:sldMk cId="0" sldId="313"/>
        </pc:sldMkLst>
        <pc:spChg chg="mod">
          <ac:chgData name="Kathy Moczerniak" userId="482eff44a8730993" providerId="LiveId" clId="{E589B9E7-E3E8-4492-90B9-1320435B431F}" dt="2020-06-29T06:48:38.975" v="178"/>
          <ac:spMkLst>
            <pc:docMk/>
            <pc:sldMk cId="0" sldId="313"/>
            <ac:spMk id="2" creationId="{00000000-0000-0000-0000-000000000000}"/>
          </ac:spMkLst>
        </pc:spChg>
        <pc:spChg chg="mod">
          <ac:chgData name="Kathy Moczerniak" userId="482eff44a8730993" providerId="LiveId" clId="{E589B9E7-E3E8-4492-90B9-1320435B431F}" dt="2020-06-29T22:27:15.323" v="420" actId="20577"/>
          <ac:spMkLst>
            <pc:docMk/>
            <pc:sldMk cId="0" sldId="313"/>
            <ac:spMk id="3" creationId="{00000000-0000-0000-0000-000000000000}"/>
          </ac:spMkLst>
        </pc:spChg>
      </pc:sldChg>
      <pc:sldChg chg="modSp">
        <pc:chgData name="Kathy Moczerniak" userId="482eff44a8730993" providerId="LiveId" clId="{E589B9E7-E3E8-4492-90B9-1320435B431F}" dt="2020-06-29T06:48:38.975" v="178"/>
        <pc:sldMkLst>
          <pc:docMk/>
          <pc:sldMk cId="0" sldId="314"/>
        </pc:sldMkLst>
        <pc:spChg chg="mod">
          <ac:chgData name="Kathy Moczerniak" userId="482eff44a8730993" providerId="LiveId" clId="{E589B9E7-E3E8-4492-90B9-1320435B431F}" dt="2020-06-29T06:48:38.975" v="178"/>
          <ac:spMkLst>
            <pc:docMk/>
            <pc:sldMk cId="0" sldId="314"/>
            <ac:spMk id="2" creationId="{00000000-0000-0000-0000-000000000000}"/>
          </ac:spMkLst>
        </pc:spChg>
      </pc:sldChg>
      <pc:sldChg chg="modSp">
        <pc:chgData name="Kathy Moczerniak" userId="482eff44a8730993" providerId="LiveId" clId="{E589B9E7-E3E8-4492-90B9-1320435B431F}" dt="2020-06-29T06:48:38.975" v="178"/>
        <pc:sldMkLst>
          <pc:docMk/>
          <pc:sldMk cId="0" sldId="315"/>
        </pc:sldMkLst>
        <pc:spChg chg="mod">
          <ac:chgData name="Kathy Moczerniak" userId="482eff44a8730993" providerId="LiveId" clId="{E589B9E7-E3E8-4492-90B9-1320435B431F}" dt="2020-06-29T06:48:38.975" v="178"/>
          <ac:spMkLst>
            <pc:docMk/>
            <pc:sldMk cId="0" sldId="315"/>
            <ac:spMk id="2" creationId="{00000000-0000-0000-0000-000000000000}"/>
          </ac:spMkLst>
        </pc:spChg>
        <pc:spChg chg="mod">
          <ac:chgData name="Kathy Moczerniak" userId="482eff44a8730993" providerId="LiveId" clId="{E589B9E7-E3E8-4492-90B9-1320435B431F}" dt="2020-06-29T06:48:38.975" v="178"/>
          <ac:spMkLst>
            <pc:docMk/>
            <pc:sldMk cId="0" sldId="315"/>
            <ac:spMk id="3" creationId="{00000000-0000-0000-0000-000000000000}"/>
          </ac:spMkLst>
        </pc:spChg>
      </pc:sldChg>
      <pc:sldChg chg="modSp mod">
        <pc:chgData name="Kathy Moczerniak" userId="482eff44a8730993" providerId="LiveId" clId="{E589B9E7-E3E8-4492-90B9-1320435B431F}" dt="2020-06-29T22:37:31.285" v="425" actId="1076"/>
        <pc:sldMkLst>
          <pc:docMk/>
          <pc:sldMk cId="0" sldId="316"/>
        </pc:sldMkLst>
        <pc:spChg chg="mod">
          <ac:chgData name="Kathy Moczerniak" userId="482eff44a8730993" providerId="LiveId" clId="{E589B9E7-E3E8-4492-90B9-1320435B431F}" dt="2020-06-29T06:48:38.975" v="178"/>
          <ac:spMkLst>
            <pc:docMk/>
            <pc:sldMk cId="0" sldId="316"/>
            <ac:spMk id="2" creationId="{00000000-0000-0000-0000-000000000000}"/>
          </ac:spMkLst>
        </pc:spChg>
        <pc:spChg chg="mod">
          <ac:chgData name="Kathy Moczerniak" userId="482eff44a8730993" providerId="LiveId" clId="{E589B9E7-E3E8-4492-90B9-1320435B431F}" dt="2020-06-29T22:37:31.285" v="425" actId="1076"/>
          <ac:spMkLst>
            <pc:docMk/>
            <pc:sldMk cId="0" sldId="316"/>
            <ac:spMk id="3" creationId="{00000000-0000-0000-0000-000000000000}"/>
          </ac:spMkLst>
        </pc:spChg>
      </pc:sldChg>
      <pc:sldChg chg="modSp mod">
        <pc:chgData name="Kathy Moczerniak" userId="482eff44a8730993" providerId="LiveId" clId="{E589B9E7-E3E8-4492-90B9-1320435B431F}" dt="2020-06-29T06:48:38.975" v="178"/>
        <pc:sldMkLst>
          <pc:docMk/>
          <pc:sldMk cId="0" sldId="317"/>
        </pc:sldMkLst>
        <pc:spChg chg="mod">
          <ac:chgData name="Kathy Moczerniak" userId="482eff44a8730993" providerId="LiveId" clId="{E589B9E7-E3E8-4492-90B9-1320435B431F}" dt="2020-06-29T06:48:38.975" v="178"/>
          <ac:spMkLst>
            <pc:docMk/>
            <pc:sldMk cId="0" sldId="317"/>
            <ac:spMk id="2" creationId="{00000000-0000-0000-0000-000000000000}"/>
          </ac:spMkLst>
        </pc:spChg>
        <pc:spChg chg="mod">
          <ac:chgData name="Kathy Moczerniak" userId="482eff44a8730993" providerId="LiveId" clId="{E589B9E7-E3E8-4492-90B9-1320435B431F}" dt="2020-06-29T06:48:15.408" v="176" actId="20577"/>
          <ac:spMkLst>
            <pc:docMk/>
            <pc:sldMk cId="0" sldId="317"/>
            <ac:spMk id="3" creationId="{00000000-0000-0000-0000-000000000000}"/>
          </ac:spMkLst>
        </pc:spChg>
      </pc:sldChg>
      <pc:sldChg chg="modSp">
        <pc:chgData name="Kathy Moczerniak" userId="482eff44a8730993" providerId="LiveId" clId="{E589B9E7-E3E8-4492-90B9-1320435B431F}" dt="2020-06-29T06:48:38.975" v="178"/>
        <pc:sldMkLst>
          <pc:docMk/>
          <pc:sldMk cId="0" sldId="318"/>
        </pc:sldMkLst>
        <pc:spChg chg="mod">
          <ac:chgData name="Kathy Moczerniak" userId="482eff44a8730993" providerId="LiveId" clId="{E589B9E7-E3E8-4492-90B9-1320435B431F}" dt="2020-06-29T06:48:38.975" v="178"/>
          <ac:spMkLst>
            <pc:docMk/>
            <pc:sldMk cId="0" sldId="318"/>
            <ac:spMk id="2" creationId="{00000000-0000-0000-0000-000000000000}"/>
          </ac:spMkLst>
        </pc:spChg>
      </pc:sldChg>
      <pc:sldChg chg="modSp">
        <pc:chgData name="Kathy Moczerniak" userId="482eff44a8730993" providerId="LiveId" clId="{E589B9E7-E3E8-4492-90B9-1320435B431F}" dt="2020-06-29T06:48:38.975" v="178"/>
        <pc:sldMkLst>
          <pc:docMk/>
          <pc:sldMk cId="0" sldId="321"/>
        </pc:sldMkLst>
        <pc:spChg chg="mod">
          <ac:chgData name="Kathy Moczerniak" userId="482eff44a8730993" providerId="LiveId" clId="{E589B9E7-E3E8-4492-90B9-1320435B431F}" dt="2020-06-29T06:48:38.975" v="178"/>
          <ac:spMkLst>
            <pc:docMk/>
            <pc:sldMk cId="0" sldId="321"/>
            <ac:spMk id="2" creationId="{00000000-0000-0000-0000-000000000000}"/>
          </ac:spMkLst>
        </pc:spChg>
      </pc:sldChg>
      <pc:sldChg chg="modSp mod">
        <pc:chgData name="Kathy Moczerniak" userId="482eff44a8730993" providerId="LiveId" clId="{E589B9E7-E3E8-4492-90B9-1320435B431F}" dt="2020-06-29T06:30:52.578" v="0" actId="6549"/>
        <pc:sldMkLst>
          <pc:docMk/>
          <pc:sldMk cId="0" sldId="322"/>
        </pc:sldMkLst>
        <pc:spChg chg="mod">
          <ac:chgData name="Kathy Moczerniak" userId="482eff44a8730993" providerId="LiveId" clId="{E589B9E7-E3E8-4492-90B9-1320435B431F}" dt="2020-06-29T06:30:52.578" v="0" actId="6549"/>
          <ac:spMkLst>
            <pc:docMk/>
            <pc:sldMk cId="0" sldId="322"/>
            <ac:spMk id="3" creationId="{00000000-0000-0000-0000-000000000000}"/>
          </ac:spMkLst>
        </pc:spChg>
      </pc:sldChg>
      <pc:sldChg chg="modSp">
        <pc:chgData name="Kathy Moczerniak" userId="482eff44a8730993" providerId="LiveId" clId="{E589B9E7-E3E8-4492-90B9-1320435B431F}" dt="2020-06-29T06:48:38.975" v="178"/>
        <pc:sldMkLst>
          <pc:docMk/>
          <pc:sldMk cId="0" sldId="323"/>
        </pc:sldMkLst>
        <pc:spChg chg="mod">
          <ac:chgData name="Kathy Moczerniak" userId="482eff44a8730993" providerId="LiveId" clId="{E589B9E7-E3E8-4492-90B9-1320435B431F}" dt="2020-06-29T06:48:38.975" v="178"/>
          <ac:spMkLst>
            <pc:docMk/>
            <pc:sldMk cId="0" sldId="323"/>
            <ac:spMk id="6" creationId="{00000000-0000-0000-0000-000000000000}"/>
          </ac:spMkLst>
        </pc:spChg>
      </pc:sldChg>
      <pc:sldChg chg="modSp mod">
        <pc:chgData name="Kathy Moczerniak" userId="482eff44a8730993" providerId="LiveId" clId="{E589B9E7-E3E8-4492-90B9-1320435B431F}" dt="2020-06-29T20:21:27.029" v="236" actId="20577"/>
        <pc:sldMkLst>
          <pc:docMk/>
          <pc:sldMk cId="3578162013" sldId="326"/>
        </pc:sldMkLst>
        <pc:spChg chg="mod">
          <ac:chgData name="Kathy Moczerniak" userId="482eff44a8730993" providerId="LiveId" clId="{E589B9E7-E3E8-4492-90B9-1320435B431F}" dt="2020-06-29T06:48:38.975" v="178"/>
          <ac:spMkLst>
            <pc:docMk/>
            <pc:sldMk cId="3578162013" sldId="326"/>
            <ac:spMk id="2" creationId="{10A585EC-DD97-4801-9290-3A6FA3B42482}"/>
          </ac:spMkLst>
        </pc:spChg>
        <pc:spChg chg="mod">
          <ac:chgData name="Kathy Moczerniak" userId="482eff44a8730993" providerId="LiveId" clId="{E589B9E7-E3E8-4492-90B9-1320435B431F}" dt="2020-06-29T20:21:27.029" v="236" actId="20577"/>
          <ac:spMkLst>
            <pc:docMk/>
            <pc:sldMk cId="3578162013" sldId="326"/>
            <ac:spMk id="3" creationId="{3563E940-D9BF-4D45-BCB5-8C4F370940FE}"/>
          </ac:spMkLst>
        </pc:spChg>
      </pc:sldChg>
      <pc:sldChg chg="modSp mod">
        <pc:chgData name="Kathy Moczerniak" userId="482eff44a8730993" providerId="LiveId" clId="{E589B9E7-E3E8-4492-90B9-1320435B431F}" dt="2020-06-29T06:48:38.975" v="178"/>
        <pc:sldMkLst>
          <pc:docMk/>
          <pc:sldMk cId="4176386674" sldId="327"/>
        </pc:sldMkLst>
        <pc:spChg chg="mod">
          <ac:chgData name="Kathy Moczerniak" userId="482eff44a8730993" providerId="LiveId" clId="{E589B9E7-E3E8-4492-90B9-1320435B431F}" dt="2020-06-29T06:48:38.975" v="178"/>
          <ac:spMkLst>
            <pc:docMk/>
            <pc:sldMk cId="4176386674" sldId="327"/>
            <ac:spMk id="2" creationId="{F055F6F1-0592-464F-B657-776C5E5F8589}"/>
          </ac:spMkLst>
        </pc:spChg>
        <pc:spChg chg="mod">
          <ac:chgData name="Kathy Moczerniak" userId="482eff44a8730993" providerId="LiveId" clId="{E589B9E7-E3E8-4492-90B9-1320435B431F}" dt="2020-06-29T06:32:26.428" v="21" actId="20577"/>
          <ac:spMkLst>
            <pc:docMk/>
            <pc:sldMk cId="4176386674" sldId="327"/>
            <ac:spMk id="3" creationId="{50CF8A71-D99E-44E3-B85A-73955C7582C9}"/>
          </ac:spMkLst>
        </pc:spChg>
      </pc:sldChg>
      <pc:sldChg chg="modSp mod">
        <pc:chgData name="Kathy Moczerniak" userId="482eff44a8730993" providerId="LiveId" clId="{E589B9E7-E3E8-4492-90B9-1320435B431F}" dt="2020-06-29T06:48:38.975" v="178"/>
        <pc:sldMkLst>
          <pc:docMk/>
          <pc:sldMk cId="1512107610" sldId="329"/>
        </pc:sldMkLst>
        <pc:spChg chg="mod">
          <ac:chgData name="Kathy Moczerniak" userId="482eff44a8730993" providerId="LiveId" clId="{E589B9E7-E3E8-4492-90B9-1320435B431F}" dt="2020-06-29T06:48:38.975" v="178"/>
          <ac:spMkLst>
            <pc:docMk/>
            <pc:sldMk cId="1512107610" sldId="329"/>
            <ac:spMk id="2" creationId="{A402E60D-15D7-45CB-9B04-C1C4700606D2}"/>
          </ac:spMkLst>
        </pc:spChg>
        <pc:spChg chg="mod">
          <ac:chgData name="Kathy Moczerniak" userId="482eff44a8730993" providerId="LiveId" clId="{E589B9E7-E3E8-4492-90B9-1320435B431F}" dt="2020-06-29T06:37:30.738" v="79" actId="20577"/>
          <ac:spMkLst>
            <pc:docMk/>
            <pc:sldMk cId="1512107610" sldId="329"/>
            <ac:spMk id="3" creationId="{65DC7134-5AC2-4EB5-86CD-19C1EE7D6B86}"/>
          </ac:spMkLst>
        </pc:spChg>
      </pc:sldChg>
      <pc:sldChg chg="modSp mod">
        <pc:chgData name="Kathy Moczerniak" userId="482eff44a8730993" providerId="LiveId" clId="{E589B9E7-E3E8-4492-90B9-1320435B431F}" dt="2020-06-29T21:41:59.511" v="324" actId="20577"/>
        <pc:sldMkLst>
          <pc:docMk/>
          <pc:sldMk cId="21528797" sldId="330"/>
        </pc:sldMkLst>
        <pc:spChg chg="mod">
          <ac:chgData name="Kathy Moczerniak" userId="482eff44a8730993" providerId="LiveId" clId="{E589B9E7-E3E8-4492-90B9-1320435B431F}" dt="2020-06-29T06:48:38.975" v="178"/>
          <ac:spMkLst>
            <pc:docMk/>
            <pc:sldMk cId="21528797" sldId="330"/>
            <ac:spMk id="2" creationId="{C1C47B47-AF91-424D-BEEC-1667E2531817}"/>
          </ac:spMkLst>
        </pc:spChg>
        <pc:spChg chg="mod">
          <ac:chgData name="Kathy Moczerniak" userId="482eff44a8730993" providerId="LiveId" clId="{E589B9E7-E3E8-4492-90B9-1320435B431F}" dt="2020-06-29T21:41:59.511" v="324" actId="20577"/>
          <ac:spMkLst>
            <pc:docMk/>
            <pc:sldMk cId="21528797" sldId="330"/>
            <ac:spMk id="3" creationId="{5CD66894-384C-4C4A-916F-A86245F4B976}"/>
          </ac:spMkLst>
        </pc:spChg>
      </pc:sldChg>
      <pc:sldChg chg="modSp mod">
        <pc:chgData name="Kathy Moczerniak" userId="482eff44a8730993" providerId="LiveId" clId="{E589B9E7-E3E8-4492-90B9-1320435B431F}" dt="2020-06-29T21:46:17.911" v="338" actId="20577"/>
        <pc:sldMkLst>
          <pc:docMk/>
          <pc:sldMk cId="3777939889" sldId="331"/>
        </pc:sldMkLst>
        <pc:spChg chg="mod">
          <ac:chgData name="Kathy Moczerniak" userId="482eff44a8730993" providerId="LiveId" clId="{E589B9E7-E3E8-4492-90B9-1320435B431F}" dt="2020-06-29T06:48:38.975" v="178"/>
          <ac:spMkLst>
            <pc:docMk/>
            <pc:sldMk cId="3777939889" sldId="331"/>
            <ac:spMk id="2" creationId="{9F4E128A-9C11-482A-8496-4FF8861ABF07}"/>
          </ac:spMkLst>
        </pc:spChg>
        <pc:spChg chg="mod">
          <ac:chgData name="Kathy Moczerniak" userId="482eff44a8730993" providerId="LiveId" clId="{E589B9E7-E3E8-4492-90B9-1320435B431F}" dt="2020-06-29T21:46:17.911" v="338" actId="20577"/>
          <ac:spMkLst>
            <pc:docMk/>
            <pc:sldMk cId="3777939889" sldId="331"/>
            <ac:spMk id="3" creationId="{6B8DC49A-DB97-49F0-9E9D-03B6723AFA57}"/>
          </ac:spMkLst>
        </pc:spChg>
      </pc:sldChg>
      <pc:sldChg chg="modSp mod">
        <pc:chgData name="Kathy Moczerniak" userId="482eff44a8730993" providerId="LiveId" clId="{E589B9E7-E3E8-4492-90B9-1320435B431F}" dt="2020-06-29T21:56:04.385" v="402" actId="1076"/>
        <pc:sldMkLst>
          <pc:docMk/>
          <pc:sldMk cId="1868887202" sldId="332"/>
        </pc:sldMkLst>
        <pc:spChg chg="mod">
          <ac:chgData name="Kathy Moczerniak" userId="482eff44a8730993" providerId="LiveId" clId="{E589B9E7-E3E8-4492-90B9-1320435B431F}" dt="2020-06-29T06:48:38.975" v="178"/>
          <ac:spMkLst>
            <pc:docMk/>
            <pc:sldMk cId="1868887202" sldId="332"/>
            <ac:spMk id="2" creationId="{1605DBFC-17F6-444E-896D-AE790E8D6A66}"/>
          </ac:spMkLst>
        </pc:spChg>
        <pc:spChg chg="mod">
          <ac:chgData name="Kathy Moczerniak" userId="482eff44a8730993" providerId="LiveId" clId="{E589B9E7-E3E8-4492-90B9-1320435B431F}" dt="2020-06-29T21:56:04.385" v="402" actId="1076"/>
          <ac:spMkLst>
            <pc:docMk/>
            <pc:sldMk cId="1868887202" sldId="332"/>
            <ac:spMk id="3" creationId="{249666F0-33C1-418D-B9B3-B67E8F66DA82}"/>
          </ac:spMkLst>
        </pc:spChg>
      </pc:sldChg>
      <pc:sldChg chg="modSp mod">
        <pc:chgData name="Kathy Moczerniak" userId="482eff44a8730993" providerId="LiveId" clId="{E589B9E7-E3E8-4492-90B9-1320435B431F}" dt="2020-06-29T21:58:01.086" v="405" actId="1076"/>
        <pc:sldMkLst>
          <pc:docMk/>
          <pc:sldMk cId="2567673622" sldId="333"/>
        </pc:sldMkLst>
        <pc:spChg chg="mod">
          <ac:chgData name="Kathy Moczerniak" userId="482eff44a8730993" providerId="LiveId" clId="{E589B9E7-E3E8-4492-90B9-1320435B431F}" dt="2020-06-29T06:48:38.975" v="178"/>
          <ac:spMkLst>
            <pc:docMk/>
            <pc:sldMk cId="2567673622" sldId="333"/>
            <ac:spMk id="2" creationId="{812C903D-99EF-43E1-BDBA-195A6A367227}"/>
          </ac:spMkLst>
        </pc:spChg>
        <pc:spChg chg="mod">
          <ac:chgData name="Kathy Moczerniak" userId="482eff44a8730993" providerId="LiveId" clId="{E589B9E7-E3E8-4492-90B9-1320435B431F}" dt="2020-06-29T21:58:01.086" v="405" actId="1076"/>
          <ac:spMkLst>
            <pc:docMk/>
            <pc:sldMk cId="2567673622" sldId="333"/>
            <ac:spMk id="3" creationId="{0130F0B4-010D-4005-9475-23E946264A9F}"/>
          </ac:spMkLst>
        </pc:spChg>
      </pc:sldChg>
      <pc:sldChg chg="modSp mod">
        <pc:chgData name="Kathy Moczerniak" userId="482eff44a8730993" providerId="LiveId" clId="{E589B9E7-E3E8-4492-90B9-1320435B431F}" dt="2020-06-29T06:48:38.975" v="178"/>
        <pc:sldMkLst>
          <pc:docMk/>
          <pc:sldMk cId="1406320465" sldId="334"/>
        </pc:sldMkLst>
        <pc:spChg chg="mod">
          <ac:chgData name="Kathy Moczerniak" userId="482eff44a8730993" providerId="LiveId" clId="{E589B9E7-E3E8-4492-90B9-1320435B431F}" dt="2020-06-29T06:48:38.975" v="178"/>
          <ac:spMkLst>
            <pc:docMk/>
            <pc:sldMk cId="1406320465" sldId="334"/>
            <ac:spMk id="2" creationId="{16703A8A-1D99-4881-ACB8-BEDE8134C2EB}"/>
          </ac:spMkLst>
        </pc:spChg>
        <pc:spChg chg="mod">
          <ac:chgData name="Kathy Moczerniak" userId="482eff44a8730993" providerId="LiveId" clId="{E589B9E7-E3E8-4492-90B9-1320435B431F}" dt="2020-06-29T06:47:30.058" v="164" actId="20577"/>
          <ac:spMkLst>
            <pc:docMk/>
            <pc:sldMk cId="1406320465" sldId="334"/>
            <ac:spMk id="3" creationId="{3FB9ED3A-3759-49F8-80B2-956DA64211A6}"/>
          </ac:spMkLst>
        </pc:spChg>
      </pc:sldChg>
      <pc:sldChg chg="modSp mod">
        <pc:chgData name="Kathy Moczerniak" userId="482eff44a8730993" providerId="LiveId" clId="{E589B9E7-E3E8-4492-90B9-1320435B431F}" dt="2020-06-29T22:26:15.654" v="419" actId="6549"/>
        <pc:sldMkLst>
          <pc:docMk/>
          <pc:sldMk cId="556566481" sldId="335"/>
        </pc:sldMkLst>
        <pc:spChg chg="mod">
          <ac:chgData name="Kathy Moczerniak" userId="482eff44a8730993" providerId="LiveId" clId="{E589B9E7-E3E8-4492-90B9-1320435B431F}" dt="2020-06-29T06:48:38.975" v="178"/>
          <ac:spMkLst>
            <pc:docMk/>
            <pc:sldMk cId="556566481" sldId="335"/>
            <ac:spMk id="2" creationId="{E9FEE449-E400-4177-B6A0-E10CA87BCF8F}"/>
          </ac:spMkLst>
        </pc:spChg>
        <pc:spChg chg="mod">
          <ac:chgData name="Kathy Moczerniak" userId="482eff44a8730993" providerId="LiveId" clId="{E589B9E7-E3E8-4492-90B9-1320435B431F}" dt="2020-06-29T22:26:15.654" v="419" actId="6549"/>
          <ac:spMkLst>
            <pc:docMk/>
            <pc:sldMk cId="556566481" sldId="335"/>
            <ac:spMk id="3" creationId="{BE4F8674-E9DA-44C8-AAAB-DA5057D08AA5}"/>
          </ac:spMkLst>
        </pc:spChg>
      </pc:sldChg>
      <pc:sldChg chg="modSp">
        <pc:chgData name="Kathy Moczerniak" userId="482eff44a8730993" providerId="LiveId" clId="{E589B9E7-E3E8-4492-90B9-1320435B431F}" dt="2020-06-29T06:48:38.975" v="178"/>
        <pc:sldMkLst>
          <pc:docMk/>
          <pc:sldMk cId="726202310" sldId="336"/>
        </pc:sldMkLst>
        <pc:spChg chg="mod">
          <ac:chgData name="Kathy Moczerniak" userId="482eff44a8730993" providerId="LiveId" clId="{E589B9E7-E3E8-4492-90B9-1320435B431F}" dt="2020-06-29T06:48:38.975" v="178"/>
          <ac:spMkLst>
            <pc:docMk/>
            <pc:sldMk cId="726202310" sldId="336"/>
            <ac:spMk id="4" creationId="{00000000-0000-0000-0000-000000000000}"/>
          </ac:spMkLst>
        </pc:spChg>
      </pc:sldChg>
      <pc:sldChg chg="modSp mod">
        <pc:chgData name="Kathy Moczerniak" userId="482eff44a8730993" providerId="LiveId" clId="{E589B9E7-E3E8-4492-90B9-1320435B431F}" dt="2020-06-29T06:48:38.975" v="178"/>
        <pc:sldMkLst>
          <pc:docMk/>
          <pc:sldMk cId="1050990430" sldId="337"/>
        </pc:sldMkLst>
        <pc:spChg chg="mod">
          <ac:chgData name="Kathy Moczerniak" userId="482eff44a8730993" providerId="LiveId" clId="{E589B9E7-E3E8-4492-90B9-1320435B431F}" dt="2020-06-29T06:48:38.975" v="178"/>
          <ac:spMkLst>
            <pc:docMk/>
            <pc:sldMk cId="1050990430" sldId="337"/>
            <ac:spMk id="2" creationId="{00000000-0000-0000-0000-000000000000}"/>
          </ac:spMkLst>
        </pc:spChg>
        <pc:spChg chg="mod">
          <ac:chgData name="Kathy Moczerniak" userId="482eff44a8730993" providerId="LiveId" clId="{E589B9E7-E3E8-4492-90B9-1320435B431F}" dt="2020-06-29T06:48:22.162" v="177" actId="14100"/>
          <ac:spMkLst>
            <pc:docMk/>
            <pc:sldMk cId="1050990430" sldId="337"/>
            <ac:spMk id="3" creationId="{00000000-0000-0000-0000-000000000000}"/>
          </ac:spMkLst>
        </pc:spChg>
      </pc:sldChg>
      <pc:sldChg chg="modSp mod">
        <pc:chgData name="Kathy Moczerniak" userId="482eff44a8730993" providerId="LiveId" clId="{E589B9E7-E3E8-4492-90B9-1320435B431F}" dt="2020-06-29T22:41:27.586" v="427" actId="20577"/>
        <pc:sldMkLst>
          <pc:docMk/>
          <pc:sldMk cId="99426287" sldId="338"/>
        </pc:sldMkLst>
        <pc:spChg chg="mod">
          <ac:chgData name="Kathy Moczerniak" userId="482eff44a8730993" providerId="LiveId" clId="{E589B9E7-E3E8-4492-90B9-1320435B431F}" dt="2020-06-29T06:48:38.975" v="178"/>
          <ac:spMkLst>
            <pc:docMk/>
            <pc:sldMk cId="99426287" sldId="338"/>
            <ac:spMk id="2" creationId="{00000000-0000-0000-0000-000000000000}"/>
          </ac:spMkLst>
        </pc:spChg>
        <pc:spChg chg="mod">
          <ac:chgData name="Kathy Moczerniak" userId="482eff44a8730993" providerId="LiveId" clId="{E589B9E7-E3E8-4492-90B9-1320435B431F}" dt="2020-06-29T22:41:27.586" v="427" actId="20577"/>
          <ac:spMkLst>
            <pc:docMk/>
            <pc:sldMk cId="99426287" sldId="338"/>
            <ac:spMk id="3" creationId="{00000000-0000-0000-0000-000000000000}"/>
          </ac:spMkLst>
        </pc:spChg>
      </pc:sldChg>
      <pc:sldChg chg="modSp mod">
        <pc:chgData name="Kathy Moczerniak" userId="482eff44a8730993" providerId="LiveId" clId="{E589B9E7-E3E8-4492-90B9-1320435B431F}" dt="2020-06-29T22:42:45.558" v="429" actId="20577"/>
        <pc:sldMkLst>
          <pc:docMk/>
          <pc:sldMk cId="1578939622" sldId="340"/>
        </pc:sldMkLst>
        <pc:spChg chg="mod">
          <ac:chgData name="Kathy Moczerniak" userId="482eff44a8730993" providerId="LiveId" clId="{E589B9E7-E3E8-4492-90B9-1320435B431F}" dt="2020-06-29T06:48:38.975" v="178"/>
          <ac:spMkLst>
            <pc:docMk/>
            <pc:sldMk cId="1578939622" sldId="340"/>
            <ac:spMk id="2" creationId="{6A0FB17B-56BC-41E4-8E59-219313678A39}"/>
          </ac:spMkLst>
        </pc:spChg>
        <pc:spChg chg="mod">
          <ac:chgData name="Kathy Moczerniak" userId="482eff44a8730993" providerId="LiveId" clId="{E589B9E7-E3E8-4492-90B9-1320435B431F}" dt="2020-06-29T22:42:45.558" v="429" actId="20577"/>
          <ac:spMkLst>
            <pc:docMk/>
            <pc:sldMk cId="1578939622" sldId="340"/>
            <ac:spMk id="3" creationId="{C784BCCE-05CC-4BBF-8A3D-EA6EEDFB0F8D}"/>
          </ac:spMkLst>
        </pc:spChg>
      </pc:sldChg>
      <pc:sldChg chg="modSp mod">
        <pc:chgData name="Kathy Moczerniak" userId="482eff44a8730993" providerId="LiveId" clId="{E589B9E7-E3E8-4492-90B9-1320435B431F}" dt="2020-06-29T23:58:42.381" v="437" actId="20577"/>
        <pc:sldMkLst>
          <pc:docMk/>
          <pc:sldMk cId="1373350187" sldId="341"/>
        </pc:sldMkLst>
        <pc:spChg chg="mod">
          <ac:chgData name="Kathy Moczerniak" userId="482eff44a8730993" providerId="LiveId" clId="{E589B9E7-E3E8-4492-90B9-1320435B431F}" dt="2020-06-29T06:48:38.975" v="178"/>
          <ac:spMkLst>
            <pc:docMk/>
            <pc:sldMk cId="1373350187" sldId="341"/>
            <ac:spMk id="2" creationId="{0B77C5C6-5E56-45B7-A4BE-95EA04C46D64}"/>
          </ac:spMkLst>
        </pc:spChg>
        <pc:spChg chg="mod">
          <ac:chgData name="Kathy Moczerniak" userId="482eff44a8730993" providerId="LiveId" clId="{E589B9E7-E3E8-4492-90B9-1320435B431F}" dt="2020-06-29T23:58:42.381" v="437" actId="20577"/>
          <ac:spMkLst>
            <pc:docMk/>
            <pc:sldMk cId="1373350187" sldId="341"/>
            <ac:spMk id="3" creationId="{86F3D919-D5EE-48DD-BFBB-1A71D374BE09}"/>
          </ac:spMkLst>
        </pc:spChg>
      </pc:sldChg>
      <pc:sldChg chg="modSp mod">
        <pc:chgData name="Kathy Moczerniak" userId="482eff44a8730993" providerId="LiveId" clId="{E589B9E7-E3E8-4492-90B9-1320435B431F}" dt="2020-06-30T00:21:45.984" v="467" actId="20577"/>
        <pc:sldMkLst>
          <pc:docMk/>
          <pc:sldMk cId="1915813829" sldId="342"/>
        </pc:sldMkLst>
        <pc:spChg chg="mod">
          <ac:chgData name="Kathy Moczerniak" userId="482eff44a8730993" providerId="LiveId" clId="{E589B9E7-E3E8-4492-90B9-1320435B431F}" dt="2020-06-29T06:48:38.975" v="178"/>
          <ac:spMkLst>
            <pc:docMk/>
            <pc:sldMk cId="1915813829" sldId="342"/>
            <ac:spMk id="2" creationId="{9252E9F4-F6D8-46C4-A24E-89387BA0E095}"/>
          </ac:spMkLst>
        </pc:spChg>
        <pc:spChg chg="mod">
          <ac:chgData name="Kathy Moczerniak" userId="482eff44a8730993" providerId="LiveId" clId="{E589B9E7-E3E8-4492-90B9-1320435B431F}" dt="2020-06-30T00:21:45.984" v="467" actId="20577"/>
          <ac:spMkLst>
            <pc:docMk/>
            <pc:sldMk cId="1915813829" sldId="342"/>
            <ac:spMk id="3" creationId="{E2ED03AB-2A1D-46EA-BD06-CE129FFC2EDC}"/>
          </ac:spMkLst>
        </pc:spChg>
      </pc:sldChg>
      <pc:sldChg chg="modSp mod">
        <pc:chgData name="Kathy Moczerniak" userId="482eff44a8730993" providerId="LiveId" clId="{E589B9E7-E3E8-4492-90B9-1320435B431F}" dt="2020-06-29T20:30:39.371" v="250" actId="6549"/>
        <pc:sldMkLst>
          <pc:docMk/>
          <pc:sldMk cId="3134448556" sldId="343"/>
        </pc:sldMkLst>
        <pc:spChg chg="mod">
          <ac:chgData name="Kathy Moczerniak" userId="482eff44a8730993" providerId="LiveId" clId="{E589B9E7-E3E8-4492-90B9-1320435B431F}" dt="2020-06-29T20:30:39.371" v="250" actId="6549"/>
          <ac:spMkLst>
            <pc:docMk/>
            <pc:sldMk cId="3134448556" sldId="343"/>
            <ac:spMk id="3" creationId="{2EDAFD3A-F8C2-4521-ADFB-81793D0D783C}"/>
          </ac:spMkLst>
        </pc:spChg>
      </pc:sldChg>
      <pc:sldChg chg="modSp mod">
        <pc:chgData name="Kathy Moczerniak" userId="482eff44a8730993" providerId="LiveId" clId="{E589B9E7-E3E8-4492-90B9-1320435B431F}" dt="2020-06-29T20:43:40.826" v="293" actId="20577"/>
        <pc:sldMkLst>
          <pc:docMk/>
          <pc:sldMk cId="2002010659" sldId="344"/>
        </pc:sldMkLst>
        <pc:spChg chg="mod">
          <ac:chgData name="Kathy Moczerniak" userId="482eff44a8730993" providerId="LiveId" clId="{E589B9E7-E3E8-4492-90B9-1320435B431F}" dt="2020-06-29T06:48:38.975" v="178"/>
          <ac:spMkLst>
            <pc:docMk/>
            <pc:sldMk cId="2002010659" sldId="344"/>
            <ac:spMk id="2" creationId="{B85CA8C4-AFBE-4A99-AE29-38F749929E98}"/>
          </ac:spMkLst>
        </pc:spChg>
        <pc:spChg chg="mod">
          <ac:chgData name="Kathy Moczerniak" userId="482eff44a8730993" providerId="LiveId" clId="{E589B9E7-E3E8-4492-90B9-1320435B431F}" dt="2020-06-29T20:43:40.826" v="293" actId="20577"/>
          <ac:spMkLst>
            <pc:docMk/>
            <pc:sldMk cId="2002010659" sldId="344"/>
            <ac:spMk id="3" creationId="{230BA46F-000C-4A20-9688-401619845003}"/>
          </ac:spMkLst>
        </pc:spChg>
      </pc:sldChg>
      <pc:sldChg chg="modSp mod">
        <pc:chgData name="Kathy Moczerniak" userId="482eff44a8730993" providerId="LiveId" clId="{E589B9E7-E3E8-4492-90B9-1320435B431F}" dt="2020-06-30T00:26:40.255" v="475" actId="20577"/>
        <pc:sldMkLst>
          <pc:docMk/>
          <pc:sldMk cId="200685844" sldId="346"/>
        </pc:sldMkLst>
        <pc:spChg chg="mod">
          <ac:chgData name="Kathy Moczerniak" userId="482eff44a8730993" providerId="LiveId" clId="{E589B9E7-E3E8-4492-90B9-1320435B431F}" dt="2020-06-29T06:48:38.975" v="178"/>
          <ac:spMkLst>
            <pc:docMk/>
            <pc:sldMk cId="200685844" sldId="346"/>
            <ac:spMk id="2" creationId="{F203D622-17BE-4BD5-8B0B-EC05F1EFF5D8}"/>
          </ac:spMkLst>
        </pc:spChg>
        <pc:spChg chg="mod">
          <ac:chgData name="Kathy Moczerniak" userId="482eff44a8730993" providerId="LiveId" clId="{E589B9E7-E3E8-4492-90B9-1320435B431F}" dt="2020-06-30T00:26:40.255" v="475" actId="20577"/>
          <ac:spMkLst>
            <pc:docMk/>
            <pc:sldMk cId="200685844" sldId="346"/>
            <ac:spMk id="3" creationId="{D3514C90-BB03-48A0-9DEA-B367EDDB650A}"/>
          </ac:spMkLst>
        </pc:spChg>
      </pc:sldChg>
      <pc:sldChg chg="modSp mod">
        <pc:chgData name="Kathy Moczerniak" userId="482eff44a8730993" providerId="LiveId" clId="{E589B9E7-E3E8-4492-90B9-1320435B431F}" dt="2020-06-29T20:39:01.931" v="269" actId="20577"/>
        <pc:sldMkLst>
          <pc:docMk/>
          <pc:sldMk cId="455451353" sldId="347"/>
        </pc:sldMkLst>
        <pc:spChg chg="mod">
          <ac:chgData name="Kathy Moczerniak" userId="482eff44a8730993" providerId="LiveId" clId="{E589B9E7-E3E8-4492-90B9-1320435B431F}" dt="2020-06-29T06:48:38.975" v="178"/>
          <ac:spMkLst>
            <pc:docMk/>
            <pc:sldMk cId="455451353" sldId="347"/>
            <ac:spMk id="2" creationId="{389A89F1-D246-4F06-9730-C791A06F9608}"/>
          </ac:spMkLst>
        </pc:spChg>
        <pc:spChg chg="mod">
          <ac:chgData name="Kathy Moczerniak" userId="482eff44a8730993" providerId="LiveId" clId="{E589B9E7-E3E8-4492-90B9-1320435B431F}" dt="2020-06-29T20:39:01.931" v="269" actId="20577"/>
          <ac:spMkLst>
            <pc:docMk/>
            <pc:sldMk cId="455451353" sldId="347"/>
            <ac:spMk id="3" creationId="{60D03399-A2DC-466F-8A59-766F59C7647D}"/>
          </ac:spMkLst>
        </pc:spChg>
      </pc:sldChg>
      <pc:sldChg chg="modSp mod">
        <pc:chgData name="Kathy Moczerniak" userId="482eff44a8730993" providerId="LiveId" clId="{E589B9E7-E3E8-4492-90B9-1320435B431F}" dt="2020-06-29T06:48:38.975" v="178"/>
        <pc:sldMkLst>
          <pc:docMk/>
          <pc:sldMk cId="728245848" sldId="348"/>
        </pc:sldMkLst>
        <pc:spChg chg="mod">
          <ac:chgData name="Kathy Moczerniak" userId="482eff44a8730993" providerId="LiveId" clId="{E589B9E7-E3E8-4492-90B9-1320435B431F}" dt="2020-06-29T06:48:38.975" v="178"/>
          <ac:spMkLst>
            <pc:docMk/>
            <pc:sldMk cId="728245848" sldId="348"/>
            <ac:spMk id="2" creationId="{49D74793-F146-4FA6-8FA2-EFF550599BC6}"/>
          </ac:spMkLst>
        </pc:spChg>
        <pc:spChg chg="mod">
          <ac:chgData name="Kathy Moczerniak" userId="482eff44a8730993" providerId="LiveId" clId="{E589B9E7-E3E8-4492-90B9-1320435B431F}" dt="2020-06-29T06:43:56.738" v="140" actId="20577"/>
          <ac:spMkLst>
            <pc:docMk/>
            <pc:sldMk cId="728245848" sldId="348"/>
            <ac:spMk id="3" creationId="{D551CB2E-01CF-43AC-941E-48495CADDA1F}"/>
          </ac:spMkLst>
        </pc:spChg>
      </pc:sldChg>
      <pc:sldChg chg="modSp mod">
        <pc:chgData name="Kathy Moczerniak" userId="482eff44a8730993" providerId="LiveId" clId="{E589B9E7-E3E8-4492-90B9-1320435B431F}" dt="2020-06-30T00:20:10.008" v="450"/>
        <pc:sldMkLst>
          <pc:docMk/>
          <pc:sldMk cId="1555319725" sldId="351"/>
        </pc:sldMkLst>
        <pc:spChg chg="mod">
          <ac:chgData name="Kathy Moczerniak" userId="482eff44a8730993" providerId="LiveId" clId="{E589B9E7-E3E8-4492-90B9-1320435B431F}" dt="2020-06-29T06:48:38.975" v="178"/>
          <ac:spMkLst>
            <pc:docMk/>
            <pc:sldMk cId="1555319725" sldId="351"/>
            <ac:spMk id="2" creationId="{9B22A27C-71DC-441E-AA06-FFB8B8F5A83A}"/>
          </ac:spMkLst>
        </pc:spChg>
        <pc:spChg chg="mod">
          <ac:chgData name="Kathy Moczerniak" userId="482eff44a8730993" providerId="LiveId" clId="{E589B9E7-E3E8-4492-90B9-1320435B431F}" dt="2020-06-30T00:20:10.008" v="450"/>
          <ac:spMkLst>
            <pc:docMk/>
            <pc:sldMk cId="1555319725" sldId="351"/>
            <ac:spMk id="3" creationId="{0288711D-A2BF-41A7-9D7E-52F72C91D1BE}"/>
          </ac:spMkLst>
        </pc:spChg>
      </pc:sldChg>
      <pc:sldChg chg="modSp">
        <pc:chgData name="Kathy Moczerniak" userId="482eff44a8730993" providerId="LiveId" clId="{E589B9E7-E3E8-4492-90B9-1320435B431F}" dt="2020-06-29T06:48:38.975" v="178"/>
        <pc:sldMkLst>
          <pc:docMk/>
          <pc:sldMk cId="2810843478" sldId="352"/>
        </pc:sldMkLst>
        <pc:spChg chg="mod">
          <ac:chgData name="Kathy Moczerniak" userId="482eff44a8730993" providerId="LiveId" clId="{E589B9E7-E3E8-4492-90B9-1320435B431F}" dt="2020-06-29T06:48:38.975" v="178"/>
          <ac:spMkLst>
            <pc:docMk/>
            <pc:sldMk cId="2810843478" sldId="352"/>
            <ac:spMk id="4" creationId="{00000000-0000-0000-0000-000000000000}"/>
          </ac:spMkLst>
        </pc:spChg>
      </pc:sldChg>
      <pc:sldChg chg="modSp mod">
        <pc:chgData name="Kathy Moczerniak" userId="482eff44a8730993" providerId="LiveId" clId="{E589B9E7-E3E8-4492-90B9-1320435B431F}" dt="2020-06-29T22:33:22.109" v="424" actId="20577"/>
        <pc:sldMkLst>
          <pc:docMk/>
          <pc:sldMk cId="3826512715" sldId="353"/>
        </pc:sldMkLst>
        <pc:spChg chg="mod">
          <ac:chgData name="Kathy Moczerniak" userId="482eff44a8730993" providerId="LiveId" clId="{E589B9E7-E3E8-4492-90B9-1320435B431F}" dt="2020-06-29T06:48:38.975" v="178"/>
          <ac:spMkLst>
            <pc:docMk/>
            <pc:sldMk cId="3826512715" sldId="353"/>
            <ac:spMk id="2" creationId="{92F2DF7F-E6C8-436C-B026-B2F20533EE7F}"/>
          </ac:spMkLst>
        </pc:spChg>
        <pc:spChg chg="mod">
          <ac:chgData name="Kathy Moczerniak" userId="482eff44a8730993" providerId="LiveId" clId="{E589B9E7-E3E8-4492-90B9-1320435B431F}" dt="2020-06-29T22:33:22.109" v="424" actId="20577"/>
          <ac:spMkLst>
            <pc:docMk/>
            <pc:sldMk cId="3826512715" sldId="353"/>
            <ac:spMk id="7"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dirty="0">
              <a:latin typeface="Arial" panose="020B0604020202020204" pitchFamily="34" charset="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EEBDA6D-DC69-4DCE-BAF7-6763517D3376}" type="datetimeFigureOut">
              <a:rPr lang="en-US">
                <a:latin typeface="Arial" panose="020B0604020202020204" pitchFamily="34" charset="0"/>
              </a:rPr>
              <a:pPr/>
              <a:t>1/25/2024</a:t>
            </a:fld>
            <a:endParaRPr dirty="0">
              <a:latin typeface="Arial" panose="020B0604020202020204" pitchFamily="34" charset="0"/>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dirty="0">
              <a:latin typeface="Arial" panose="020B0604020202020204" pitchFamily="34" charset="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2977E94-A6AB-4E02-8E43-E89F9CF4757F}" type="slidenum">
              <a:rPr>
                <a:latin typeface="Arial" panose="020B0604020202020204" pitchFamily="34" charset="0"/>
              </a:rPr>
              <a:pPr/>
              <a:t>‹#›</a:t>
            </a:fld>
            <a:endParaRPr dirty="0">
              <a:latin typeface="Arial" panose="020B0604020202020204" pitchFamily="34" charset="0"/>
            </a:endParaRPr>
          </a:p>
        </p:txBody>
      </p:sp>
    </p:spTree>
    <p:extLst>
      <p:ext uri="{BB962C8B-B14F-4D97-AF65-F5344CB8AC3E}">
        <p14:creationId xmlns:p14="http://schemas.microsoft.com/office/powerpoint/2010/main" val="21542583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panose="020B0604020202020204" pitchFamily="34" charset="0"/>
              </a:defRPr>
            </a:lvl1pPr>
          </a:lstStyle>
          <a:p>
            <a:fld id="{237F6C43-988E-4257-9A1C-C162EF036D58}" type="datetimeFigureOut">
              <a:rPr lang="en-US" smtClean="0"/>
              <a:pPr/>
              <a:t>1/25/2024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panose="020B0604020202020204" pitchFamily="34" charset="0"/>
              </a:defRPr>
            </a:lvl1pPr>
          </a:lstStyle>
          <a:p>
            <a:fld id="{DED491D0-8E1B-49C7-849B-A28568D94497}" type="slidenum">
              <a:rPr lang="en-US" smtClean="0"/>
              <a:pPr/>
              <a:t>‹#›</a:t>
            </a:fld>
            <a:endParaRPr lang="en-US" dirty="0"/>
          </a:p>
        </p:txBody>
      </p:sp>
    </p:spTree>
    <p:extLst>
      <p:ext uri="{BB962C8B-B14F-4D97-AF65-F5344CB8AC3E}">
        <p14:creationId xmlns:p14="http://schemas.microsoft.com/office/powerpoint/2010/main" val="1726325886"/>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panose="020B0604020202020204" pitchFamily="34" charset="0"/>
        <a:ea typeface="+mn-ea"/>
        <a:cs typeface="+mn-cs"/>
      </a:defRPr>
    </a:lvl1pPr>
    <a:lvl2pPr marL="457200" algn="l" defTabSz="914400" rtl="0" eaLnBrk="1" latinLnBrk="0" hangingPunct="1">
      <a:defRPr sz="1200" b="0" i="0" kern="1200">
        <a:solidFill>
          <a:schemeClr val="tx1"/>
        </a:solidFill>
        <a:latin typeface="Arial" panose="020B0604020202020204" pitchFamily="34" charset="0"/>
        <a:ea typeface="+mn-ea"/>
        <a:cs typeface="+mn-cs"/>
      </a:defRPr>
    </a:lvl2pPr>
    <a:lvl3pPr marL="914400" algn="l" defTabSz="914400" rtl="0" eaLnBrk="1" latinLnBrk="0" hangingPunct="1">
      <a:defRPr sz="1200" b="0" i="0" kern="1200">
        <a:solidFill>
          <a:schemeClr val="tx1"/>
        </a:solidFill>
        <a:latin typeface="Arial" panose="020B0604020202020204" pitchFamily="34" charset="0"/>
        <a:ea typeface="+mn-ea"/>
        <a:cs typeface="+mn-cs"/>
      </a:defRPr>
    </a:lvl3pPr>
    <a:lvl4pPr marL="1371600" algn="l" defTabSz="914400" rtl="0" eaLnBrk="1" latinLnBrk="0" hangingPunct="1">
      <a:defRPr sz="1200" b="0" i="0" kern="1200">
        <a:solidFill>
          <a:schemeClr val="tx1"/>
        </a:solidFill>
        <a:latin typeface="Arial" panose="020B0604020202020204" pitchFamily="34" charset="0"/>
        <a:ea typeface="+mn-ea"/>
        <a:cs typeface="+mn-cs"/>
      </a:defRPr>
    </a:lvl4pPr>
    <a:lvl5pPr marL="1828800" algn="l" defTabSz="914400" rtl="0" eaLnBrk="1" latinLnBrk="0" hangingPunct="1">
      <a:defRPr sz="1200" b="0" i="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invGray">
      <p:bgPr>
        <a:solidFill>
          <a:srgbClr val="003B74"/>
        </a:solidFill>
        <a:effectLst/>
      </p:bgPr>
    </p:bg>
    <p:spTree>
      <p:nvGrpSpPr>
        <p:cNvPr id="1" name=""/>
        <p:cNvGrpSpPr/>
        <p:nvPr/>
      </p:nvGrpSpPr>
      <p:grpSpPr>
        <a:xfrm>
          <a:off x="0" y="0"/>
          <a:ext cx="0" cy="0"/>
          <a:chOff x="0" y="0"/>
          <a:chExt cx="0" cy="0"/>
        </a:xfrm>
      </p:grpSpPr>
      <p:sp>
        <p:nvSpPr>
          <p:cNvPr id="9" name="Rectangle 8"/>
          <p:cNvSpPr/>
          <p:nvPr/>
        </p:nvSpPr>
        <p:spPr>
          <a:xfrm>
            <a:off x="0" y="1851660"/>
            <a:ext cx="12192000" cy="377190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b="0" i="0" dirty="0">
              <a:latin typeface="Arial" panose="020B0604020202020204" pitchFamily="34" charset="0"/>
            </a:endParaRPr>
          </a:p>
        </p:txBody>
      </p:sp>
      <p:sp>
        <p:nvSpPr>
          <p:cNvPr id="10" name="Rectangle 9"/>
          <p:cNvSpPr/>
          <p:nvPr/>
        </p:nvSpPr>
        <p:spPr>
          <a:xfrm>
            <a:off x="-1" y="701802"/>
            <a:ext cx="12192001" cy="1033272"/>
          </a:xfrm>
          <a:prstGeom prst="rect">
            <a:avLst/>
          </a:prstGeom>
          <a:solidFill>
            <a:srgbClr val="FFC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b="0" i="0" dirty="0">
              <a:latin typeface="Arial" panose="020B0604020202020204" pitchFamily="34" charset="0"/>
            </a:endParaRPr>
          </a:p>
        </p:txBody>
      </p:sp>
      <p:sp>
        <p:nvSpPr>
          <p:cNvPr id="2" name="Title 1"/>
          <p:cNvSpPr>
            <a:spLocks noGrp="1"/>
          </p:cNvSpPr>
          <p:nvPr>
            <p:ph type="ctrTitle" hasCustomPrompt="1"/>
          </p:nvPr>
        </p:nvSpPr>
        <p:spPr bwMode="black">
          <a:xfrm>
            <a:off x="882217" y="2200275"/>
            <a:ext cx="6421553" cy="3074670"/>
          </a:xfrm>
          <a:noFill/>
        </p:spPr>
        <p:txBody>
          <a:bodyPr lIns="0" tIns="0" rIns="0" bIns="0" anchor="ctr" anchorCtr="0">
            <a:normAutofit/>
          </a:bodyPr>
          <a:lstStyle>
            <a:lvl1pPr algn="l">
              <a:lnSpc>
                <a:spcPct val="90000"/>
              </a:lnSpc>
              <a:defRPr sz="6000" b="1">
                <a:solidFill>
                  <a:schemeClr val="tx1"/>
                </a:solidFill>
              </a:defRPr>
            </a:lvl1pPr>
          </a:lstStyle>
          <a:p>
            <a:r>
              <a:rPr lang="en-US" dirty="0"/>
              <a:t>Chapter Title</a:t>
            </a:r>
            <a:endParaRPr dirty="0"/>
          </a:p>
        </p:txBody>
      </p:sp>
      <p:sp>
        <p:nvSpPr>
          <p:cNvPr id="3" name="Subtitle 2"/>
          <p:cNvSpPr>
            <a:spLocks noGrp="1"/>
          </p:cNvSpPr>
          <p:nvPr>
            <p:ph type="subTitle" idx="1" hasCustomPrompt="1"/>
          </p:nvPr>
        </p:nvSpPr>
        <p:spPr>
          <a:xfrm>
            <a:off x="882217" y="845820"/>
            <a:ext cx="6524423" cy="777639"/>
          </a:xfrm>
        </p:spPr>
        <p:txBody>
          <a:bodyPr lIns="0" tIns="0" rIns="0" bIns="0" anchor="ctr" anchorCtr="0">
            <a:normAutofit/>
          </a:bodyPr>
          <a:lstStyle>
            <a:lvl1pPr marL="0" indent="0" algn="l">
              <a:spcBef>
                <a:spcPts val="0"/>
              </a:spcBef>
              <a:buNone/>
              <a:defRPr sz="3200" b="1">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CHAPTER 1</a:t>
            </a:r>
            <a:endParaRPr dirty="0"/>
          </a:p>
        </p:txBody>
      </p:sp>
      <p:sp>
        <p:nvSpPr>
          <p:cNvPr id="7" name="Picture Placeholder 6">
            <a:extLst>
              <a:ext uri="{FF2B5EF4-FFF2-40B4-BE49-F238E27FC236}">
                <a16:creationId xmlns:a16="http://schemas.microsoft.com/office/drawing/2014/main" xmlns="" id="{EC9CFE91-0E8B-934B-8D25-5CBB7FD65D50}"/>
              </a:ext>
            </a:extLst>
          </p:cNvPr>
          <p:cNvSpPr>
            <a:spLocks noGrp="1"/>
          </p:cNvSpPr>
          <p:nvPr>
            <p:ph type="pic" sz="quarter" idx="10"/>
          </p:nvPr>
        </p:nvSpPr>
        <p:spPr>
          <a:xfrm>
            <a:off x="8100060" y="388500"/>
            <a:ext cx="3604981" cy="6081000"/>
          </a:xfrm>
        </p:spPr>
        <p:txBody>
          <a:bodyPr/>
          <a:lstStyle/>
          <a:p>
            <a:endParaRPr lang="en-US" dirty="0"/>
          </a:p>
        </p:txBody>
      </p:sp>
      <p:sp>
        <p:nvSpPr>
          <p:cNvPr id="17" name="Rectangle 16">
            <a:extLst>
              <a:ext uri="{FF2B5EF4-FFF2-40B4-BE49-F238E27FC236}">
                <a16:creationId xmlns:a16="http://schemas.microsoft.com/office/drawing/2014/main" xmlns="" id="{BEEECFBC-FB4D-9945-A4FF-28E342055AC3}"/>
              </a:ext>
            </a:extLst>
          </p:cNvPr>
          <p:cNvSpPr/>
          <p:nvPr userDrawn="1"/>
        </p:nvSpPr>
        <p:spPr>
          <a:xfrm>
            <a:off x="0" y="6503670"/>
            <a:ext cx="12192000" cy="215444"/>
          </a:xfrm>
          <a:prstGeom prst="rect">
            <a:avLst/>
          </a:prstGeom>
        </p:spPr>
        <p:txBody>
          <a:bodyPr wrap="square">
            <a:spAutoFit/>
          </a:bodyPr>
          <a:lstStyle/>
          <a:p>
            <a:pPr algn="ctr"/>
            <a:r>
              <a:rPr lang="en-US" sz="800" dirty="0">
                <a:solidFill>
                  <a:schemeClr val="bg2"/>
                </a:solidFill>
                <a:latin typeface="Arial" panose="020B0604020202020204" pitchFamily="34" charset="0"/>
                <a:cs typeface="Arial" panose="020B0604020202020204" pitchFamily="34" charset="0"/>
              </a:rPr>
              <a:t>Copyright © 2021 by Public Safety Group, A Division of Jones &amp; Bartlett Learning. www.psglearning.com.</a:t>
            </a:r>
          </a:p>
        </p:txBody>
      </p:sp>
    </p:spTree>
    <p:extLst>
      <p:ext uri="{BB962C8B-B14F-4D97-AF65-F5344CB8AC3E}">
        <p14:creationId xmlns:p14="http://schemas.microsoft.com/office/powerpoint/2010/main" val="3047549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Blank">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41E3BDFD-7FA5-2143-88E5-0CEE0A6011AD}"/>
              </a:ext>
            </a:extLst>
          </p:cNvPr>
          <p:cNvSpPr/>
          <p:nvPr userDrawn="1"/>
        </p:nvSpPr>
        <p:spPr>
          <a:xfrm>
            <a:off x="0" y="6503670"/>
            <a:ext cx="12192000" cy="215444"/>
          </a:xfrm>
          <a:prstGeom prst="rect">
            <a:avLst/>
          </a:prstGeom>
        </p:spPr>
        <p:txBody>
          <a:bodyPr wrap="square">
            <a:spAutoFit/>
          </a:bodyPr>
          <a:lstStyle/>
          <a:p>
            <a:pPr algn="ctr"/>
            <a:r>
              <a:rPr lang="en-US" sz="800" dirty="0">
                <a:latin typeface="Arial" panose="020B0604020202020204" pitchFamily="34" charset="0"/>
                <a:cs typeface="Arial" panose="020B0604020202020204" pitchFamily="34" charset="0"/>
              </a:rPr>
              <a:t>Copyright © 2021 by Public Safety Group, A Division of Jones &amp; Bartlett Learning. www.psglearning.com. Background texture © Bunphot/Getty Images.</a:t>
            </a:r>
          </a:p>
        </p:txBody>
      </p:sp>
      <p:sp>
        <p:nvSpPr>
          <p:cNvPr id="6" name="Rectangle 5">
            <a:extLst>
              <a:ext uri="{FF2B5EF4-FFF2-40B4-BE49-F238E27FC236}">
                <a16:creationId xmlns:a16="http://schemas.microsoft.com/office/drawing/2014/main" xmlns="" id="{A4FD052D-18CE-1249-A891-AB3E165F4441}"/>
              </a:ext>
            </a:extLst>
          </p:cNvPr>
          <p:cNvSpPr/>
          <p:nvPr userDrawn="1"/>
        </p:nvSpPr>
        <p:spPr>
          <a:xfrm>
            <a:off x="0" y="2274570"/>
            <a:ext cx="12192000" cy="1760220"/>
          </a:xfrm>
          <a:prstGeom prst="rect">
            <a:avLst/>
          </a:prstGeom>
          <a:solidFill>
            <a:srgbClr val="003B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7">
            <a:extLst>
              <a:ext uri="{FF2B5EF4-FFF2-40B4-BE49-F238E27FC236}">
                <a16:creationId xmlns:a16="http://schemas.microsoft.com/office/drawing/2014/main" xmlns="" id="{8C0E0F34-F7A9-8D4B-9F49-A76F8B00661D}"/>
              </a:ext>
            </a:extLst>
          </p:cNvPr>
          <p:cNvSpPr>
            <a:spLocks noGrp="1"/>
          </p:cNvSpPr>
          <p:nvPr>
            <p:ph type="body" sz="quarter" idx="10" hasCustomPrompt="1"/>
          </p:nvPr>
        </p:nvSpPr>
        <p:spPr>
          <a:xfrm>
            <a:off x="935038" y="2571750"/>
            <a:ext cx="10321925" cy="1165225"/>
          </a:xfrm>
        </p:spPr>
        <p:txBody>
          <a:bodyPr anchor="ctr" anchorCtr="0"/>
          <a:lstStyle>
            <a:lvl1pPr marL="0" indent="0" algn="ctr">
              <a:buNone/>
              <a:defRPr sz="4800" b="1">
                <a:solidFill>
                  <a:srgbClr val="FFFFFF"/>
                </a:solidFill>
              </a:defRPr>
            </a:lvl1pPr>
          </a:lstStyle>
          <a:p>
            <a:pPr lvl="0"/>
            <a:r>
              <a:rPr lang="en-US" dirty="0"/>
              <a:t>Divider</a:t>
            </a:r>
          </a:p>
        </p:txBody>
      </p:sp>
    </p:spTree>
    <p:extLst>
      <p:ext uri="{BB962C8B-B14F-4D97-AF65-F5344CB8AC3E}">
        <p14:creationId xmlns:p14="http://schemas.microsoft.com/office/powerpoint/2010/main" val="1830296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Click to edit Master title style</a:t>
            </a:r>
            <a:endParaRPr dirty="0"/>
          </a:p>
        </p:txBody>
      </p:sp>
      <p:sp>
        <p:nvSpPr>
          <p:cNvPr id="3" name="Content Placeholder 2"/>
          <p:cNvSpPr>
            <a:spLocks noGrp="1"/>
          </p:cNvSpPr>
          <p:nvPr>
            <p:ph idx="1"/>
          </p:nvPr>
        </p:nvSpPr>
        <p:spPr>
          <a:xfrm>
            <a:off x="925830" y="1490870"/>
            <a:ext cx="10287000" cy="4699047"/>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Tree>
    <p:extLst>
      <p:ext uri="{BB962C8B-B14F-4D97-AF65-F5344CB8AC3E}">
        <p14:creationId xmlns:p14="http://schemas.microsoft.com/office/powerpoint/2010/main" val="541333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Click to edit Master title style</a:t>
            </a:r>
            <a:endParaRPr dirty="0"/>
          </a:p>
        </p:txBody>
      </p:sp>
      <p:sp>
        <p:nvSpPr>
          <p:cNvPr id="3" name="Content Placeholder 2"/>
          <p:cNvSpPr>
            <a:spLocks noGrp="1"/>
          </p:cNvSpPr>
          <p:nvPr>
            <p:ph sz="half" idx="1"/>
          </p:nvPr>
        </p:nvSpPr>
        <p:spPr>
          <a:xfrm>
            <a:off x="914400" y="1461052"/>
            <a:ext cx="4855464" cy="472943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Content Placeholder 3"/>
          <p:cNvSpPr>
            <a:spLocks noGrp="1"/>
          </p:cNvSpPr>
          <p:nvPr>
            <p:ph sz="half" idx="2"/>
          </p:nvPr>
        </p:nvSpPr>
        <p:spPr>
          <a:xfrm>
            <a:off x="6415368" y="1461052"/>
            <a:ext cx="4862232" cy="472943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Tree>
    <p:extLst>
      <p:ext uri="{BB962C8B-B14F-4D97-AF65-F5344CB8AC3E}">
        <p14:creationId xmlns:p14="http://schemas.microsoft.com/office/powerpoint/2010/main" val="3201040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dirty="0"/>
          </a:p>
        </p:txBody>
      </p:sp>
      <p:sp>
        <p:nvSpPr>
          <p:cNvPr id="3" name="Text Placeholder 2"/>
          <p:cNvSpPr>
            <a:spLocks noGrp="1"/>
          </p:cNvSpPr>
          <p:nvPr>
            <p:ph type="body" idx="1"/>
          </p:nvPr>
        </p:nvSpPr>
        <p:spPr>
          <a:xfrm>
            <a:off x="777240" y="1496187"/>
            <a:ext cx="4992624" cy="470916"/>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777240" y="2077278"/>
            <a:ext cx="4992624" cy="439083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11" name="Picture Placeholder 10">
            <a:extLst>
              <a:ext uri="{FF2B5EF4-FFF2-40B4-BE49-F238E27FC236}">
                <a16:creationId xmlns:a16="http://schemas.microsoft.com/office/drawing/2014/main" xmlns="" id="{A3169499-437D-8F4D-94AA-E2299357328F}"/>
              </a:ext>
            </a:extLst>
          </p:cNvPr>
          <p:cNvSpPr>
            <a:spLocks noGrp="1"/>
          </p:cNvSpPr>
          <p:nvPr>
            <p:ph type="pic" sz="quarter" idx="10"/>
          </p:nvPr>
        </p:nvSpPr>
        <p:spPr>
          <a:xfrm>
            <a:off x="6096000" y="1496186"/>
            <a:ext cx="5208588" cy="4556743"/>
          </a:xfrm>
        </p:spPr>
        <p:txBody>
          <a:bodyPr/>
          <a:lstStyle/>
          <a:p>
            <a:endParaRPr lang="en-US" dirty="0"/>
          </a:p>
        </p:txBody>
      </p:sp>
      <p:sp>
        <p:nvSpPr>
          <p:cNvPr id="12" name="Text Placeholder 8">
            <a:extLst>
              <a:ext uri="{FF2B5EF4-FFF2-40B4-BE49-F238E27FC236}">
                <a16:creationId xmlns:a16="http://schemas.microsoft.com/office/drawing/2014/main" xmlns="" id="{B116746D-2971-C346-AB96-03BED323E049}"/>
              </a:ext>
            </a:extLst>
          </p:cNvPr>
          <p:cNvSpPr>
            <a:spLocks noGrp="1"/>
          </p:cNvSpPr>
          <p:nvPr>
            <p:ph type="body" sz="quarter" idx="11" hasCustomPrompt="1"/>
          </p:nvPr>
        </p:nvSpPr>
        <p:spPr>
          <a:xfrm>
            <a:off x="6096000" y="6142515"/>
            <a:ext cx="5208588" cy="651192"/>
          </a:xfrm>
        </p:spPr>
        <p:txBody>
          <a:bodyPr/>
          <a:lstStyle>
            <a:lvl1pPr marL="0" indent="0">
              <a:buNone/>
              <a:defRPr sz="1000"/>
            </a:lvl1pPr>
          </a:lstStyle>
          <a:p>
            <a:pPr lvl="0"/>
            <a:r>
              <a:rPr lang="en-US" dirty="0"/>
              <a:t>Credit line FPO</a:t>
            </a:r>
          </a:p>
        </p:txBody>
      </p:sp>
    </p:spTree>
    <p:extLst>
      <p:ext uri="{BB962C8B-B14F-4D97-AF65-F5344CB8AC3E}">
        <p14:creationId xmlns:p14="http://schemas.microsoft.com/office/powerpoint/2010/main" val="4261286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Click to edit Master title style</a:t>
            </a:r>
            <a:endParaRPr dirty="0"/>
          </a:p>
        </p:txBody>
      </p:sp>
    </p:spTree>
    <p:extLst>
      <p:ext uri="{BB962C8B-B14F-4D97-AF65-F5344CB8AC3E}">
        <p14:creationId xmlns:p14="http://schemas.microsoft.com/office/powerpoint/2010/main" val="2641611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000"/>
            </a:lvl1pPr>
          </a:lstStyle>
          <a:p>
            <a:r>
              <a:rPr lang="en-US"/>
              <a:t>Click to edit Master title style</a:t>
            </a:r>
            <a:endParaRPr/>
          </a:p>
        </p:txBody>
      </p:sp>
      <p:sp>
        <p:nvSpPr>
          <p:cNvPr id="4" name="Text Placeholder 2"/>
          <p:cNvSpPr>
            <a:spLocks noGrp="1"/>
          </p:cNvSpPr>
          <p:nvPr>
            <p:ph type="body" sz="half" idx="2"/>
          </p:nvPr>
        </p:nvSpPr>
        <p:spPr>
          <a:xfrm>
            <a:off x="880110" y="1510748"/>
            <a:ext cx="4246582" cy="4404625"/>
          </a:xfrm>
        </p:spPr>
        <p:txBody>
          <a:bodyPr>
            <a:normAutofit/>
          </a:bodyPr>
          <a:lstStyle>
            <a:lvl1pPr marL="0" indent="0">
              <a:spcBef>
                <a:spcPts val="1500"/>
              </a:spcBef>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9" name="Text Placeholder 8">
            <a:extLst>
              <a:ext uri="{FF2B5EF4-FFF2-40B4-BE49-F238E27FC236}">
                <a16:creationId xmlns:a16="http://schemas.microsoft.com/office/drawing/2014/main" xmlns="" id="{752B3F09-47B3-324C-BCD8-DE2A52443CC0}"/>
              </a:ext>
            </a:extLst>
          </p:cNvPr>
          <p:cNvSpPr>
            <a:spLocks noGrp="1"/>
          </p:cNvSpPr>
          <p:nvPr>
            <p:ph type="body" sz="quarter" idx="10" hasCustomPrompt="1"/>
          </p:nvPr>
        </p:nvSpPr>
        <p:spPr>
          <a:xfrm>
            <a:off x="5518150" y="6046788"/>
            <a:ext cx="5792992" cy="651192"/>
          </a:xfrm>
        </p:spPr>
        <p:txBody>
          <a:bodyPr/>
          <a:lstStyle>
            <a:lvl1pPr marL="0" indent="0">
              <a:buNone/>
              <a:defRPr sz="1000"/>
            </a:lvl1pPr>
          </a:lstStyle>
          <a:p>
            <a:pPr lvl="0"/>
            <a:r>
              <a:rPr lang="en-US" dirty="0"/>
              <a:t>Credit line FPO</a:t>
            </a:r>
          </a:p>
        </p:txBody>
      </p:sp>
      <p:sp>
        <p:nvSpPr>
          <p:cNvPr id="11" name="Picture Placeholder 10">
            <a:extLst>
              <a:ext uri="{FF2B5EF4-FFF2-40B4-BE49-F238E27FC236}">
                <a16:creationId xmlns:a16="http://schemas.microsoft.com/office/drawing/2014/main" xmlns="" id="{8A3226D5-00A8-E049-8469-4BFBE39DD467}"/>
              </a:ext>
            </a:extLst>
          </p:cNvPr>
          <p:cNvSpPr>
            <a:spLocks noGrp="1"/>
          </p:cNvSpPr>
          <p:nvPr>
            <p:ph type="pic" sz="quarter" idx="11"/>
          </p:nvPr>
        </p:nvSpPr>
        <p:spPr>
          <a:xfrm>
            <a:off x="5518150" y="1508815"/>
            <a:ext cx="5792788" cy="4404624"/>
          </a:xfrm>
        </p:spPr>
        <p:txBody>
          <a:bodyPr/>
          <a:lstStyle/>
          <a:p>
            <a:endParaRPr lang="en-US" dirty="0"/>
          </a:p>
        </p:txBody>
      </p:sp>
    </p:spTree>
    <p:extLst>
      <p:ext uri="{BB962C8B-B14F-4D97-AF65-F5344CB8AC3E}">
        <p14:creationId xmlns:p14="http://schemas.microsoft.com/office/powerpoint/2010/main" val="3114742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000"/>
            </a:lvl1pPr>
          </a:lstStyle>
          <a:p>
            <a:r>
              <a:rPr lang="en-US"/>
              <a:t>Click to edit Master title style</a:t>
            </a:r>
            <a:endParaRPr/>
          </a:p>
        </p:txBody>
      </p:sp>
      <p:sp>
        <p:nvSpPr>
          <p:cNvPr id="3" name="Content Placeholder 3"/>
          <p:cNvSpPr>
            <a:spLocks noGrp="1"/>
          </p:cNvSpPr>
          <p:nvPr>
            <p:ph idx="1" hasCustomPrompt="1"/>
          </p:nvPr>
        </p:nvSpPr>
        <p:spPr>
          <a:xfrm>
            <a:off x="921496" y="1461052"/>
            <a:ext cx="3181874" cy="4895328"/>
          </a:xfrm>
        </p:spPr>
        <p:txBody>
          <a:bodyPr>
            <a:normAutofit/>
          </a:bodyPr>
          <a:lstStyle>
            <a:lvl1pPr marL="0" indent="0">
              <a:buNone/>
              <a:defRPr sz="2200"/>
            </a:lvl1pPr>
            <a:lvl2pPr marL="457200" indent="0">
              <a:buNone/>
              <a:defRPr sz="2000"/>
            </a:lvl2pPr>
            <a:lvl3pPr marL="914400" indent="0">
              <a:buNone/>
              <a:defRPr sz="1800"/>
            </a:lvl3pPr>
            <a:lvl4pPr marL="1371600" indent="0">
              <a:buNone/>
              <a:defRPr sz="1600"/>
            </a:lvl4pPr>
            <a:lvl5pPr marL="1828800" indent="0">
              <a:buNone/>
              <a:defRPr sz="1600"/>
            </a:lvl5pPr>
            <a:lvl6pPr>
              <a:defRPr sz="1600"/>
            </a:lvl6pPr>
            <a:lvl7pPr>
              <a:defRPr sz="1600"/>
            </a:lvl7pPr>
            <a:lvl8pPr>
              <a:defRPr sz="1600"/>
            </a:lvl8pPr>
            <a:lvl9pPr>
              <a:defRPr sz="1600"/>
            </a:lvl9pPr>
          </a:lstStyle>
          <a:p>
            <a:pPr lvl="0"/>
            <a:r>
              <a:rPr lang="en-US" dirty="0"/>
              <a:t>Sample text</a:t>
            </a:r>
            <a:endParaRPr dirty="0"/>
          </a:p>
        </p:txBody>
      </p:sp>
      <p:sp>
        <p:nvSpPr>
          <p:cNvPr id="7" name="Content Placeholder 3">
            <a:extLst>
              <a:ext uri="{FF2B5EF4-FFF2-40B4-BE49-F238E27FC236}">
                <a16:creationId xmlns:a16="http://schemas.microsoft.com/office/drawing/2014/main" xmlns="" id="{40A1ED7B-82D7-5A47-A193-C7C24693D3C4}"/>
              </a:ext>
            </a:extLst>
          </p:cNvPr>
          <p:cNvSpPr>
            <a:spLocks noGrp="1"/>
          </p:cNvSpPr>
          <p:nvPr>
            <p:ph idx="10" hasCustomPrompt="1"/>
          </p:nvPr>
        </p:nvSpPr>
        <p:spPr>
          <a:xfrm>
            <a:off x="4487656" y="1461052"/>
            <a:ext cx="3181874" cy="4895328"/>
          </a:xfrm>
        </p:spPr>
        <p:txBody>
          <a:bodyPr>
            <a:normAutofit/>
          </a:bodyPr>
          <a:lstStyle>
            <a:lvl1pPr marL="0" indent="0">
              <a:buNone/>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Sample text</a:t>
            </a:r>
          </a:p>
        </p:txBody>
      </p:sp>
      <p:sp>
        <p:nvSpPr>
          <p:cNvPr id="8" name="Content Placeholder 3">
            <a:extLst>
              <a:ext uri="{FF2B5EF4-FFF2-40B4-BE49-F238E27FC236}">
                <a16:creationId xmlns:a16="http://schemas.microsoft.com/office/drawing/2014/main" xmlns="" id="{43872FE9-5E92-4F44-8A71-024A081C439C}"/>
              </a:ext>
            </a:extLst>
          </p:cNvPr>
          <p:cNvSpPr>
            <a:spLocks noGrp="1"/>
          </p:cNvSpPr>
          <p:nvPr>
            <p:ph idx="11" hasCustomPrompt="1"/>
          </p:nvPr>
        </p:nvSpPr>
        <p:spPr>
          <a:xfrm>
            <a:off x="8053816" y="1461052"/>
            <a:ext cx="3181874" cy="4895328"/>
          </a:xfrm>
        </p:spPr>
        <p:txBody>
          <a:bodyPr>
            <a:normAutofit/>
          </a:bodyPr>
          <a:lstStyle>
            <a:lvl1pPr marL="0" indent="0">
              <a:buNone/>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Sample text</a:t>
            </a:r>
          </a:p>
        </p:txBody>
      </p:sp>
    </p:spTree>
    <p:extLst>
      <p:ext uri="{BB962C8B-B14F-4D97-AF65-F5344CB8AC3E}">
        <p14:creationId xmlns:p14="http://schemas.microsoft.com/office/powerpoint/2010/main" val="3111696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4A458CE-24A2-4D69-8AE3-72FC2817BD8D}"/>
              </a:ext>
            </a:extLst>
          </p:cNvPr>
          <p:cNvSpPr>
            <a:spLocks noGrp="1"/>
          </p:cNvSpPr>
          <p:nvPr>
            <p:ph type="title"/>
          </p:nvPr>
        </p:nvSpPr>
        <p:spPr/>
        <p:txBody>
          <a:bodyPr/>
          <a:lstStyle/>
          <a:p>
            <a:r>
              <a:rPr lang="en-US"/>
              <a:t>Click to edit Master title style</a:t>
            </a:r>
          </a:p>
        </p:txBody>
      </p:sp>
      <p:sp>
        <p:nvSpPr>
          <p:cNvPr id="3" name="Text Placeholder 2">
            <a:extLst>
              <a:ext uri="{FF2B5EF4-FFF2-40B4-BE49-F238E27FC236}">
                <a16:creationId xmlns:a16="http://schemas.microsoft.com/office/drawing/2014/main" xmlns="" id="{AD1B5BB3-C6D8-479F-8B23-679C2C74EE98}"/>
              </a:ext>
            </a:extLst>
          </p:cNvPr>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45DF693-F117-426D-8E47-597546F5AE54}"/>
              </a:ext>
            </a:extLst>
          </p:cNvPr>
          <p:cNvSpPr>
            <a:spLocks noGrp="1"/>
          </p:cNvSpPr>
          <p:nvPr>
            <p:ph type="dt" sz="half" idx="10"/>
          </p:nvPr>
        </p:nvSpPr>
        <p:spPr/>
        <p:txBody>
          <a:bodyPr/>
          <a:lstStyle/>
          <a:p>
            <a:fld id="{29966A12-60E6-436F-8B14-EDB066BF382F}" type="datetimeFigureOut">
              <a:rPr lang="en-US" smtClean="0"/>
              <a:pPr/>
              <a:t>1/25/2024</a:t>
            </a:fld>
            <a:endParaRPr lang="en-US" dirty="0"/>
          </a:p>
        </p:txBody>
      </p:sp>
      <p:sp>
        <p:nvSpPr>
          <p:cNvPr id="5" name="Footer Placeholder 4">
            <a:extLst>
              <a:ext uri="{FF2B5EF4-FFF2-40B4-BE49-F238E27FC236}">
                <a16:creationId xmlns:a16="http://schemas.microsoft.com/office/drawing/2014/main" xmlns="" id="{65E5BDF1-9A02-4609-97F5-7D7D49D9599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8E0F1C7E-056C-4738-B31B-2D3340838D8B}"/>
              </a:ext>
            </a:extLst>
          </p:cNvPr>
          <p:cNvSpPr>
            <a:spLocks noGrp="1"/>
          </p:cNvSpPr>
          <p:nvPr>
            <p:ph type="sldNum" sz="quarter" idx="12"/>
          </p:nvPr>
        </p:nvSpPr>
        <p:spPr/>
        <p:txBody>
          <a:bodyPr/>
          <a:lstStyle/>
          <a:p>
            <a:fld id="{ABF97D10-BD1F-462E-ACA5-51DA4611F06A}" type="slidenum">
              <a:rPr lang="en-US" smtClean="0"/>
              <a:pPr/>
              <a:t>‹#›</a:t>
            </a:fld>
            <a:endParaRPr lang="en-US" dirty="0"/>
          </a:p>
        </p:txBody>
      </p:sp>
    </p:spTree>
    <p:extLst>
      <p:ext uri="{BB962C8B-B14F-4D97-AF65-F5344CB8AC3E}">
        <p14:creationId xmlns:p14="http://schemas.microsoft.com/office/powerpoint/2010/main" val="9018395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 name="Rectangle 8"/>
          <p:cNvSpPr/>
          <p:nvPr/>
        </p:nvSpPr>
        <p:spPr>
          <a:xfrm>
            <a:off x="0" y="0"/>
            <a:ext cx="12188952" cy="118872"/>
          </a:xfrm>
          <a:prstGeom prst="rect">
            <a:avLst/>
          </a:prstGeom>
          <a:solidFill>
            <a:srgbClr val="FFC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b="0" i="0" dirty="0">
              <a:latin typeface="Arial" panose="020B0604020202020204" pitchFamily="34" charset="0"/>
            </a:endParaRPr>
          </a:p>
        </p:txBody>
      </p:sp>
      <p:sp>
        <p:nvSpPr>
          <p:cNvPr id="2" name="Title Placeholder 1"/>
          <p:cNvSpPr>
            <a:spLocks noGrp="1"/>
          </p:cNvSpPr>
          <p:nvPr>
            <p:ph type="title"/>
          </p:nvPr>
        </p:nvSpPr>
        <p:spPr bwMode="black">
          <a:xfrm>
            <a:off x="0" y="121033"/>
            <a:ext cx="12192000" cy="1002089"/>
          </a:xfrm>
          <a:prstGeom prst="rect">
            <a:avLst/>
          </a:prstGeom>
          <a:solidFill>
            <a:srgbClr val="003B74"/>
          </a:solidFill>
        </p:spPr>
        <p:txBody>
          <a:bodyPr vert="horz" lIns="914400" tIns="45720" rIns="914400" bIns="45720" rtlCol="0" anchor="ctr">
            <a:normAutofit/>
          </a:bodyPr>
          <a:lstStyle/>
          <a:p>
            <a:r>
              <a:rPr lang="en-US" dirty="0"/>
              <a:t>Click to edit Master title style</a:t>
            </a:r>
            <a:endParaRPr dirty="0"/>
          </a:p>
        </p:txBody>
      </p:sp>
      <p:sp>
        <p:nvSpPr>
          <p:cNvPr id="3" name="Text Placeholder 2"/>
          <p:cNvSpPr>
            <a:spLocks noGrp="1"/>
          </p:cNvSpPr>
          <p:nvPr>
            <p:ph type="body" idx="1"/>
          </p:nvPr>
        </p:nvSpPr>
        <p:spPr>
          <a:xfrm>
            <a:off x="891540" y="2203704"/>
            <a:ext cx="10435590" cy="398621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7" name="Rectangle 6">
            <a:extLst>
              <a:ext uri="{FF2B5EF4-FFF2-40B4-BE49-F238E27FC236}">
                <a16:creationId xmlns:a16="http://schemas.microsoft.com/office/drawing/2014/main" xmlns="" id="{21F38BD8-3F75-CE4C-AFEF-0C6B45F77F8C}"/>
              </a:ext>
            </a:extLst>
          </p:cNvPr>
          <p:cNvSpPr/>
          <p:nvPr userDrawn="1"/>
        </p:nvSpPr>
        <p:spPr>
          <a:xfrm rot="5400000">
            <a:off x="9544258" y="4245031"/>
            <a:ext cx="5010495" cy="215444"/>
          </a:xfrm>
          <a:prstGeom prst="rect">
            <a:avLst/>
          </a:prstGeom>
        </p:spPr>
        <p:txBody>
          <a:bodyPr wrap="square">
            <a:spAutoFit/>
          </a:bodyPr>
          <a:lstStyle/>
          <a:p>
            <a:r>
              <a:rPr lang="en-US" sz="800" dirty="0">
                <a:latin typeface="Arial" panose="020B0604020202020204" pitchFamily="34" charset="0"/>
                <a:cs typeface="Arial" panose="020B0604020202020204" pitchFamily="34" charset="0"/>
              </a:rPr>
              <a:t>Copyright © 2021 by Public Safety Group, A Division of Jones &amp; Bartlett Learning. www.psglearning.com.</a:t>
            </a:r>
          </a:p>
        </p:txBody>
      </p:sp>
    </p:spTree>
    <p:extLst>
      <p:ext uri="{BB962C8B-B14F-4D97-AF65-F5344CB8AC3E}">
        <p14:creationId xmlns:p14="http://schemas.microsoft.com/office/powerpoint/2010/main" val="2871921020"/>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50" r:id="rId3"/>
    <p:sldLayoutId id="2147483652" r:id="rId4"/>
    <p:sldLayoutId id="2147483653" r:id="rId5"/>
    <p:sldLayoutId id="2147483654" r:id="rId6"/>
    <p:sldLayoutId id="2147483656" r:id="rId7"/>
    <p:sldLayoutId id="2147483657" r:id="rId8"/>
    <p:sldLayoutId id="2147483658"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5000"/>
        </a:lnSpc>
        <a:spcBef>
          <a:spcPct val="0"/>
        </a:spcBef>
        <a:buNone/>
        <a:defRPr sz="3000" b="1" kern="1200">
          <a:solidFill>
            <a:schemeClr val="bg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500"/>
        </a:spcBef>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3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6pPr>
      <a:lvl7pPr marL="29718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7pPr>
      <a:lvl8pPr marL="34290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8pPr>
      <a:lvl9pPr marL="3886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5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6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6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6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7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7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7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7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7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8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8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8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8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8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ubtitle 14">
            <a:extLst>
              <a:ext uri="{FF2B5EF4-FFF2-40B4-BE49-F238E27FC236}">
                <a16:creationId xmlns:a16="http://schemas.microsoft.com/office/drawing/2014/main" xmlns="" id="{CF4F1586-DE6A-1A40-AEF4-23ADA41937E4}"/>
              </a:ext>
            </a:extLst>
          </p:cNvPr>
          <p:cNvSpPr>
            <a:spLocks noGrp="1"/>
          </p:cNvSpPr>
          <p:nvPr>
            <p:ph type="subTitle" idx="1"/>
          </p:nvPr>
        </p:nvSpPr>
        <p:spPr/>
        <p:txBody>
          <a:bodyPr/>
          <a:lstStyle/>
          <a:p>
            <a:r>
              <a:rPr lang="en-US" dirty="0"/>
              <a:t>CHAPTER 12</a:t>
            </a:r>
          </a:p>
        </p:txBody>
      </p:sp>
      <p:sp>
        <p:nvSpPr>
          <p:cNvPr id="19" name="Title 18">
            <a:extLst>
              <a:ext uri="{FF2B5EF4-FFF2-40B4-BE49-F238E27FC236}">
                <a16:creationId xmlns:a16="http://schemas.microsoft.com/office/drawing/2014/main" xmlns="" id="{A58A35F8-EA88-094E-8EAD-88FE6A07C447}"/>
              </a:ext>
            </a:extLst>
          </p:cNvPr>
          <p:cNvSpPr>
            <a:spLocks noGrp="1"/>
          </p:cNvSpPr>
          <p:nvPr>
            <p:ph type="ctrTitle"/>
          </p:nvPr>
        </p:nvSpPr>
        <p:spPr/>
        <p:txBody>
          <a:bodyPr/>
          <a:lstStyle/>
          <a:p>
            <a:r>
              <a:rPr lang="en-US" dirty="0"/>
              <a:t>Substance Abuse and Poisoning</a:t>
            </a:r>
          </a:p>
        </p:txBody>
      </p:sp>
      <p:pic>
        <p:nvPicPr>
          <p:cNvPr id="6" name="Picture 5" descr="A photo shows the cover of the book Outdoor Emergency Care: A Patroller's Guide to Medical Care, Sixth Edition, Editor: C. McNamara, BS, NRP; Medical Editor: David H. Johe, MD; Associate Editor: A. Endly, BA, DH, NREM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33790" y="372177"/>
            <a:ext cx="3602438" cy="6077209"/>
          </a:xfrm>
          <a:prstGeom prst="rect">
            <a:avLst/>
          </a:prstGeom>
        </p:spPr>
      </p:pic>
    </p:spTree>
    <p:extLst>
      <p:ext uri="{BB962C8B-B14F-4D97-AF65-F5344CB8AC3E}">
        <p14:creationId xmlns:p14="http://schemas.microsoft.com/office/powerpoint/2010/main" val="1732698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0A585EC-DD97-4801-9290-3A6FA3B42482}"/>
              </a:ext>
            </a:extLst>
          </p:cNvPr>
          <p:cNvSpPr>
            <a:spLocks noGrp="1"/>
          </p:cNvSpPr>
          <p:nvPr>
            <p:ph type="title"/>
          </p:nvPr>
        </p:nvSpPr>
        <p:spPr>
          <a:xfrm>
            <a:off x="0" y="121033"/>
            <a:ext cx="12192000" cy="1002089"/>
          </a:xfrm>
        </p:spPr>
        <p:txBody>
          <a:bodyPr anchor="ctr">
            <a:normAutofit/>
          </a:bodyPr>
          <a:lstStyle/>
          <a:p>
            <a:pPr marR="0" rtl="0"/>
            <a:r>
              <a:rPr lang="en-US" b="1" i="0" u="none" strike="noStrike" kern="1600" dirty="0"/>
              <a:t>Absorption: Ingestion</a:t>
            </a:r>
            <a:endParaRPr lang="en-US" b="1" i="0" u="none" strike="noStrike" kern="1600" baseline="0" dirty="0"/>
          </a:p>
        </p:txBody>
      </p:sp>
      <p:sp>
        <p:nvSpPr>
          <p:cNvPr id="3" name="Text Placeholder 2">
            <a:extLst>
              <a:ext uri="{FF2B5EF4-FFF2-40B4-BE49-F238E27FC236}">
                <a16:creationId xmlns:a16="http://schemas.microsoft.com/office/drawing/2014/main" xmlns="" id="{3563E940-D9BF-4D45-BCB5-8C4F370940FE}"/>
              </a:ext>
            </a:extLst>
          </p:cNvPr>
          <p:cNvSpPr>
            <a:spLocks noGrp="1"/>
          </p:cNvSpPr>
          <p:nvPr>
            <p:ph sz="half" idx="1"/>
          </p:nvPr>
        </p:nvSpPr>
        <p:spPr>
          <a:xfrm>
            <a:off x="803563" y="1922104"/>
            <a:ext cx="10584873" cy="4732564"/>
          </a:xfrm>
        </p:spPr>
        <p:txBody>
          <a:bodyPr>
            <a:noAutofit/>
          </a:bodyPr>
          <a:lstStyle/>
          <a:p>
            <a:pPr marL="0" indent="0">
              <a:lnSpc>
                <a:spcPct val="90000"/>
              </a:lnSpc>
              <a:buNone/>
            </a:pPr>
            <a:r>
              <a:rPr lang="en-US" u="none" strike="noStrike" baseline="0" dirty="0"/>
              <a:t>Locations of absorption:</a:t>
            </a:r>
          </a:p>
          <a:p>
            <a:pPr>
              <a:lnSpc>
                <a:spcPct val="90000"/>
              </a:lnSpc>
            </a:pPr>
            <a:r>
              <a:rPr lang="en-US" dirty="0"/>
              <a:t>M</a:t>
            </a:r>
            <a:r>
              <a:rPr lang="en-US" u="none" strike="noStrike" baseline="0" dirty="0"/>
              <a:t>ucous membranes of the mouth</a:t>
            </a:r>
          </a:p>
          <a:p>
            <a:pPr>
              <a:lnSpc>
                <a:spcPct val="90000"/>
              </a:lnSpc>
            </a:pPr>
            <a:r>
              <a:rPr lang="en-US" dirty="0"/>
              <a:t>S</a:t>
            </a:r>
            <a:r>
              <a:rPr lang="en-US" u="none" strike="noStrike" baseline="0" dirty="0"/>
              <a:t>tomach</a:t>
            </a:r>
          </a:p>
          <a:p>
            <a:pPr lvl="1">
              <a:lnSpc>
                <a:spcPct val="90000"/>
              </a:lnSpc>
            </a:pPr>
            <a:r>
              <a:rPr lang="en-US" dirty="0"/>
              <a:t>D</a:t>
            </a:r>
            <a:r>
              <a:rPr lang="en-US" u="none" strike="noStrike" baseline="0" dirty="0"/>
              <a:t>elicate mucosa lining the mouth, esophagus, and stomach may be damaged by contact with the substance.</a:t>
            </a:r>
          </a:p>
          <a:p>
            <a:pPr lvl="1">
              <a:lnSpc>
                <a:spcPct val="90000"/>
              </a:lnSpc>
            </a:pPr>
            <a:r>
              <a:rPr lang="en-US" dirty="0"/>
              <a:t>The substance mixes with the stomach contents, which may slow the rate of absorption.</a:t>
            </a:r>
          </a:p>
          <a:p>
            <a:pPr lvl="1">
              <a:lnSpc>
                <a:spcPct val="90000"/>
              </a:lnSpc>
            </a:pPr>
            <a:r>
              <a:rPr lang="en-US" dirty="0"/>
              <a:t>Little (if any) absorption occurs in the stomach.</a:t>
            </a:r>
          </a:p>
          <a:p>
            <a:pPr>
              <a:lnSpc>
                <a:spcPct val="90000"/>
              </a:lnSpc>
            </a:pPr>
            <a:r>
              <a:rPr lang="en-US" u="none" strike="noStrike" baseline="0" dirty="0"/>
              <a:t>Intestines</a:t>
            </a:r>
          </a:p>
          <a:p>
            <a:pPr lvl="1">
              <a:lnSpc>
                <a:spcPct val="90000"/>
              </a:lnSpc>
            </a:pPr>
            <a:r>
              <a:rPr lang="en-US" dirty="0"/>
              <a:t>Most absorption occurs within the small and sometimes the large intestines.</a:t>
            </a:r>
          </a:p>
          <a:p>
            <a:pPr lvl="1">
              <a:lnSpc>
                <a:spcPct val="90000"/>
              </a:lnSpc>
            </a:pPr>
            <a:r>
              <a:rPr lang="en-US" dirty="0"/>
              <a:t>If the stomach is empty, the substance rapidly enters the intestines, which can quicken the rate of absorption. </a:t>
            </a:r>
          </a:p>
          <a:p>
            <a:pPr lvl="1">
              <a:lnSpc>
                <a:spcPct val="90000"/>
              </a:lnSpc>
            </a:pPr>
            <a:endParaRPr lang="en-US" u="none" strike="noStrike" baseline="0" dirty="0"/>
          </a:p>
          <a:p>
            <a:pPr lvl="1">
              <a:lnSpc>
                <a:spcPct val="90000"/>
              </a:lnSpc>
            </a:pPr>
            <a:endParaRPr lang="en-US" u="none" strike="noStrike" baseline="0" dirty="0"/>
          </a:p>
        </p:txBody>
      </p:sp>
      <p:pic>
        <p:nvPicPr>
          <p:cNvPr id="6" name="Picture 5"/>
          <p:cNvPicPr>
            <a:picLocks noChangeAspect="1"/>
          </p:cNvPicPr>
          <p:nvPr/>
        </p:nvPicPr>
        <p:blipFill>
          <a:blip r:embed="rId2" cstate="print"/>
          <a:stretch>
            <a:fillRect/>
          </a:stretch>
        </p:blipFill>
        <p:spPr>
          <a:xfrm>
            <a:off x="10462204" y="203332"/>
            <a:ext cx="1359526" cy="1365622"/>
          </a:xfrm>
          <a:prstGeom prst="rect">
            <a:avLst/>
          </a:prstGeom>
        </p:spPr>
      </p:pic>
      <p:sp>
        <p:nvSpPr>
          <p:cNvPr id="7" name="Rectangle 6"/>
          <p:cNvSpPr/>
          <p:nvPr/>
        </p:nvSpPr>
        <p:spPr>
          <a:xfrm>
            <a:off x="10462204" y="653541"/>
            <a:ext cx="1359526" cy="461665"/>
          </a:xfrm>
          <a:prstGeom prst="rect">
            <a:avLst/>
          </a:prstGeom>
        </p:spPr>
        <p:txBody>
          <a:bodyPr wrap="square">
            <a:spAutoFit/>
          </a:bodyPr>
          <a:lstStyle/>
          <a:p>
            <a:pPr algn="ctr"/>
            <a:r>
              <a:rPr lang="en-US" sz="2400" b="1" dirty="0">
                <a:latin typeface="Arial" pitchFamily="34" charset="0"/>
                <a:cs typeface="Arial" pitchFamily="34" charset="0"/>
              </a:rPr>
              <a:t>12-2</a:t>
            </a:r>
          </a:p>
        </p:txBody>
      </p:sp>
    </p:spTree>
    <p:extLst>
      <p:ext uri="{BB962C8B-B14F-4D97-AF65-F5344CB8AC3E}">
        <p14:creationId xmlns:p14="http://schemas.microsoft.com/office/powerpoint/2010/main" val="3578162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EF7B1EB-DFD7-45A4-A920-5C3D18C360FF}"/>
              </a:ext>
            </a:extLst>
          </p:cNvPr>
          <p:cNvSpPr>
            <a:spLocks noGrp="1"/>
          </p:cNvSpPr>
          <p:nvPr>
            <p:ph type="title"/>
          </p:nvPr>
        </p:nvSpPr>
        <p:spPr/>
        <p:txBody>
          <a:bodyPr/>
          <a:lstStyle/>
          <a:p>
            <a:r>
              <a:rPr lang="en-US" kern="1600" dirty="0"/>
              <a:t>Absorption: Ingestion</a:t>
            </a:r>
            <a:endParaRPr lang="en-US" b="1" i="0" u="none" strike="noStrike" kern="1600" baseline="0" dirty="0"/>
          </a:p>
        </p:txBody>
      </p:sp>
      <p:sp>
        <p:nvSpPr>
          <p:cNvPr id="3" name="Text Placeholder 2">
            <a:extLst>
              <a:ext uri="{FF2B5EF4-FFF2-40B4-BE49-F238E27FC236}">
                <a16:creationId xmlns:a16="http://schemas.microsoft.com/office/drawing/2014/main" xmlns="" id="{2F951114-4636-4117-BE5F-D8811926DC6D}"/>
              </a:ext>
            </a:extLst>
          </p:cNvPr>
          <p:cNvSpPr>
            <a:spLocks noGrp="1"/>
          </p:cNvSpPr>
          <p:nvPr>
            <p:ph type="body" idx="1"/>
          </p:nvPr>
        </p:nvSpPr>
        <p:spPr>
          <a:xfrm>
            <a:off x="847997" y="2290618"/>
            <a:ext cx="10435590" cy="3565470"/>
          </a:xfrm>
        </p:spPr>
        <p:txBody>
          <a:bodyPr/>
          <a:lstStyle/>
          <a:p>
            <a:pPr marR="0" lvl="0" rtl="0"/>
            <a:r>
              <a:rPr lang="en-US" sz="2400" u="none" strike="noStrike" baseline="0" dirty="0"/>
              <a:t>Substances that are not absorbed are excreted from the body. </a:t>
            </a:r>
          </a:p>
          <a:p>
            <a:pPr marR="0" lvl="0" rtl="0"/>
            <a:r>
              <a:rPr lang="en-US" sz="2400" u="none" strike="noStrike" baseline="0" dirty="0"/>
              <a:t>Pills and liquids are commonly absorbed following ingestion.</a:t>
            </a:r>
          </a:p>
          <a:p>
            <a:pPr lvl="1"/>
            <a:r>
              <a:rPr lang="en-US" sz="2400" u="none" strike="noStrike" baseline="0" dirty="0"/>
              <a:t>Some medications are extended release.</a:t>
            </a:r>
          </a:p>
        </p:txBody>
      </p:sp>
      <p:pic>
        <p:nvPicPr>
          <p:cNvPr id="4" name="Picture 3"/>
          <p:cNvPicPr>
            <a:picLocks noChangeAspect="1"/>
          </p:cNvPicPr>
          <p:nvPr/>
        </p:nvPicPr>
        <p:blipFill>
          <a:blip r:embed="rId2" cstate="print"/>
          <a:stretch>
            <a:fillRect/>
          </a:stretch>
        </p:blipFill>
        <p:spPr>
          <a:xfrm>
            <a:off x="10462204" y="203332"/>
            <a:ext cx="1359526" cy="1365622"/>
          </a:xfrm>
          <a:prstGeom prst="rect">
            <a:avLst/>
          </a:prstGeom>
        </p:spPr>
      </p:pic>
      <p:sp>
        <p:nvSpPr>
          <p:cNvPr id="5" name="Rectangle 4"/>
          <p:cNvSpPr/>
          <p:nvPr/>
        </p:nvSpPr>
        <p:spPr>
          <a:xfrm>
            <a:off x="10462204" y="653541"/>
            <a:ext cx="1359526" cy="461665"/>
          </a:xfrm>
          <a:prstGeom prst="rect">
            <a:avLst/>
          </a:prstGeom>
        </p:spPr>
        <p:txBody>
          <a:bodyPr wrap="square">
            <a:spAutoFit/>
          </a:bodyPr>
          <a:lstStyle/>
          <a:p>
            <a:pPr algn="ctr"/>
            <a:r>
              <a:rPr lang="en-US" sz="2400" b="1" dirty="0">
                <a:latin typeface="Arial" pitchFamily="34" charset="0"/>
                <a:cs typeface="Arial" pitchFamily="34" charset="0"/>
              </a:rPr>
              <a:t>12-2</a:t>
            </a:r>
          </a:p>
        </p:txBody>
      </p:sp>
    </p:spTree>
    <p:extLst>
      <p:ext uri="{BB962C8B-B14F-4D97-AF65-F5344CB8AC3E}">
        <p14:creationId xmlns:p14="http://schemas.microsoft.com/office/powerpoint/2010/main" val="31134660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9721F9B-E7BE-46AA-9036-03D252A1917D}"/>
              </a:ext>
            </a:extLst>
          </p:cNvPr>
          <p:cNvSpPr>
            <a:spLocks noGrp="1"/>
          </p:cNvSpPr>
          <p:nvPr>
            <p:ph type="title"/>
          </p:nvPr>
        </p:nvSpPr>
        <p:spPr/>
        <p:txBody>
          <a:bodyPr/>
          <a:lstStyle/>
          <a:p>
            <a:pPr marR="0" rtl="0"/>
            <a:r>
              <a:rPr lang="en-US" b="1" i="0" u="none" strike="noStrike" kern="1600" baseline="0" dirty="0"/>
              <a:t>Absorption:</a:t>
            </a:r>
            <a:r>
              <a:rPr lang="en-US" b="1" i="0" u="none" strike="noStrike" kern="1600" dirty="0"/>
              <a:t> Inhalation</a:t>
            </a:r>
            <a:endParaRPr lang="en-US" b="1" i="0" u="none" strike="noStrike" kern="1600" baseline="0" dirty="0"/>
          </a:p>
        </p:txBody>
      </p:sp>
      <p:sp>
        <p:nvSpPr>
          <p:cNvPr id="3" name="Text Placeholder 2">
            <a:extLst>
              <a:ext uri="{FF2B5EF4-FFF2-40B4-BE49-F238E27FC236}">
                <a16:creationId xmlns:a16="http://schemas.microsoft.com/office/drawing/2014/main" xmlns="" id="{7919EB3B-849B-4B43-AE95-F58A40CBDF9A}"/>
              </a:ext>
            </a:extLst>
          </p:cNvPr>
          <p:cNvSpPr>
            <a:spLocks noGrp="1"/>
          </p:cNvSpPr>
          <p:nvPr>
            <p:ph type="body" idx="1"/>
          </p:nvPr>
        </p:nvSpPr>
        <p:spPr>
          <a:xfrm>
            <a:off x="635520" y="1524194"/>
            <a:ext cx="7411950" cy="5212773"/>
          </a:xfrm>
        </p:spPr>
        <p:txBody>
          <a:bodyPr/>
          <a:lstStyle/>
          <a:p>
            <a:pPr marR="0" lvl="0" rtl="0"/>
            <a:r>
              <a:rPr lang="en-US" u="none" strike="noStrike" baseline="0" dirty="0"/>
              <a:t>Inhalation is absorption through the lungs. </a:t>
            </a:r>
          </a:p>
          <a:p>
            <a:pPr lvl="1">
              <a:spcBef>
                <a:spcPts val="600"/>
              </a:spcBef>
              <a:spcAft>
                <a:spcPts val="600"/>
              </a:spcAft>
            </a:pPr>
            <a:r>
              <a:rPr lang="en-US" dirty="0"/>
              <a:t>C</a:t>
            </a:r>
            <a:r>
              <a:rPr lang="en-US" u="none" strike="noStrike" baseline="0" dirty="0"/>
              <a:t>apable of absorbing many substances, including nicotine, carbon monoxide, and other gases</a:t>
            </a:r>
          </a:p>
          <a:p>
            <a:pPr>
              <a:spcBef>
                <a:spcPts val="600"/>
              </a:spcBef>
              <a:spcAft>
                <a:spcPts val="600"/>
              </a:spcAft>
            </a:pPr>
            <a:r>
              <a:rPr lang="en-US" u="none" strike="noStrike" baseline="0" dirty="0"/>
              <a:t>Some substances are highly corrosive.</a:t>
            </a:r>
          </a:p>
          <a:p>
            <a:pPr lvl="1">
              <a:spcBef>
                <a:spcPts val="600"/>
              </a:spcBef>
              <a:spcAft>
                <a:spcPts val="600"/>
              </a:spcAft>
            </a:pPr>
            <a:r>
              <a:rPr lang="en-US" dirty="0"/>
              <a:t>W</a:t>
            </a:r>
            <a:r>
              <a:rPr lang="en-US" u="none" strike="noStrike" baseline="0" dirty="0"/>
              <a:t>hen inhaled can damage the delicate lung tissue, causing swelling and bleeding</a:t>
            </a:r>
          </a:p>
          <a:p>
            <a:pPr>
              <a:spcBef>
                <a:spcPts val="600"/>
              </a:spcBef>
              <a:spcAft>
                <a:spcPts val="600"/>
              </a:spcAft>
            </a:pPr>
            <a:r>
              <a:rPr lang="en-US" u="none" strike="noStrike" baseline="0" dirty="0"/>
              <a:t>Other inhaled substances can travel through the bloodstream and affect other organs or body systems. </a:t>
            </a:r>
          </a:p>
          <a:p>
            <a:pPr lvl="1">
              <a:spcBef>
                <a:spcPts val="600"/>
              </a:spcBef>
              <a:spcAft>
                <a:spcPts val="600"/>
              </a:spcAft>
            </a:pPr>
            <a:r>
              <a:rPr lang="en-US" dirty="0"/>
              <a:t>C</a:t>
            </a:r>
            <a:r>
              <a:rPr lang="en-US" u="none" strike="noStrike" baseline="0" dirty="0"/>
              <a:t>an cause excess fluid buildup in the lungs, inflammation, or even heart failure</a:t>
            </a:r>
          </a:p>
          <a:p>
            <a:pPr>
              <a:spcBef>
                <a:spcPts val="600"/>
              </a:spcBef>
              <a:spcAft>
                <a:spcPts val="600"/>
              </a:spcAft>
            </a:pPr>
            <a:r>
              <a:rPr lang="en-US" u="none" strike="noStrike" baseline="0" dirty="0"/>
              <a:t>Substances in smoke from marijuana and tobacco and other gaseous substances are absorbed through the lungs.</a:t>
            </a:r>
          </a:p>
        </p:txBody>
      </p:sp>
      <p:pic>
        <p:nvPicPr>
          <p:cNvPr id="5" name="Picture 4"/>
          <p:cNvPicPr>
            <a:picLocks noChangeAspect="1"/>
          </p:cNvPicPr>
          <p:nvPr/>
        </p:nvPicPr>
        <p:blipFill>
          <a:blip r:embed="rId2" cstate="print"/>
          <a:stretch>
            <a:fillRect/>
          </a:stretch>
        </p:blipFill>
        <p:spPr>
          <a:xfrm>
            <a:off x="10462204" y="203332"/>
            <a:ext cx="1359526" cy="1365622"/>
          </a:xfrm>
          <a:prstGeom prst="rect">
            <a:avLst/>
          </a:prstGeom>
        </p:spPr>
      </p:pic>
      <p:sp>
        <p:nvSpPr>
          <p:cNvPr id="6" name="Rectangle 5"/>
          <p:cNvSpPr/>
          <p:nvPr/>
        </p:nvSpPr>
        <p:spPr>
          <a:xfrm>
            <a:off x="10462204" y="653541"/>
            <a:ext cx="1359526" cy="461665"/>
          </a:xfrm>
          <a:prstGeom prst="rect">
            <a:avLst/>
          </a:prstGeom>
        </p:spPr>
        <p:txBody>
          <a:bodyPr wrap="square">
            <a:spAutoFit/>
          </a:bodyPr>
          <a:lstStyle/>
          <a:p>
            <a:pPr algn="ctr"/>
            <a:r>
              <a:rPr lang="en-US" sz="2400" b="1" dirty="0">
                <a:latin typeface="Arial" pitchFamily="34" charset="0"/>
                <a:cs typeface="Arial" pitchFamily="34" charset="0"/>
              </a:rPr>
              <a:t>12-2</a:t>
            </a:r>
          </a:p>
        </p:txBody>
      </p:sp>
      <p:pic>
        <p:nvPicPr>
          <p:cNvPr id="7" name="Picture 2" descr="Photo B shows a man inhaling from a small container labeled rubber cement." title="Photo B shows the route of substance absorption into the body."/>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3098" t="1912" r="917" b="50000"/>
          <a:stretch/>
        </p:blipFill>
        <p:spPr bwMode="auto">
          <a:xfrm>
            <a:off x="7996933" y="1879600"/>
            <a:ext cx="3145034" cy="3072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68792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055F6F1-0592-464F-B657-776C5E5F8589}"/>
              </a:ext>
            </a:extLst>
          </p:cNvPr>
          <p:cNvSpPr>
            <a:spLocks noGrp="1"/>
          </p:cNvSpPr>
          <p:nvPr>
            <p:ph type="title"/>
          </p:nvPr>
        </p:nvSpPr>
        <p:spPr/>
        <p:txBody>
          <a:bodyPr/>
          <a:lstStyle/>
          <a:p>
            <a:pPr marR="0" rtl="0"/>
            <a:r>
              <a:rPr lang="en-US" b="1" i="0" u="none" strike="noStrike" kern="1600" baseline="0" dirty="0"/>
              <a:t>Absorption:</a:t>
            </a:r>
            <a:r>
              <a:rPr lang="en-US" b="1" i="0" u="none" strike="noStrike" kern="1600" dirty="0"/>
              <a:t> Transdermal</a:t>
            </a:r>
            <a:endParaRPr lang="en-US" b="1" i="0" u="none" strike="noStrike" kern="1600" baseline="0" dirty="0"/>
          </a:p>
        </p:txBody>
      </p:sp>
      <p:sp>
        <p:nvSpPr>
          <p:cNvPr id="3" name="Text Placeholder 2">
            <a:extLst>
              <a:ext uri="{FF2B5EF4-FFF2-40B4-BE49-F238E27FC236}">
                <a16:creationId xmlns:a16="http://schemas.microsoft.com/office/drawing/2014/main" xmlns="" id="{50CF8A71-D99E-44E3-B85A-73955C7582C9}"/>
              </a:ext>
            </a:extLst>
          </p:cNvPr>
          <p:cNvSpPr>
            <a:spLocks noGrp="1"/>
          </p:cNvSpPr>
          <p:nvPr>
            <p:ph type="body" idx="1"/>
          </p:nvPr>
        </p:nvSpPr>
        <p:spPr>
          <a:xfrm>
            <a:off x="891540" y="2073076"/>
            <a:ext cx="6026496" cy="3986213"/>
          </a:xfrm>
        </p:spPr>
        <p:txBody>
          <a:bodyPr/>
          <a:lstStyle/>
          <a:p>
            <a:pPr marR="0" lvl="0" rtl="0">
              <a:spcBef>
                <a:spcPts val="600"/>
              </a:spcBef>
              <a:spcAft>
                <a:spcPts val="600"/>
              </a:spcAft>
            </a:pPr>
            <a:r>
              <a:rPr lang="en-US" u="none" strike="noStrike" baseline="0" dirty="0"/>
              <a:t>Transdermal absorption occurs through the skin.</a:t>
            </a:r>
          </a:p>
          <a:p>
            <a:pPr lvl="1">
              <a:spcBef>
                <a:spcPts val="600"/>
              </a:spcBef>
              <a:spcAft>
                <a:spcPts val="600"/>
              </a:spcAft>
            </a:pPr>
            <a:r>
              <a:rPr lang="en-US" dirty="0"/>
              <a:t>S</a:t>
            </a:r>
            <a:r>
              <a:rPr lang="en-US" u="none" strike="noStrike" baseline="0" dirty="0"/>
              <a:t>kin is highly vascular and can absorb a variety of substances. </a:t>
            </a:r>
          </a:p>
          <a:p>
            <a:pPr lvl="1">
              <a:spcBef>
                <a:spcPts val="600"/>
              </a:spcBef>
              <a:spcAft>
                <a:spcPts val="600"/>
              </a:spcAft>
            </a:pPr>
            <a:r>
              <a:rPr lang="en-US" u="none" strike="noStrike" baseline="0" dirty="0"/>
              <a:t>Prescription medications administered transdermally may be worn as patches that contain scopolamine, nitroglycerin, or opioids, for example.</a:t>
            </a:r>
          </a:p>
        </p:txBody>
      </p:sp>
      <p:pic>
        <p:nvPicPr>
          <p:cNvPr id="5" name="Picture 4"/>
          <p:cNvPicPr>
            <a:picLocks noChangeAspect="1"/>
          </p:cNvPicPr>
          <p:nvPr/>
        </p:nvPicPr>
        <p:blipFill>
          <a:blip r:embed="rId2" cstate="print"/>
          <a:stretch>
            <a:fillRect/>
          </a:stretch>
        </p:blipFill>
        <p:spPr>
          <a:xfrm>
            <a:off x="10462204" y="203332"/>
            <a:ext cx="1359526" cy="1365622"/>
          </a:xfrm>
          <a:prstGeom prst="rect">
            <a:avLst/>
          </a:prstGeom>
        </p:spPr>
      </p:pic>
      <p:sp>
        <p:nvSpPr>
          <p:cNvPr id="6" name="Rectangle 5"/>
          <p:cNvSpPr/>
          <p:nvPr/>
        </p:nvSpPr>
        <p:spPr>
          <a:xfrm>
            <a:off x="10462204" y="653541"/>
            <a:ext cx="1359526" cy="461665"/>
          </a:xfrm>
          <a:prstGeom prst="rect">
            <a:avLst/>
          </a:prstGeom>
        </p:spPr>
        <p:txBody>
          <a:bodyPr wrap="square">
            <a:spAutoFit/>
          </a:bodyPr>
          <a:lstStyle/>
          <a:p>
            <a:pPr algn="ctr"/>
            <a:r>
              <a:rPr lang="en-US" sz="2400" b="1" dirty="0">
                <a:latin typeface="Arial" pitchFamily="34" charset="0"/>
                <a:cs typeface="Arial" pitchFamily="34" charset="0"/>
              </a:rPr>
              <a:t>12-2</a:t>
            </a:r>
          </a:p>
        </p:txBody>
      </p:sp>
      <p:pic>
        <p:nvPicPr>
          <p:cNvPr id="7" name="Picture 2" descr="Photo C shows a hand attaching a skin patch to the skin." title="Photo C shows the route of substance absorption into the body."/>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973" t="57683" r="50000" b="2442"/>
          <a:stretch/>
        </p:blipFill>
        <p:spPr bwMode="auto">
          <a:xfrm>
            <a:off x="7263710" y="1989141"/>
            <a:ext cx="3696390" cy="28670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82915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055F6F1-0592-464F-B657-776C5E5F8589}"/>
              </a:ext>
            </a:extLst>
          </p:cNvPr>
          <p:cNvSpPr>
            <a:spLocks noGrp="1"/>
          </p:cNvSpPr>
          <p:nvPr>
            <p:ph type="title"/>
          </p:nvPr>
        </p:nvSpPr>
        <p:spPr/>
        <p:txBody>
          <a:bodyPr/>
          <a:lstStyle/>
          <a:p>
            <a:pPr marR="0" rtl="0"/>
            <a:r>
              <a:rPr lang="en-US" b="1" i="0" u="none" strike="noStrike" kern="1600" baseline="0" dirty="0"/>
              <a:t>Absorption:</a:t>
            </a:r>
            <a:r>
              <a:rPr lang="en-US" b="1" i="0" u="none" strike="noStrike" kern="1600" dirty="0"/>
              <a:t> Injection</a:t>
            </a:r>
            <a:endParaRPr lang="en-US" b="1" i="0" u="none" strike="noStrike" kern="1600" baseline="0" dirty="0"/>
          </a:p>
        </p:txBody>
      </p:sp>
      <p:sp>
        <p:nvSpPr>
          <p:cNvPr id="3" name="Text Placeholder 2">
            <a:extLst>
              <a:ext uri="{FF2B5EF4-FFF2-40B4-BE49-F238E27FC236}">
                <a16:creationId xmlns:a16="http://schemas.microsoft.com/office/drawing/2014/main" xmlns="" id="{50CF8A71-D99E-44E3-B85A-73955C7582C9}"/>
              </a:ext>
            </a:extLst>
          </p:cNvPr>
          <p:cNvSpPr>
            <a:spLocks noGrp="1"/>
          </p:cNvSpPr>
          <p:nvPr>
            <p:ph type="body" idx="1"/>
          </p:nvPr>
        </p:nvSpPr>
        <p:spPr>
          <a:xfrm>
            <a:off x="891540" y="2073076"/>
            <a:ext cx="6340533" cy="3986213"/>
          </a:xfrm>
        </p:spPr>
        <p:txBody>
          <a:bodyPr/>
          <a:lstStyle/>
          <a:p>
            <a:pPr marR="0" lvl="0" rtl="0">
              <a:spcBef>
                <a:spcPts val="600"/>
              </a:spcBef>
              <a:spcAft>
                <a:spcPts val="600"/>
              </a:spcAft>
            </a:pPr>
            <a:r>
              <a:rPr lang="en-US" u="none" strike="noStrike" baseline="0" dirty="0"/>
              <a:t>Injection involves the use of a hypodermic needle or other sharp object to place a substance into the body’s tissues, including:</a:t>
            </a:r>
          </a:p>
          <a:p>
            <a:pPr lvl="1">
              <a:spcBef>
                <a:spcPts val="600"/>
              </a:spcBef>
              <a:spcAft>
                <a:spcPts val="600"/>
              </a:spcAft>
            </a:pPr>
            <a:r>
              <a:rPr lang="en-US" u="none" strike="noStrike" baseline="0" dirty="0"/>
              <a:t>Beneath the skin</a:t>
            </a:r>
          </a:p>
          <a:p>
            <a:pPr lvl="1">
              <a:spcBef>
                <a:spcPts val="600"/>
              </a:spcBef>
              <a:spcAft>
                <a:spcPts val="600"/>
              </a:spcAft>
            </a:pPr>
            <a:r>
              <a:rPr lang="en-US" u="none" strike="noStrike" baseline="0" dirty="0"/>
              <a:t>Into underlying fat or muscle</a:t>
            </a:r>
          </a:p>
          <a:p>
            <a:pPr lvl="1">
              <a:spcBef>
                <a:spcPts val="600"/>
              </a:spcBef>
              <a:spcAft>
                <a:spcPts val="600"/>
              </a:spcAft>
            </a:pPr>
            <a:r>
              <a:rPr lang="en-US" u="none" strike="noStrike" baseline="0" dirty="0"/>
              <a:t>Directly into the bloodstream</a:t>
            </a:r>
          </a:p>
          <a:p>
            <a:pPr>
              <a:spcBef>
                <a:spcPts val="600"/>
              </a:spcBef>
              <a:spcAft>
                <a:spcPts val="600"/>
              </a:spcAft>
            </a:pPr>
            <a:r>
              <a:rPr lang="en-US" u="none" strike="noStrike" baseline="0" dirty="0"/>
              <a:t>Injectable medications are given this way, or a stinger from a bee or a fang bite from a snake could inject toxic material into the body.</a:t>
            </a:r>
          </a:p>
        </p:txBody>
      </p:sp>
      <p:pic>
        <p:nvPicPr>
          <p:cNvPr id="5" name="Picture 4"/>
          <p:cNvPicPr>
            <a:picLocks noChangeAspect="1"/>
          </p:cNvPicPr>
          <p:nvPr/>
        </p:nvPicPr>
        <p:blipFill>
          <a:blip r:embed="rId2" cstate="print"/>
          <a:stretch>
            <a:fillRect/>
          </a:stretch>
        </p:blipFill>
        <p:spPr>
          <a:xfrm>
            <a:off x="10462204" y="203332"/>
            <a:ext cx="1359526" cy="1365622"/>
          </a:xfrm>
          <a:prstGeom prst="rect">
            <a:avLst/>
          </a:prstGeom>
        </p:spPr>
      </p:pic>
      <p:sp>
        <p:nvSpPr>
          <p:cNvPr id="6" name="Rectangle 5"/>
          <p:cNvSpPr/>
          <p:nvPr/>
        </p:nvSpPr>
        <p:spPr>
          <a:xfrm>
            <a:off x="10462204" y="653541"/>
            <a:ext cx="1359526" cy="461665"/>
          </a:xfrm>
          <a:prstGeom prst="rect">
            <a:avLst/>
          </a:prstGeom>
        </p:spPr>
        <p:txBody>
          <a:bodyPr wrap="square">
            <a:spAutoFit/>
          </a:bodyPr>
          <a:lstStyle/>
          <a:p>
            <a:pPr algn="ctr"/>
            <a:r>
              <a:rPr lang="en-US" sz="2400" b="1" dirty="0">
                <a:latin typeface="Arial" pitchFamily="34" charset="0"/>
                <a:cs typeface="Arial" pitchFamily="34" charset="0"/>
              </a:rPr>
              <a:t>12-2</a:t>
            </a:r>
          </a:p>
        </p:txBody>
      </p:sp>
      <p:pic>
        <p:nvPicPr>
          <p:cNvPr id="7" name="Picture 2" descr="Photo D shows a self injection being administered at the arm." title="Photo D shows the route of substance absorption into the body."/>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2069" t="50000" r="1162" b="2167"/>
          <a:stretch/>
        </p:blipFill>
        <p:spPr bwMode="auto">
          <a:xfrm>
            <a:off x="7306563" y="2047949"/>
            <a:ext cx="3742437" cy="35756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63866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600" dirty="0"/>
              <a:t>Anatomy and Physiology: Distribution</a:t>
            </a:r>
            <a:endParaRPr lang="en-US" dirty="0"/>
          </a:p>
        </p:txBody>
      </p:sp>
      <p:sp>
        <p:nvSpPr>
          <p:cNvPr id="3" name="Text Placeholder 2"/>
          <p:cNvSpPr>
            <a:spLocks noGrp="1"/>
          </p:cNvSpPr>
          <p:nvPr>
            <p:ph type="body" idx="1"/>
          </p:nvPr>
        </p:nvSpPr>
        <p:spPr>
          <a:xfrm>
            <a:off x="833483" y="1743074"/>
            <a:ext cx="10435590" cy="4750089"/>
          </a:xfrm>
        </p:spPr>
        <p:txBody>
          <a:bodyPr/>
          <a:lstStyle/>
          <a:p>
            <a:pPr>
              <a:spcBef>
                <a:spcPts val="600"/>
              </a:spcBef>
              <a:spcAft>
                <a:spcPts val="600"/>
              </a:spcAft>
              <a:buNone/>
            </a:pPr>
            <a:r>
              <a:rPr lang="en-US" b="1" dirty="0"/>
              <a:t>Distribution</a:t>
            </a:r>
          </a:p>
          <a:p>
            <a:pPr>
              <a:spcBef>
                <a:spcPts val="600"/>
              </a:spcBef>
              <a:spcAft>
                <a:spcPts val="600"/>
              </a:spcAft>
            </a:pPr>
            <a:r>
              <a:rPr lang="en-US" dirty="0"/>
              <a:t>Once a substance is absorbed, it is transported to the site where it exerts its effects, a process known as distribution.</a:t>
            </a:r>
          </a:p>
          <a:p>
            <a:pPr lvl="1">
              <a:spcBef>
                <a:spcPts val="600"/>
              </a:spcBef>
              <a:spcAft>
                <a:spcPts val="600"/>
              </a:spcAft>
            </a:pPr>
            <a:r>
              <a:rPr lang="en-US" dirty="0"/>
              <a:t>Depending on the substance, the effects may be:</a:t>
            </a:r>
          </a:p>
          <a:p>
            <a:pPr lvl="2">
              <a:spcBef>
                <a:spcPts val="600"/>
              </a:spcBef>
              <a:spcAft>
                <a:spcPts val="600"/>
              </a:spcAft>
            </a:pPr>
            <a:r>
              <a:rPr lang="en-US" dirty="0"/>
              <a:t>Isolated to a single organ system </a:t>
            </a:r>
            <a:r>
              <a:rPr lang="en-US" sz="2000" i="1" dirty="0"/>
              <a:t>OR</a:t>
            </a:r>
          </a:p>
          <a:p>
            <a:pPr lvl="2">
              <a:spcBef>
                <a:spcPts val="600"/>
              </a:spcBef>
              <a:spcAft>
                <a:spcPts val="600"/>
              </a:spcAft>
            </a:pPr>
            <a:r>
              <a:rPr lang="en-US" dirty="0"/>
              <a:t>Systemic, affecting the entire body</a:t>
            </a:r>
          </a:p>
          <a:p>
            <a:pPr lvl="1">
              <a:spcBef>
                <a:spcPts val="600"/>
              </a:spcBef>
              <a:spcAft>
                <a:spcPts val="600"/>
              </a:spcAft>
            </a:pPr>
            <a:r>
              <a:rPr lang="en-US" dirty="0"/>
              <a:t>Examples:</a:t>
            </a:r>
          </a:p>
          <a:p>
            <a:pPr lvl="2">
              <a:spcBef>
                <a:spcPts val="600"/>
              </a:spcBef>
              <a:spcAft>
                <a:spcPts val="600"/>
              </a:spcAft>
            </a:pPr>
            <a:r>
              <a:rPr lang="en-US" dirty="0"/>
              <a:t>An overdose of acetaminophen, for example, may cause an isolated effect on the liver and can result in liver failure.</a:t>
            </a:r>
          </a:p>
          <a:p>
            <a:pPr lvl="2">
              <a:spcBef>
                <a:spcPts val="600"/>
              </a:spcBef>
              <a:spcAft>
                <a:spcPts val="600"/>
              </a:spcAft>
            </a:pPr>
            <a:r>
              <a:rPr lang="en-US" dirty="0"/>
              <a:t>An overdose of heroin has widespread, systemic effects by depressing the central nervous system, which can lead to respiratory failure, loss of airway, and potentially cardiovascular collapse.</a:t>
            </a:r>
          </a:p>
          <a:p>
            <a:endParaRPr lang="en-US" dirty="0"/>
          </a:p>
        </p:txBody>
      </p:sp>
      <p:pic>
        <p:nvPicPr>
          <p:cNvPr id="4" name="Picture 3"/>
          <p:cNvPicPr>
            <a:picLocks noChangeAspect="1"/>
          </p:cNvPicPr>
          <p:nvPr/>
        </p:nvPicPr>
        <p:blipFill>
          <a:blip r:embed="rId2" cstate="print"/>
          <a:stretch>
            <a:fillRect/>
          </a:stretch>
        </p:blipFill>
        <p:spPr>
          <a:xfrm>
            <a:off x="10462204" y="203332"/>
            <a:ext cx="1359526" cy="1365622"/>
          </a:xfrm>
          <a:prstGeom prst="rect">
            <a:avLst/>
          </a:prstGeom>
        </p:spPr>
      </p:pic>
      <p:sp>
        <p:nvSpPr>
          <p:cNvPr id="5" name="Rectangle 4"/>
          <p:cNvSpPr/>
          <p:nvPr/>
        </p:nvSpPr>
        <p:spPr>
          <a:xfrm>
            <a:off x="10462204" y="653541"/>
            <a:ext cx="1359526" cy="461665"/>
          </a:xfrm>
          <a:prstGeom prst="rect">
            <a:avLst/>
          </a:prstGeom>
        </p:spPr>
        <p:txBody>
          <a:bodyPr wrap="square">
            <a:spAutoFit/>
          </a:bodyPr>
          <a:lstStyle/>
          <a:p>
            <a:pPr algn="ctr"/>
            <a:r>
              <a:rPr lang="en-US" sz="2400" b="1" dirty="0">
                <a:latin typeface="Arial" pitchFamily="34" charset="0"/>
                <a:cs typeface="Arial" pitchFamily="34" charset="0"/>
              </a:rPr>
              <a:t>12-1</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600" dirty="0"/>
              <a:t>Anatomy and Physiology: Distribution</a:t>
            </a:r>
            <a:endParaRPr lang="en-US" dirty="0"/>
          </a:p>
        </p:txBody>
      </p:sp>
      <p:sp>
        <p:nvSpPr>
          <p:cNvPr id="3" name="Text Placeholder 2"/>
          <p:cNvSpPr>
            <a:spLocks noGrp="1"/>
          </p:cNvSpPr>
          <p:nvPr>
            <p:ph type="body" idx="1"/>
          </p:nvPr>
        </p:nvSpPr>
        <p:spPr/>
        <p:txBody>
          <a:bodyPr/>
          <a:lstStyle/>
          <a:p>
            <a:pPr>
              <a:spcBef>
                <a:spcPts val="600"/>
              </a:spcBef>
              <a:spcAft>
                <a:spcPts val="600"/>
              </a:spcAft>
            </a:pPr>
            <a:r>
              <a:rPr lang="en-US" dirty="0"/>
              <a:t>Distribution is affected by several factors. </a:t>
            </a:r>
          </a:p>
          <a:p>
            <a:pPr lvl="1">
              <a:spcBef>
                <a:spcPts val="600"/>
              </a:spcBef>
              <a:spcAft>
                <a:spcPts val="600"/>
              </a:spcAft>
            </a:pPr>
            <a:r>
              <a:rPr lang="en-US" dirty="0"/>
              <a:t>Once the substance is in the bloodstream, it will enter the entire circulatory system quite rapidly. </a:t>
            </a:r>
          </a:p>
          <a:p>
            <a:pPr lvl="1">
              <a:spcBef>
                <a:spcPts val="600"/>
              </a:spcBef>
              <a:spcAft>
                <a:spcPts val="600"/>
              </a:spcAft>
            </a:pPr>
            <a:r>
              <a:rPr lang="en-US" dirty="0"/>
              <a:t>Certain body systems have barriers that either limit or prevent distribution to them. </a:t>
            </a:r>
          </a:p>
          <a:p>
            <a:pPr lvl="2">
              <a:spcBef>
                <a:spcPts val="600"/>
              </a:spcBef>
              <a:spcAft>
                <a:spcPts val="600"/>
              </a:spcAft>
            </a:pPr>
            <a:r>
              <a:rPr lang="en-US" dirty="0"/>
              <a:t>Example: the blood–brain barrier</a:t>
            </a:r>
          </a:p>
          <a:p>
            <a:pPr lvl="2">
              <a:spcBef>
                <a:spcPts val="600"/>
              </a:spcBef>
              <a:spcAft>
                <a:spcPts val="600"/>
              </a:spcAft>
            </a:pPr>
            <a:r>
              <a:rPr lang="en-US" dirty="0"/>
              <a:t>Limits the types and amounts of substances in the blood that can cross into the brain</a:t>
            </a:r>
          </a:p>
          <a:p>
            <a:endParaRPr lang="en-US" dirty="0"/>
          </a:p>
        </p:txBody>
      </p:sp>
      <p:pic>
        <p:nvPicPr>
          <p:cNvPr id="4" name="Picture 3"/>
          <p:cNvPicPr>
            <a:picLocks noChangeAspect="1"/>
          </p:cNvPicPr>
          <p:nvPr/>
        </p:nvPicPr>
        <p:blipFill>
          <a:blip r:embed="rId2" cstate="print"/>
          <a:stretch>
            <a:fillRect/>
          </a:stretch>
        </p:blipFill>
        <p:spPr>
          <a:xfrm>
            <a:off x="10462204" y="203332"/>
            <a:ext cx="1359526" cy="1365622"/>
          </a:xfrm>
          <a:prstGeom prst="rect">
            <a:avLst/>
          </a:prstGeom>
        </p:spPr>
      </p:pic>
      <p:sp>
        <p:nvSpPr>
          <p:cNvPr id="5" name="Rectangle 4"/>
          <p:cNvSpPr/>
          <p:nvPr/>
        </p:nvSpPr>
        <p:spPr>
          <a:xfrm>
            <a:off x="10462204" y="653541"/>
            <a:ext cx="1359526" cy="461665"/>
          </a:xfrm>
          <a:prstGeom prst="rect">
            <a:avLst/>
          </a:prstGeom>
        </p:spPr>
        <p:txBody>
          <a:bodyPr wrap="square">
            <a:spAutoFit/>
          </a:bodyPr>
          <a:lstStyle/>
          <a:p>
            <a:pPr algn="ctr"/>
            <a:r>
              <a:rPr lang="en-US" sz="2400" b="1" dirty="0">
                <a:latin typeface="Arial" pitchFamily="34" charset="0"/>
                <a:cs typeface="Arial" pitchFamily="34" charset="0"/>
              </a:rPr>
              <a:t>12-1</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600" dirty="0"/>
              <a:t>Anatomy and Physiology: Metabolism</a:t>
            </a:r>
            <a:endParaRPr lang="en-US" dirty="0"/>
          </a:p>
        </p:txBody>
      </p:sp>
      <p:sp>
        <p:nvSpPr>
          <p:cNvPr id="3" name="Text Placeholder 2"/>
          <p:cNvSpPr>
            <a:spLocks noGrp="1"/>
          </p:cNvSpPr>
          <p:nvPr>
            <p:ph type="body" idx="1"/>
          </p:nvPr>
        </p:nvSpPr>
        <p:spPr>
          <a:xfrm>
            <a:off x="804454" y="1753761"/>
            <a:ext cx="10435590" cy="3986213"/>
          </a:xfrm>
        </p:spPr>
        <p:txBody>
          <a:bodyPr/>
          <a:lstStyle/>
          <a:p>
            <a:pPr>
              <a:spcBef>
                <a:spcPts val="600"/>
              </a:spcBef>
              <a:spcAft>
                <a:spcPts val="600"/>
              </a:spcAft>
              <a:buNone/>
            </a:pPr>
            <a:r>
              <a:rPr lang="en-US" b="1" dirty="0"/>
              <a:t>Metabolism</a:t>
            </a:r>
          </a:p>
          <a:p>
            <a:pPr>
              <a:spcBef>
                <a:spcPts val="600"/>
              </a:spcBef>
              <a:spcAft>
                <a:spcPts val="600"/>
              </a:spcAft>
            </a:pPr>
            <a:r>
              <a:rPr lang="en-US" dirty="0"/>
              <a:t>Metabolism is the process by which the body breaks down a substance.</a:t>
            </a:r>
          </a:p>
          <a:p>
            <a:pPr lvl="1">
              <a:spcBef>
                <a:spcPts val="600"/>
              </a:spcBef>
              <a:spcAft>
                <a:spcPts val="600"/>
              </a:spcAft>
            </a:pPr>
            <a:r>
              <a:rPr lang="en-US" dirty="0"/>
              <a:t>Primary site of metabolism is the liver. </a:t>
            </a:r>
          </a:p>
          <a:p>
            <a:pPr lvl="2">
              <a:spcBef>
                <a:spcPts val="600"/>
              </a:spcBef>
              <a:spcAft>
                <a:spcPts val="600"/>
              </a:spcAft>
            </a:pPr>
            <a:r>
              <a:rPr lang="en-US" dirty="0"/>
              <a:t>If the liver is diseased or injured, the time required for metabolism may be prolonged.</a:t>
            </a:r>
          </a:p>
          <a:p>
            <a:pPr>
              <a:spcBef>
                <a:spcPts val="600"/>
              </a:spcBef>
              <a:spcAft>
                <a:spcPts val="600"/>
              </a:spcAft>
            </a:pPr>
            <a:r>
              <a:rPr lang="en-US" dirty="0"/>
              <a:t>Substances not completely broken down initially by liver</a:t>
            </a:r>
          </a:p>
          <a:p>
            <a:pPr lvl="1">
              <a:spcBef>
                <a:spcPts val="600"/>
              </a:spcBef>
              <a:spcAft>
                <a:spcPts val="600"/>
              </a:spcAft>
            </a:pPr>
            <a:r>
              <a:rPr lang="en-US" dirty="0"/>
              <a:t>Recirculated through the liver, where further breakdown occurs through repeated metabolism</a:t>
            </a:r>
          </a:p>
          <a:p>
            <a:pPr lvl="1">
              <a:spcBef>
                <a:spcPts val="600"/>
              </a:spcBef>
              <a:spcAft>
                <a:spcPts val="600"/>
              </a:spcAft>
            </a:pPr>
            <a:r>
              <a:rPr lang="en-US" dirty="0"/>
              <a:t>Some benign substances are converted in the body into ones that can harm the body.</a:t>
            </a:r>
          </a:p>
          <a:p>
            <a:endParaRPr lang="en-US" dirty="0"/>
          </a:p>
        </p:txBody>
      </p:sp>
      <p:pic>
        <p:nvPicPr>
          <p:cNvPr id="4" name="Picture 3"/>
          <p:cNvPicPr>
            <a:picLocks noChangeAspect="1"/>
          </p:cNvPicPr>
          <p:nvPr/>
        </p:nvPicPr>
        <p:blipFill>
          <a:blip r:embed="rId2" cstate="print"/>
          <a:stretch>
            <a:fillRect/>
          </a:stretch>
        </p:blipFill>
        <p:spPr>
          <a:xfrm>
            <a:off x="10462204" y="203332"/>
            <a:ext cx="1359526" cy="1365622"/>
          </a:xfrm>
          <a:prstGeom prst="rect">
            <a:avLst/>
          </a:prstGeom>
        </p:spPr>
      </p:pic>
      <p:sp>
        <p:nvSpPr>
          <p:cNvPr id="5" name="Rectangle 4"/>
          <p:cNvSpPr/>
          <p:nvPr/>
        </p:nvSpPr>
        <p:spPr>
          <a:xfrm>
            <a:off x="10462204" y="653541"/>
            <a:ext cx="1359526" cy="461665"/>
          </a:xfrm>
          <a:prstGeom prst="rect">
            <a:avLst/>
          </a:prstGeom>
        </p:spPr>
        <p:txBody>
          <a:bodyPr wrap="square">
            <a:spAutoFit/>
          </a:bodyPr>
          <a:lstStyle/>
          <a:p>
            <a:pPr algn="ctr"/>
            <a:r>
              <a:rPr lang="en-US" sz="2400" b="1" dirty="0">
                <a:latin typeface="Arial" pitchFamily="34" charset="0"/>
                <a:cs typeface="Arial" pitchFamily="34" charset="0"/>
              </a:rPr>
              <a:t>12-1</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600" dirty="0"/>
              <a:t>Anatomy and Physiology: Elimination</a:t>
            </a:r>
            <a:endParaRPr lang="en-US" dirty="0"/>
          </a:p>
        </p:txBody>
      </p:sp>
      <p:sp>
        <p:nvSpPr>
          <p:cNvPr id="3" name="Text Placeholder 2"/>
          <p:cNvSpPr>
            <a:spLocks noGrp="1"/>
          </p:cNvSpPr>
          <p:nvPr>
            <p:ph type="body" idx="1"/>
          </p:nvPr>
        </p:nvSpPr>
        <p:spPr>
          <a:xfrm>
            <a:off x="878205" y="1870329"/>
            <a:ext cx="10435590" cy="3986213"/>
          </a:xfrm>
        </p:spPr>
        <p:txBody>
          <a:bodyPr/>
          <a:lstStyle/>
          <a:p>
            <a:pPr>
              <a:spcBef>
                <a:spcPts val="600"/>
              </a:spcBef>
              <a:spcAft>
                <a:spcPts val="600"/>
              </a:spcAft>
              <a:buNone/>
            </a:pPr>
            <a:r>
              <a:rPr lang="en-US" b="1" dirty="0"/>
              <a:t>Elimination</a:t>
            </a:r>
          </a:p>
          <a:p>
            <a:pPr>
              <a:spcBef>
                <a:spcPts val="600"/>
              </a:spcBef>
              <a:spcAft>
                <a:spcPts val="600"/>
              </a:spcAft>
            </a:pPr>
            <a:r>
              <a:rPr lang="en-US" dirty="0"/>
              <a:t>Elimination is a process by which the body purges itself of a substance through the:</a:t>
            </a:r>
          </a:p>
          <a:p>
            <a:pPr lvl="1">
              <a:spcBef>
                <a:spcPts val="600"/>
              </a:spcBef>
              <a:spcAft>
                <a:spcPts val="600"/>
              </a:spcAft>
            </a:pPr>
            <a:r>
              <a:rPr lang="en-US" dirty="0"/>
              <a:t>Urine</a:t>
            </a:r>
          </a:p>
          <a:p>
            <a:pPr lvl="1">
              <a:spcBef>
                <a:spcPts val="600"/>
              </a:spcBef>
              <a:spcAft>
                <a:spcPts val="600"/>
              </a:spcAft>
            </a:pPr>
            <a:r>
              <a:rPr lang="en-US" dirty="0"/>
              <a:t>The gastrointestinal tract</a:t>
            </a:r>
          </a:p>
          <a:p>
            <a:pPr lvl="1">
              <a:spcBef>
                <a:spcPts val="600"/>
              </a:spcBef>
              <a:spcAft>
                <a:spcPts val="600"/>
              </a:spcAft>
            </a:pPr>
            <a:r>
              <a:rPr lang="en-US" dirty="0"/>
              <a:t>The lungs</a:t>
            </a:r>
          </a:p>
          <a:p>
            <a:pPr lvl="1">
              <a:spcBef>
                <a:spcPts val="600"/>
              </a:spcBef>
              <a:spcAft>
                <a:spcPts val="600"/>
              </a:spcAft>
            </a:pPr>
            <a:r>
              <a:rPr lang="en-US" dirty="0"/>
              <a:t>And/or the skin in sweat</a:t>
            </a:r>
          </a:p>
          <a:p>
            <a:pPr>
              <a:spcBef>
                <a:spcPts val="600"/>
              </a:spcBef>
              <a:spcAft>
                <a:spcPts val="600"/>
              </a:spcAft>
            </a:pPr>
            <a:r>
              <a:rPr lang="en-US" dirty="0"/>
              <a:t>Anything that impairs the proper functioning of these organ systems can reduce the rate of elimination.</a:t>
            </a:r>
          </a:p>
          <a:p>
            <a:endParaRPr lang="en-US" dirty="0"/>
          </a:p>
        </p:txBody>
      </p:sp>
      <p:pic>
        <p:nvPicPr>
          <p:cNvPr id="4" name="Picture 3"/>
          <p:cNvPicPr>
            <a:picLocks noChangeAspect="1"/>
          </p:cNvPicPr>
          <p:nvPr/>
        </p:nvPicPr>
        <p:blipFill>
          <a:blip r:embed="rId2" cstate="print"/>
          <a:stretch>
            <a:fillRect/>
          </a:stretch>
        </p:blipFill>
        <p:spPr>
          <a:xfrm>
            <a:off x="10462204" y="203332"/>
            <a:ext cx="1359526" cy="1365622"/>
          </a:xfrm>
          <a:prstGeom prst="rect">
            <a:avLst/>
          </a:prstGeom>
        </p:spPr>
      </p:pic>
      <p:sp>
        <p:nvSpPr>
          <p:cNvPr id="5" name="Rectangle 4"/>
          <p:cNvSpPr/>
          <p:nvPr/>
        </p:nvSpPr>
        <p:spPr>
          <a:xfrm>
            <a:off x="10462204" y="653541"/>
            <a:ext cx="1359526" cy="461665"/>
          </a:xfrm>
          <a:prstGeom prst="rect">
            <a:avLst/>
          </a:prstGeom>
        </p:spPr>
        <p:txBody>
          <a:bodyPr wrap="square">
            <a:spAutoFit/>
          </a:bodyPr>
          <a:lstStyle/>
          <a:p>
            <a:pPr algn="ctr"/>
            <a:r>
              <a:rPr lang="en-US" sz="2400" b="1" dirty="0">
                <a:latin typeface="Arial" pitchFamily="34" charset="0"/>
                <a:cs typeface="Arial" pitchFamily="34" charset="0"/>
              </a:rPr>
              <a:t>12-1</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a:t>Commonly Abused Substances and Poison Related Emergencies</a:t>
            </a:r>
          </a:p>
        </p:txBody>
      </p:sp>
      <p:sp>
        <p:nvSpPr>
          <p:cNvPr id="5" name="Rectangle 4"/>
          <p:cNvSpPr/>
          <p:nvPr/>
        </p:nvSpPr>
        <p:spPr>
          <a:xfrm>
            <a:off x="0" y="1727200"/>
            <a:ext cx="12192000" cy="5357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0" y="3976254"/>
            <a:ext cx="12192000" cy="5357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5203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1033"/>
            <a:ext cx="12192000" cy="1577138"/>
          </a:xfrm>
        </p:spPr>
        <p:txBody>
          <a:bodyPr/>
          <a:lstStyle/>
          <a:p>
            <a:r>
              <a:rPr lang="en-US" dirty="0"/>
              <a:t>The following presentation will utilize two symbols to identify material necessary for an OEC Technician to comprehend:</a:t>
            </a:r>
          </a:p>
        </p:txBody>
      </p:sp>
      <p:pic>
        <p:nvPicPr>
          <p:cNvPr id="4" name="Content Placeholder 3"/>
          <p:cNvPicPr>
            <a:picLocks noChangeAspect="1"/>
          </p:cNvPicPr>
          <p:nvPr/>
        </p:nvPicPr>
        <p:blipFill>
          <a:blip r:embed="rId2" cstate="print"/>
          <a:stretch>
            <a:fillRect/>
          </a:stretch>
        </p:blipFill>
        <p:spPr>
          <a:xfrm>
            <a:off x="2094823" y="2535130"/>
            <a:ext cx="1359526" cy="1365622"/>
          </a:xfrm>
          <a:prstGeom prst="rect">
            <a:avLst/>
          </a:prstGeom>
        </p:spPr>
      </p:pic>
      <p:sp>
        <p:nvSpPr>
          <p:cNvPr id="5" name="TextBox 4"/>
          <p:cNvSpPr txBox="1"/>
          <p:nvPr/>
        </p:nvSpPr>
        <p:spPr>
          <a:xfrm>
            <a:off x="6854398" y="2958877"/>
            <a:ext cx="3984171" cy="646331"/>
          </a:xfrm>
          <a:prstGeom prst="rect">
            <a:avLst/>
          </a:prstGeom>
          <a:noFill/>
        </p:spPr>
        <p:txBody>
          <a:bodyPr wrap="square" rtlCol="0">
            <a:spAutoFit/>
          </a:bodyPr>
          <a:lstStyle/>
          <a:p>
            <a:pPr algn="ctr"/>
            <a:r>
              <a:rPr lang="en-US" sz="3600" b="1" u="dbl" dirty="0">
                <a:solidFill>
                  <a:srgbClr val="C00000"/>
                </a:solidFill>
              </a:rPr>
              <a:t>key term</a:t>
            </a:r>
          </a:p>
        </p:txBody>
      </p:sp>
      <p:sp>
        <p:nvSpPr>
          <p:cNvPr id="6" name="Content Placeholder 3"/>
          <p:cNvSpPr txBox="1">
            <a:spLocks/>
          </p:cNvSpPr>
          <p:nvPr/>
        </p:nvSpPr>
        <p:spPr>
          <a:xfrm>
            <a:off x="914400" y="4626429"/>
            <a:ext cx="4855464" cy="1796142"/>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500"/>
              </a:spcBef>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3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6pPr>
            <a:lvl7pPr marL="29718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7pPr>
            <a:lvl8pPr marL="34290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8pPr>
            <a:lvl9pPr marL="3886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9pPr>
          </a:lstStyle>
          <a:p>
            <a:pPr marL="0" indent="0" algn="ctr">
              <a:buFont typeface="Wingdings" panose="05000000000000000000" pitchFamily="2" charset="2"/>
              <a:buNone/>
            </a:pPr>
            <a:r>
              <a:rPr lang="en-US" sz="2800" b="1" dirty="0"/>
              <a:t>Meets a Chapter Objective. </a:t>
            </a:r>
          </a:p>
          <a:p>
            <a:pPr marL="0" indent="0" algn="ctr">
              <a:buFont typeface="Wingdings" panose="05000000000000000000" pitchFamily="2" charset="2"/>
              <a:buNone/>
            </a:pPr>
            <a:r>
              <a:rPr lang="en-US" dirty="0"/>
              <a:t>This symbol will have the corresponding Objective Number denoted within.</a:t>
            </a:r>
          </a:p>
        </p:txBody>
      </p:sp>
      <p:sp>
        <p:nvSpPr>
          <p:cNvPr id="7" name="Content Placeholder 4"/>
          <p:cNvSpPr txBox="1">
            <a:spLocks/>
          </p:cNvSpPr>
          <p:nvPr/>
        </p:nvSpPr>
        <p:spPr>
          <a:xfrm>
            <a:off x="6415368" y="4626428"/>
            <a:ext cx="4862232" cy="1564059"/>
          </a:xfrm>
          <a:prstGeom prst="rect">
            <a:avLst/>
          </a:prstGeom>
        </p:spPr>
        <p:txBody>
          <a:bodyPr/>
          <a:lstStyle>
            <a:lvl1pPr marL="228600" indent="-228600" algn="l" defTabSz="914400" rtl="0" eaLnBrk="1" latinLnBrk="0" hangingPunct="1">
              <a:lnSpc>
                <a:spcPct val="100000"/>
              </a:lnSpc>
              <a:spcBef>
                <a:spcPts val="1500"/>
              </a:spcBef>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3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6pPr>
            <a:lvl7pPr marL="29718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7pPr>
            <a:lvl8pPr marL="34290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8pPr>
            <a:lvl9pPr marL="3886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9pPr>
          </a:lstStyle>
          <a:p>
            <a:pPr marL="0" indent="0" algn="ctr">
              <a:buFont typeface="Wingdings" panose="05000000000000000000" pitchFamily="2" charset="2"/>
              <a:buNone/>
            </a:pPr>
            <a:r>
              <a:rPr lang="en-US" sz="2800" b="1" dirty="0"/>
              <a:t>Identifies a Key Term.</a:t>
            </a:r>
          </a:p>
          <a:p>
            <a:pPr marL="0" indent="0" algn="ctr">
              <a:buFont typeface="Wingdings" panose="05000000000000000000" pitchFamily="2" charset="2"/>
              <a:buNone/>
            </a:pPr>
            <a:r>
              <a:rPr lang="en-US" dirty="0"/>
              <a:t>The Key Term will be underlined for easy identification.</a:t>
            </a:r>
          </a:p>
          <a:p>
            <a:pPr marL="0" indent="0">
              <a:buFont typeface="Wingdings" panose="05000000000000000000" pitchFamily="2" charset="2"/>
              <a:buNone/>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9E6534E-8D00-41C3-A9BD-C44E62915F04}"/>
              </a:ext>
            </a:extLst>
          </p:cNvPr>
          <p:cNvSpPr>
            <a:spLocks noGrp="1"/>
          </p:cNvSpPr>
          <p:nvPr>
            <p:ph type="title"/>
          </p:nvPr>
        </p:nvSpPr>
        <p:spPr/>
        <p:txBody>
          <a:bodyPr/>
          <a:lstStyle/>
          <a:p>
            <a:pPr marR="0" rtl="0"/>
            <a:r>
              <a:rPr lang="en-US" b="1" i="0" u="none" strike="noStrike" kern="1600" baseline="0" dirty="0"/>
              <a:t>Substance Abuse</a:t>
            </a:r>
          </a:p>
        </p:txBody>
      </p:sp>
      <p:sp>
        <p:nvSpPr>
          <p:cNvPr id="3" name="Text Placeholder 2">
            <a:extLst>
              <a:ext uri="{FF2B5EF4-FFF2-40B4-BE49-F238E27FC236}">
                <a16:creationId xmlns:a16="http://schemas.microsoft.com/office/drawing/2014/main" xmlns="" id="{2EDAFD3A-F8C2-4521-ADFB-81793D0D783C}"/>
              </a:ext>
            </a:extLst>
          </p:cNvPr>
          <p:cNvSpPr>
            <a:spLocks noGrp="1"/>
          </p:cNvSpPr>
          <p:nvPr>
            <p:ph type="body" idx="1"/>
          </p:nvPr>
        </p:nvSpPr>
        <p:spPr>
          <a:xfrm>
            <a:off x="804454" y="2327564"/>
            <a:ext cx="10435590" cy="3354353"/>
          </a:xfrm>
        </p:spPr>
        <p:txBody>
          <a:bodyPr/>
          <a:lstStyle/>
          <a:p>
            <a:pPr marR="0" lvl="0" rtl="0">
              <a:spcBef>
                <a:spcPts val="600"/>
              </a:spcBef>
              <a:spcAft>
                <a:spcPts val="600"/>
              </a:spcAft>
            </a:pPr>
            <a:r>
              <a:rPr lang="en-US" strike="noStrike" dirty="0">
                <a:solidFill>
                  <a:schemeClr val="tx2"/>
                </a:solidFill>
              </a:rPr>
              <a:t> </a:t>
            </a:r>
            <a:r>
              <a:rPr lang="en-US" u="dbl" strike="noStrike" dirty="0">
                <a:solidFill>
                  <a:srgbClr val="C00000"/>
                </a:solidFill>
              </a:rPr>
              <a:t>Substance abuse</a:t>
            </a:r>
            <a:r>
              <a:rPr lang="en-US" u="none" strike="noStrike" baseline="0" dirty="0">
                <a:solidFill>
                  <a:srgbClr val="C00000"/>
                </a:solidFill>
              </a:rPr>
              <a:t> </a:t>
            </a:r>
            <a:endParaRPr lang="en-US" dirty="0"/>
          </a:p>
          <a:p>
            <a:pPr lvl="1">
              <a:spcBef>
                <a:spcPts val="600"/>
              </a:spcBef>
              <a:spcAft>
                <a:spcPts val="600"/>
              </a:spcAft>
            </a:pPr>
            <a:r>
              <a:rPr lang="en-US" u="none" strike="noStrike" baseline="0" dirty="0"/>
              <a:t>The intentional misuse of a substance that results in impairment or physical harm </a:t>
            </a:r>
          </a:p>
          <a:p>
            <a:pPr lvl="1">
              <a:spcBef>
                <a:spcPts val="600"/>
              </a:spcBef>
              <a:spcAft>
                <a:spcPts val="600"/>
              </a:spcAft>
            </a:pPr>
            <a:r>
              <a:rPr lang="en-US" dirty="0"/>
              <a:t>T</a:t>
            </a:r>
            <a:r>
              <a:rPr lang="en-US" u="none" strike="noStrike" baseline="0" dirty="0"/>
              <a:t>eenagers and young adults particularly at risk</a:t>
            </a:r>
          </a:p>
          <a:p>
            <a:pPr lvl="2">
              <a:spcBef>
                <a:spcPts val="600"/>
              </a:spcBef>
              <a:spcAft>
                <a:spcPts val="600"/>
              </a:spcAft>
            </a:pPr>
            <a:r>
              <a:rPr lang="en-US" dirty="0"/>
              <a:t>Exposure at parties and social events often leads to the binge abuse.</a:t>
            </a:r>
          </a:p>
          <a:p>
            <a:pPr lvl="1">
              <a:spcBef>
                <a:spcPts val="600"/>
              </a:spcBef>
              <a:spcAft>
                <a:spcPts val="600"/>
              </a:spcAft>
            </a:pPr>
            <a:r>
              <a:rPr lang="en-US" dirty="0"/>
              <a:t>A</a:t>
            </a:r>
            <a:r>
              <a:rPr lang="en-US" u="none" strike="noStrike" baseline="0" dirty="0"/>
              <a:t>ddictive dependence on substances can occur in individuals in </a:t>
            </a:r>
            <a:r>
              <a:rPr lang="en-US" dirty="0"/>
              <a:t>ANY</a:t>
            </a:r>
            <a:r>
              <a:rPr lang="en-US" u="none" strike="noStrike" baseline="0" dirty="0"/>
              <a:t> age group. </a:t>
            </a:r>
          </a:p>
        </p:txBody>
      </p:sp>
      <p:pic>
        <p:nvPicPr>
          <p:cNvPr id="4" name="Picture 3"/>
          <p:cNvPicPr>
            <a:picLocks noChangeAspect="1"/>
          </p:cNvPicPr>
          <p:nvPr/>
        </p:nvPicPr>
        <p:blipFill>
          <a:blip r:embed="rId2" cstate="print"/>
          <a:stretch>
            <a:fillRect/>
          </a:stretch>
        </p:blipFill>
        <p:spPr>
          <a:xfrm>
            <a:off x="10491232" y="315883"/>
            <a:ext cx="1359526" cy="1365622"/>
          </a:xfrm>
          <a:prstGeom prst="rect">
            <a:avLst/>
          </a:prstGeom>
        </p:spPr>
      </p:pic>
      <p:sp>
        <p:nvSpPr>
          <p:cNvPr id="6" name="Rectangle 5"/>
          <p:cNvSpPr/>
          <p:nvPr/>
        </p:nvSpPr>
        <p:spPr>
          <a:xfrm>
            <a:off x="10491232" y="767861"/>
            <a:ext cx="1359526" cy="461665"/>
          </a:xfrm>
          <a:prstGeom prst="rect">
            <a:avLst/>
          </a:prstGeom>
        </p:spPr>
        <p:txBody>
          <a:bodyPr wrap="square">
            <a:spAutoFit/>
          </a:bodyPr>
          <a:lstStyle/>
          <a:p>
            <a:pPr algn="ctr"/>
            <a:r>
              <a:rPr lang="en-US" sz="2400" b="1" dirty="0">
                <a:latin typeface="Arial" pitchFamily="34" charset="0"/>
                <a:cs typeface="Arial" pitchFamily="34" charset="0"/>
              </a:rPr>
              <a:t>12-3</a:t>
            </a:r>
          </a:p>
        </p:txBody>
      </p:sp>
    </p:spTree>
    <p:extLst>
      <p:ext uri="{BB962C8B-B14F-4D97-AF65-F5344CB8AC3E}">
        <p14:creationId xmlns:p14="http://schemas.microsoft.com/office/powerpoint/2010/main" val="36758844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9E6534E-8D00-41C3-A9BD-C44E62915F04}"/>
              </a:ext>
            </a:extLst>
          </p:cNvPr>
          <p:cNvSpPr>
            <a:spLocks noGrp="1"/>
          </p:cNvSpPr>
          <p:nvPr>
            <p:ph type="title"/>
          </p:nvPr>
        </p:nvSpPr>
        <p:spPr/>
        <p:txBody>
          <a:bodyPr/>
          <a:lstStyle/>
          <a:p>
            <a:pPr marR="0" rtl="0"/>
            <a:r>
              <a:rPr lang="en-US" b="1" i="0" u="none" strike="noStrike" kern="1600" baseline="0" dirty="0"/>
              <a:t>Addiction</a:t>
            </a:r>
          </a:p>
        </p:txBody>
      </p:sp>
      <p:sp>
        <p:nvSpPr>
          <p:cNvPr id="3" name="Text Placeholder 2">
            <a:extLst>
              <a:ext uri="{FF2B5EF4-FFF2-40B4-BE49-F238E27FC236}">
                <a16:creationId xmlns:a16="http://schemas.microsoft.com/office/drawing/2014/main" xmlns="" id="{2EDAFD3A-F8C2-4521-ADFB-81793D0D783C}"/>
              </a:ext>
            </a:extLst>
          </p:cNvPr>
          <p:cNvSpPr>
            <a:spLocks noGrp="1"/>
          </p:cNvSpPr>
          <p:nvPr>
            <p:ph type="body" idx="1"/>
          </p:nvPr>
        </p:nvSpPr>
        <p:spPr>
          <a:xfrm>
            <a:off x="804454" y="2115127"/>
            <a:ext cx="10435590" cy="3566790"/>
          </a:xfrm>
        </p:spPr>
        <p:txBody>
          <a:bodyPr/>
          <a:lstStyle/>
          <a:p>
            <a:pPr>
              <a:spcBef>
                <a:spcPts val="600"/>
              </a:spcBef>
              <a:spcAft>
                <a:spcPts val="600"/>
              </a:spcAft>
            </a:pPr>
            <a:r>
              <a:rPr lang="en-US" sz="2400" u="none" strike="noStrike" baseline="0" dirty="0"/>
              <a:t>Addiction </a:t>
            </a:r>
          </a:p>
          <a:p>
            <a:pPr lvl="1">
              <a:spcBef>
                <a:spcPts val="600"/>
              </a:spcBef>
              <a:spcAft>
                <a:spcPts val="600"/>
              </a:spcAft>
            </a:pPr>
            <a:r>
              <a:rPr lang="en-US" sz="2200" dirty="0"/>
              <a:t>A true medical/psychiatric illness</a:t>
            </a:r>
            <a:endParaRPr lang="en-US" sz="2200" dirty="0">
              <a:solidFill>
                <a:srgbClr val="FF0000"/>
              </a:solidFill>
            </a:endParaRPr>
          </a:p>
          <a:p>
            <a:pPr lvl="1">
              <a:spcBef>
                <a:spcPts val="600"/>
              </a:spcBef>
              <a:spcAft>
                <a:spcPts val="600"/>
              </a:spcAft>
            </a:pPr>
            <a:r>
              <a:rPr lang="en-US" sz="2200" dirty="0"/>
              <a:t>W</a:t>
            </a:r>
            <a:r>
              <a:rPr lang="en-US" sz="2200" u="none" strike="noStrike" baseline="0" dirty="0"/>
              <a:t>hen an individual’s body craves the substance and when the absence of the substance results in some type of physical impairment due to </a:t>
            </a:r>
            <a:r>
              <a:rPr lang="en-US" sz="2200" u="none" strike="noStrike" baseline="0" dirty="0">
                <a:solidFill>
                  <a:schemeClr val="tx2"/>
                </a:solidFill>
              </a:rPr>
              <a:t>withdrawal</a:t>
            </a:r>
            <a:endParaRPr lang="en-US" sz="2200" u="none" strike="noStrike" baseline="0" dirty="0">
              <a:solidFill>
                <a:srgbClr val="FF0000"/>
              </a:solidFill>
            </a:endParaRPr>
          </a:p>
          <a:p>
            <a:pPr lvl="2">
              <a:spcBef>
                <a:spcPts val="600"/>
              </a:spcBef>
              <a:spcAft>
                <a:spcPts val="600"/>
              </a:spcAft>
            </a:pPr>
            <a:r>
              <a:rPr lang="en-US" sz="2000" u="dbl" dirty="0">
                <a:solidFill>
                  <a:srgbClr val="C00000"/>
                </a:solidFill>
              </a:rPr>
              <a:t>Withdrawal</a:t>
            </a:r>
            <a:r>
              <a:rPr lang="en-US" sz="2000" dirty="0">
                <a:solidFill>
                  <a:schemeClr val="tx2"/>
                </a:solidFill>
              </a:rPr>
              <a:t> is </a:t>
            </a:r>
            <a:r>
              <a:rPr lang="en-US" sz="2000" dirty="0"/>
              <a:t>the physical and mental readjustment that accompanies the discontinued use of an addictive substance.</a:t>
            </a:r>
          </a:p>
          <a:p>
            <a:pPr lvl="2">
              <a:spcBef>
                <a:spcPts val="600"/>
              </a:spcBef>
              <a:spcAft>
                <a:spcPts val="600"/>
              </a:spcAft>
            </a:pPr>
            <a:endParaRPr lang="en-US" u="none" strike="noStrike" baseline="0" dirty="0">
              <a:solidFill>
                <a:srgbClr val="FF0000"/>
              </a:solidFill>
            </a:endParaRPr>
          </a:p>
        </p:txBody>
      </p:sp>
      <p:pic>
        <p:nvPicPr>
          <p:cNvPr id="7" name="Picture 6"/>
          <p:cNvPicPr>
            <a:picLocks noChangeAspect="1"/>
          </p:cNvPicPr>
          <p:nvPr/>
        </p:nvPicPr>
        <p:blipFill>
          <a:blip r:embed="rId2" cstate="print"/>
          <a:stretch>
            <a:fillRect/>
          </a:stretch>
        </p:blipFill>
        <p:spPr>
          <a:xfrm>
            <a:off x="10491232" y="315883"/>
            <a:ext cx="1359526" cy="1365622"/>
          </a:xfrm>
          <a:prstGeom prst="rect">
            <a:avLst/>
          </a:prstGeom>
        </p:spPr>
      </p:pic>
      <p:sp>
        <p:nvSpPr>
          <p:cNvPr id="8" name="Rectangle 7"/>
          <p:cNvSpPr/>
          <p:nvPr/>
        </p:nvSpPr>
        <p:spPr>
          <a:xfrm>
            <a:off x="10491232" y="767861"/>
            <a:ext cx="1359526" cy="461665"/>
          </a:xfrm>
          <a:prstGeom prst="rect">
            <a:avLst/>
          </a:prstGeom>
        </p:spPr>
        <p:txBody>
          <a:bodyPr wrap="square">
            <a:spAutoFit/>
          </a:bodyPr>
          <a:lstStyle/>
          <a:p>
            <a:pPr algn="ctr"/>
            <a:r>
              <a:rPr lang="en-US" sz="2400" b="1" dirty="0">
                <a:latin typeface="Arial" pitchFamily="34" charset="0"/>
                <a:cs typeface="Arial" pitchFamily="34" charset="0"/>
              </a:rPr>
              <a:t>12-3</a:t>
            </a:r>
          </a:p>
        </p:txBody>
      </p:sp>
    </p:spTree>
    <p:extLst>
      <p:ext uri="{BB962C8B-B14F-4D97-AF65-F5344CB8AC3E}">
        <p14:creationId xmlns:p14="http://schemas.microsoft.com/office/powerpoint/2010/main" val="31344485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AB26407-9F77-4559-B28C-0CA8D8E9B042}"/>
              </a:ext>
            </a:extLst>
          </p:cNvPr>
          <p:cNvSpPr>
            <a:spLocks noGrp="1"/>
          </p:cNvSpPr>
          <p:nvPr>
            <p:ph type="title"/>
          </p:nvPr>
        </p:nvSpPr>
        <p:spPr/>
        <p:txBody>
          <a:bodyPr/>
          <a:lstStyle/>
          <a:p>
            <a:pPr marR="0" rtl="0"/>
            <a:r>
              <a:rPr lang="en-US" kern="1600" dirty="0"/>
              <a:t>Substance Abuse and Poison</a:t>
            </a:r>
            <a:endParaRPr lang="en-US" b="1" i="0" u="none" strike="noStrike" kern="1600" baseline="0" dirty="0"/>
          </a:p>
        </p:txBody>
      </p:sp>
      <p:sp>
        <p:nvSpPr>
          <p:cNvPr id="3" name="Text Placeholder 2">
            <a:extLst>
              <a:ext uri="{FF2B5EF4-FFF2-40B4-BE49-F238E27FC236}">
                <a16:creationId xmlns:a16="http://schemas.microsoft.com/office/drawing/2014/main" xmlns="" id="{0EF1579C-4917-4EA6-9F0D-08D494777BB5}"/>
              </a:ext>
            </a:extLst>
          </p:cNvPr>
          <p:cNvSpPr>
            <a:spLocks noGrp="1"/>
          </p:cNvSpPr>
          <p:nvPr>
            <p:ph type="body" idx="1"/>
          </p:nvPr>
        </p:nvSpPr>
        <p:spPr>
          <a:xfrm>
            <a:off x="891540" y="2181225"/>
            <a:ext cx="10435590" cy="3747435"/>
          </a:xfrm>
        </p:spPr>
        <p:txBody>
          <a:bodyPr/>
          <a:lstStyle/>
          <a:p>
            <a:pPr marR="0" lvl="0" rtl="0">
              <a:spcBef>
                <a:spcPts val="600"/>
              </a:spcBef>
              <a:spcAft>
                <a:spcPts val="600"/>
              </a:spcAft>
            </a:pPr>
            <a:r>
              <a:rPr lang="en-US" u="none" strike="noStrike" baseline="0" dirty="0"/>
              <a:t>Drugs that are approved by the US Food and Drug Administration have legitimate medical uses when taken as directed. </a:t>
            </a:r>
          </a:p>
          <a:p>
            <a:pPr>
              <a:spcBef>
                <a:spcPts val="600"/>
              </a:spcBef>
              <a:spcAft>
                <a:spcPts val="600"/>
              </a:spcAft>
            </a:pPr>
            <a:r>
              <a:rPr lang="en-US" u="none" strike="noStrike" baseline="0" dirty="0"/>
              <a:t>These same drugs, however, can have toxic effects if misused or abused. </a:t>
            </a:r>
          </a:p>
          <a:p>
            <a:pPr lvl="1">
              <a:spcBef>
                <a:spcPts val="600"/>
              </a:spcBef>
              <a:spcAft>
                <a:spcPts val="600"/>
              </a:spcAft>
            </a:pPr>
            <a:r>
              <a:rPr lang="en-US" dirty="0"/>
              <a:t>O</a:t>
            </a:r>
            <a:r>
              <a:rPr lang="en-US" u="none" strike="noStrike" baseline="0" dirty="0"/>
              <a:t>verdose may occur when a person takes a larger dose of a drug than is safe. </a:t>
            </a:r>
          </a:p>
          <a:p>
            <a:pPr lvl="1">
              <a:spcBef>
                <a:spcPts val="600"/>
              </a:spcBef>
              <a:spcAft>
                <a:spcPts val="600"/>
              </a:spcAft>
            </a:pPr>
            <a:r>
              <a:rPr lang="en-US" dirty="0"/>
              <a:t>L</a:t>
            </a:r>
            <a:r>
              <a:rPr lang="en-US" u="none" strike="noStrike" baseline="0" dirty="0"/>
              <a:t>ine between therapeutic benefit and toxic effect is a narrow one.</a:t>
            </a:r>
          </a:p>
        </p:txBody>
      </p:sp>
    </p:spTree>
    <p:extLst>
      <p:ext uri="{BB962C8B-B14F-4D97-AF65-F5344CB8AC3E}">
        <p14:creationId xmlns:p14="http://schemas.microsoft.com/office/powerpoint/2010/main" val="14172819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F7520E1-3E1B-44FC-B021-6561662D8692}"/>
              </a:ext>
            </a:extLst>
          </p:cNvPr>
          <p:cNvSpPr>
            <a:spLocks noGrp="1"/>
          </p:cNvSpPr>
          <p:nvPr>
            <p:ph type="title"/>
          </p:nvPr>
        </p:nvSpPr>
        <p:spPr/>
        <p:txBody>
          <a:bodyPr>
            <a:normAutofit/>
          </a:bodyPr>
          <a:lstStyle/>
          <a:p>
            <a:pPr lvl="0"/>
            <a:r>
              <a:rPr lang="en-US" b="1" i="0" u="none" strike="noStrike" kern="1600" baseline="0" dirty="0"/>
              <a:t>Substance Abuse: Poison and Toxin</a:t>
            </a:r>
          </a:p>
        </p:txBody>
      </p:sp>
      <p:sp>
        <p:nvSpPr>
          <p:cNvPr id="3" name="Text Placeholder 2">
            <a:extLst>
              <a:ext uri="{FF2B5EF4-FFF2-40B4-BE49-F238E27FC236}">
                <a16:creationId xmlns:a16="http://schemas.microsoft.com/office/drawing/2014/main" xmlns="" id="{9EC78046-71F0-4A99-ABB0-DCD4A6515D1D}"/>
              </a:ext>
            </a:extLst>
          </p:cNvPr>
          <p:cNvSpPr>
            <a:spLocks noGrp="1"/>
          </p:cNvSpPr>
          <p:nvPr>
            <p:ph type="body" idx="4294967295"/>
          </p:nvPr>
        </p:nvSpPr>
        <p:spPr>
          <a:xfrm>
            <a:off x="878681" y="1831975"/>
            <a:ext cx="10434637" cy="3986213"/>
          </a:xfrm>
        </p:spPr>
        <p:txBody>
          <a:bodyPr/>
          <a:lstStyle/>
          <a:p>
            <a:pPr>
              <a:spcBef>
                <a:spcPts val="600"/>
              </a:spcBef>
              <a:spcAft>
                <a:spcPts val="600"/>
              </a:spcAft>
            </a:pPr>
            <a:r>
              <a:rPr lang="en-US" dirty="0">
                <a:solidFill>
                  <a:schemeClr val="tx2"/>
                </a:solidFill>
              </a:rPr>
              <a:t> Poison</a:t>
            </a:r>
            <a:r>
              <a:rPr lang="en-US" dirty="0"/>
              <a:t>ing is a significant toxicological event that results in an injury, illness, or death following exposure to a harmful substance. </a:t>
            </a:r>
          </a:p>
          <a:p>
            <a:pPr lvl="1">
              <a:spcBef>
                <a:spcPts val="600"/>
              </a:spcBef>
              <a:spcAft>
                <a:spcPts val="600"/>
              </a:spcAft>
            </a:pPr>
            <a:r>
              <a:rPr lang="en-US" dirty="0">
                <a:solidFill>
                  <a:schemeClr val="tx2"/>
                </a:solidFill>
              </a:rPr>
              <a:t> </a:t>
            </a:r>
            <a:r>
              <a:rPr lang="en-US" u="dbl" dirty="0">
                <a:solidFill>
                  <a:srgbClr val="C00000"/>
                </a:solidFill>
              </a:rPr>
              <a:t>Poison</a:t>
            </a:r>
            <a:r>
              <a:rPr lang="en-US" dirty="0"/>
              <a:t> is a substance that causes harmful effects when introduced into the body.</a:t>
            </a:r>
          </a:p>
          <a:p>
            <a:pPr lvl="1">
              <a:spcBef>
                <a:spcPts val="600"/>
              </a:spcBef>
              <a:spcAft>
                <a:spcPts val="600"/>
              </a:spcAft>
            </a:pPr>
            <a:r>
              <a:rPr lang="en-US" dirty="0"/>
              <a:t> A </a:t>
            </a:r>
            <a:r>
              <a:rPr lang="en-US" u="dbl" dirty="0">
                <a:solidFill>
                  <a:srgbClr val="C00000"/>
                </a:solidFill>
              </a:rPr>
              <a:t>toxicological event</a:t>
            </a:r>
            <a:r>
              <a:rPr lang="en-US" dirty="0">
                <a:solidFill>
                  <a:srgbClr val="C00000"/>
                </a:solidFill>
              </a:rPr>
              <a:t> </a:t>
            </a:r>
            <a:r>
              <a:rPr lang="en-US" dirty="0"/>
              <a:t>is when a patient has been exposed to a harmful substance </a:t>
            </a:r>
            <a:r>
              <a:rPr lang="en-US" i="1" dirty="0"/>
              <a:t>or an incident in which the intentional or unintentional </a:t>
            </a:r>
            <a:r>
              <a:rPr lang="en-US" dirty="0"/>
              <a:t>use of a substance or poison endangers public safety and/or results in a medical emergency.</a:t>
            </a:r>
            <a:endParaRPr lang="en-US" dirty="0">
              <a:solidFill>
                <a:schemeClr val="tx2"/>
              </a:solidFill>
            </a:endParaRPr>
          </a:p>
          <a:p>
            <a:pPr lvl="1">
              <a:spcBef>
                <a:spcPts val="600"/>
              </a:spcBef>
              <a:spcAft>
                <a:spcPts val="600"/>
              </a:spcAft>
            </a:pPr>
            <a:r>
              <a:rPr lang="en-US" dirty="0">
                <a:solidFill>
                  <a:schemeClr val="tx2"/>
                </a:solidFill>
              </a:rPr>
              <a:t> </a:t>
            </a:r>
            <a:r>
              <a:rPr lang="en-US" u="dbl" dirty="0">
                <a:solidFill>
                  <a:srgbClr val="C00000"/>
                </a:solidFill>
              </a:rPr>
              <a:t>T</a:t>
            </a:r>
            <a:r>
              <a:rPr lang="en-US" u="dbl" strike="noStrike" baseline="0" dirty="0">
                <a:solidFill>
                  <a:srgbClr val="C00000"/>
                </a:solidFill>
              </a:rPr>
              <a:t>oxin</a:t>
            </a:r>
            <a:r>
              <a:rPr lang="en-US" u="none" strike="noStrike" baseline="0" dirty="0"/>
              <a:t> is a poison that comes from a living organism. </a:t>
            </a:r>
          </a:p>
          <a:p>
            <a:pPr lvl="1">
              <a:spcBef>
                <a:spcPts val="600"/>
              </a:spcBef>
              <a:spcAft>
                <a:spcPts val="600"/>
              </a:spcAft>
            </a:pPr>
            <a:endParaRPr lang="en-US" u="none" strike="noStrike" baseline="0" dirty="0"/>
          </a:p>
          <a:p>
            <a:pPr>
              <a:spcBef>
                <a:spcPts val="600"/>
              </a:spcBef>
              <a:spcAft>
                <a:spcPts val="600"/>
              </a:spcAft>
            </a:pPr>
            <a:r>
              <a:rPr lang="en-US" u="none" strike="noStrike" baseline="0" dirty="0"/>
              <a:t>Overdoses and poisonings can be accidental or intentional. </a:t>
            </a:r>
          </a:p>
          <a:p>
            <a:pPr lvl="1">
              <a:spcBef>
                <a:spcPts val="600"/>
              </a:spcBef>
              <a:spcAft>
                <a:spcPts val="600"/>
              </a:spcAft>
            </a:pPr>
            <a:r>
              <a:rPr lang="en-US" dirty="0"/>
              <a:t>Idiosyncratic reaction is when </a:t>
            </a:r>
            <a:r>
              <a:rPr lang="en-US" u="none" strike="noStrike" baseline="0" dirty="0"/>
              <a:t>a substance has</a:t>
            </a:r>
            <a:r>
              <a:rPr lang="en-US" u="none" strike="noStrike" dirty="0"/>
              <a:t> </a:t>
            </a:r>
            <a:r>
              <a:rPr lang="en-US" u="none" strike="noStrike" baseline="0" dirty="0"/>
              <a:t>an unexpected and harmful effect unique to a specific person</a:t>
            </a:r>
            <a:r>
              <a:rPr lang="en-US" dirty="0"/>
              <a:t>.</a:t>
            </a:r>
            <a:endParaRPr lang="en-US" u="none" strike="noStrike" baseline="0" dirty="0"/>
          </a:p>
        </p:txBody>
      </p:sp>
    </p:spTree>
    <p:extLst>
      <p:ext uri="{BB962C8B-B14F-4D97-AF65-F5344CB8AC3E}">
        <p14:creationId xmlns:p14="http://schemas.microsoft.com/office/powerpoint/2010/main" val="1462429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a:t>Chief Categories of Poisons and Substance Abuse</a:t>
            </a:r>
          </a:p>
        </p:txBody>
      </p:sp>
    </p:spTree>
    <p:extLst>
      <p:ext uri="{BB962C8B-B14F-4D97-AF65-F5344CB8AC3E}">
        <p14:creationId xmlns:p14="http://schemas.microsoft.com/office/powerpoint/2010/main" val="3427690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9E7D94E-FBBF-4B99-9F58-E9550524E56A}"/>
              </a:ext>
            </a:extLst>
          </p:cNvPr>
          <p:cNvSpPr>
            <a:spLocks noGrp="1"/>
          </p:cNvSpPr>
          <p:nvPr>
            <p:ph type="title"/>
          </p:nvPr>
        </p:nvSpPr>
        <p:spPr/>
        <p:txBody>
          <a:bodyPr/>
          <a:lstStyle/>
          <a:p>
            <a:pPr marR="0" rtl="0"/>
            <a:r>
              <a:rPr lang="en-US" kern="1600" dirty="0"/>
              <a:t>Substance Abuse and Poison-Related Emergencies</a:t>
            </a:r>
            <a:endParaRPr lang="en-US" b="1" i="0" u="none" strike="noStrike" kern="1600" baseline="0" dirty="0"/>
          </a:p>
        </p:txBody>
      </p:sp>
      <p:sp>
        <p:nvSpPr>
          <p:cNvPr id="3" name="Text Placeholder 2">
            <a:extLst>
              <a:ext uri="{FF2B5EF4-FFF2-40B4-BE49-F238E27FC236}">
                <a16:creationId xmlns:a16="http://schemas.microsoft.com/office/drawing/2014/main" xmlns="" id="{B45687D2-D939-4D10-B21F-D3759216EDE3}"/>
              </a:ext>
            </a:extLst>
          </p:cNvPr>
          <p:cNvSpPr>
            <a:spLocks noGrp="1"/>
          </p:cNvSpPr>
          <p:nvPr>
            <p:ph type="body" idx="1"/>
          </p:nvPr>
        </p:nvSpPr>
        <p:spPr>
          <a:xfrm>
            <a:off x="891540" y="1708728"/>
            <a:ext cx="10435590" cy="4481190"/>
          </a:xfrm>
        </p:spPr>
        <p:txBody>
          <a:bodyPr/>
          <a:lstStyle/>
          <a:p>
            <a:pPr>
              <a:spcBef>
                <a:spcPts val="600"/>
              </a:spcBef>
              <a:spcAft>
                <a:spcPts val="600"/>
              </a:spcAft>
            </a:pPr>
            <a:r>
              <a:rPr lang="en-US" dirty="0"/>
              <a:t>Poisons may be absorbed into the body through the same routes as any other substance. </a:t>
            </a:r>
          </a:p>
          <a:p>
            <a:pPr lvl="1">
              <a:spcBef>
                <a:spcPts val="600"/>
              </a:spcBef>
              <a:spcAft>
                <a:spcPts val="600"/>
              </a:spcAft>
            </a:pPr>
            <a:r>
              <a:rPr lang="en-US" u="none" strike="noStrike" baseline="0" dirty="0"/>
              <a:t>Understanding how a substance becomes poisonous will:</a:t>
            </a:r>
          </a:p>
          <a:p>
            <a:pPr lvl="2">
              <a:spcBef>
                <a:spcPts val="600"/>
              </a:spcBef>
              <a:spcAft>
                <a:spcPts val="600"/>
              </a:spcAft>
            </a:pPr>
            <a:r>
              <a:rPr lang="en-US" dirty="0"/>
              <a:t>H</a:t>
            </a:r>
            <a:r>
              <a:rPr lang="en-US" u="none" strike="noStrike" baseline="0" dirty="0"/>
              <a:t>elp you protect yourself and others from harmful exposures </a:t>
            </a:r>
          </a:p>
          <a:p>
            <a:pPr lvl="2">
              <a:spcBef>
                <a:spcPts val="600"/>
              </a:spcBef>
              <a:spcAft>
                <a:spcPts val="600"/>
              </a:spcAft>
            </a:pPr>
            <a:r>
              <a:rPr lang="en-US" dirty="0"/>
              <a:t>H</a:t>
            </a:r>
            <a:r>
              <a:rPr lang="en-US" u="none" strike="noStrike" baseline="0" dirty="0"/>
              <a:t>elp you understand the physiological processes that a poisoned patient is experiencing</a:t>
            </a:r>
          </a:p>
          <a:p>
            <a:pPr lvl="1">
              <a:spcBef>
                <a:spcPts val="600"/>
              </a:spcBef>
              <a:spcAft>
                <a:spcPts val="600"/>
              </a:spcAft>
            </a:pPr>
            <a:r>
              <a:rPr lang="en-US" dirty="0"/>
              <a:t>M</a:t>
            </a:r>
            <a:r>
              <a:rPr lang="en-US" u="none" strike="noStrike" baseline="0" dirty="0"/>
              <a:t>ay encounter:</a:t>
            </a:r>
          </a:p>
          <a:p>
            <a:pPr lvl="2">
              <a:spcBef>
                <a:spcPts val="600"/>
              </a:spcBef>
              <a:spcAft>
                <a:spcPts val="600"/>
              </a:spcAft>
            </a:pPr>
            <a:r>
              <a:rPr lang="en-US" strike="noStrike" dirty="0">
                <a:solidFill>
                  <a:schemeClr val="tx2"/>
                </a:solidFill>
              </a:rPr>
              <a:t> </a:t>
            </a:r>
            <a:r>
              <a:rPr lang="en-US" u="dbl" strike="noStrike" dirty="0">
                <a:solidFill>
                  <a:srgbClr val="C00000"/>
                </a:solidFill>
              </a:rPr>
              <a:t>Ingested poisons</a:t>
            </a:r>
            <a:r>
              <a:rPr lang="en-US" u="none" strike="noStrike" baseline="0" dirty="0"/>
              <a:t>, </a:t>
            </a:r>
            <a:r>
              <a:rPr lang="en-US" dirty="0"/>
              <a:t>harmful substances that enter the body through the mouth</a:t>
            </a:r>
            <a:endParaRPr lang="en-US" u="none" strike="noStrike" baseline="0" dirty="0"/>
          </a:p>
          <a:p>
            <a:pPr lvl="2">
              <a:spcBef>
                <a:spcPts val="600"/>
              </a:spcBef>
              <a:spcAft>
                <a:spcPts val="600"/>
              </a:spcAft>
            </a:pPr>
            <a:r>
              <a:rPr lang="en-US" u="none" strike="noStrike" baseline="0" dirty="0"/>
              <a:t> </a:t>
            </a:r>
            <a:r>
              <a:rPr lang="en-US" u="dbl" strike="noStrike" dirty="0">
                <a:solidFill>
                  <a:srgbClr val="C00000"/>
                </a:solidFill>
              </a:rPr>
              <a:t>Inhaled poisons</a:t>
            </a:r>
            <a:r>
              <a:rPr lang="en-US" u="none" strike="noStrike" baseline="0" dirty="0"/>
              <a:t>, </a:t>
            </a:r>
            <a:r>
              <a:rPr lang="en-US" dirty="0"/>
              <a:t>harmful substances that are absorbed through the lungs</a:t>
            </a:r>
            <a:endParaRPr lang="en-US" u="none" strike="noStrike" baseline="0" dirty="0"/>
          </a:p>
          <a:p>
            <a:pPr lvl="2">
              <a:spcBef>
                <a:spcPts val="600"/>
              </a:spcBef>
              <a:spcAft>
                <a:spcPts val="600"/>
              </a:spcAft>
            </a:pPr>
            <a:r>
              <a:rPr lang="en-US" dirty="0"/>
              <a:t> </a:t>
            </a:r>
            <a:r>
              <a:rPr lang="en-US" u="dbl" dirty="0">
                <a:solidFill>
                  <a:srgbClr val="C00000"/>
                </a:solidFill>
              </a:rPr>
              <a:t>I</a:t>
            </a:r>
            <a:r>
              <a:rPr lang="en-US" u="dbl" strike="noStrike" baseline="0" dirty="0">
                <a:solidFill>
                  <a:srgbClr val="C00000"/>
                </a:solidFill>
              </a:rPr>
              <a:t>njected poisons</a:t>
            </a:r>
            <a:r>
              <a:rPr lang="en-US" u="none" strike="noStrike" baseline="0" dirty="0"/>
              <a:t>, </a:t>
            </a:r>
            <a:r>
              <a:rPr lang="en-US" dirty="0"/>
              <a:t>harmful substances that are injected into a vein or another tissue</a:t>
            </a:r>
            <a:endParaRPr lang="en-US" u="none" strike="noStrike" baseline="0" dirty="0"/>
          </a:p>
          <a:p>
            <a:pPr lvl="2">
              <a:spcBef>
                <a:spcPts val="600"/>
              </a:spcBef>
              <a:spcAft>
                <a:spcPts val="600"/>
              </a:spcAft>
            </a:pPr>
            <a:r>
              <a:rPr lang="en-US" u="none" strike="noStrike" baseline="0" dirty="0"/>
              <a:t> </a:t>
            </a:r>
            <a:r>
              <a:rPr lang="en-US" u="dbl" strike="noStrike" dirty="0">
                <a:solidFill>
                  <a:srgbClr val="C00000"/>
                </a:solidFill>
              </a:rPr>
              <a:t>Dermal poisons</a:t>
            </a:r>
            <a:r>
              <a:rPr lang="en-US" dirty="0"/>
              <a:t>, harmful substances that are absorbed through the skin</a:t>
            </a:r>
            <a:r>
              <a:rPr lang="en-US" u="none" strike="noStrike" baseline="0" dirty="0"/>
              <a:t> </a:t>
            </a:r>
          </a:p>
        </p:txBody>
      </p:sp>
    </p:spTree>
    <p:extLst>
      <p:ext uri="{BB962C8B-B14F-4D97-AF65-F5344CB8AC3E}">
        <p14:creationId xmlns:p14="http://schemas.microsoft.com/office/powerpoint/2010/main" val="35009637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203D622-17BE-4BD5-8B0B-EC05F1EFF5D8}"/>
              </a:ext>
            </a:extLst>
          </p:cNvPr>
          <p:cNvSpPr>
            <a:spLocks noGrp="1"/>
          </p:cNvSpPr>
          <p:nvPr>
            <p:ph type="title"/>
          </p:nvPr>
        </p:nvSpPr>
        <p:spPr/>
        <p:txBody>
          <a:bodyPr/>
          <a:lstStyle/>
          <a:p>
            <a:pPr marR="0" rtl="0"/>
            <a:r>
              <a:rPr lang="en-US" kern="1600" dirty="0"/>
              <a:t>Categories: Acids and Bases</a:t>
            </a:r>
            <a:endParaRPr lang="en-US" b="1" i="0" u="none" strike="noStrike" kern="1600" baseline="0" dirty="0"/>
          </a:p>
        </p:txBody>
      </p:sp>
      <p:sp>
        <p:nvSpPr>
          <p:cNvPr id="3" name="Text Placeholder 2">
            <a:extLst>
              <a:ext uri="{FF2B5EF4-FFF2-40B4-BE49-F238E27FC236}">
                <a16:creationId xmlns:a16="http://schemas.microsoft.com/office/drawing/2014/main" xmlns="" id="{D3514C90-BB03-48A0-9DEA-B367EDDB650A}"/>
              </a:ext>
            </a:extLst>
          </p:cNvPr>
          <p:cNvSpPr>
            <a:spLocks noGrp="1"/>
          </p:cNvSpPr>
          <p:nvPr>
            <p:ph type="body" idx="1"/>
          </p:nvPr>
        </p:nvSpPr>
        <p:spPr/>
        <p:txBody>
          <a:bodyPr/>
          <a:lstStyle/>
          <a:p>
            <a:pPr marR="0" lvl="0" rtl="0">
              <a:spcBef>
                <a:spcPts val="600"/>
              </a:spcBef>
              <a:spcAft>
                <a:spcPts val="600"/>
              </a:spcAft>
            </a:pPr>
            <a:r>
              <a:rPr lang="en-US" sz="2400" dirty="0"/>
              <a:t>T</a:t>
            </a:r>
            <a:r>
              <a:rPr lang="en-US" sz="2400" u="none" strike="noStrike" baseline="0" dirty="0"/>
              <a:t>he chief categories of poisons and substances of abuse:</a:t>
            </a:r>
          </a:p>
          <a:p>
            <a:pPr marR="0" lvl="0" rtl="0">
              <a:spcBef>
                <a:spcPts val="600"/>
              </a:spcBef>
              <a:spcAft>
                <a:spcPts val="600"/>
              </a:spcAft>
            </a:pPr>
            <a:endParaRPr lang="en-US" u="none" strike="noStrike" baseline="0" dirty="0"/>
          </a:p>
          <a:p>
            <a:pPr marL="457200" indent="-457200">
              <a:spcBef>
                <a:spcPts val="600"/>
              </a:spcBef>
              <a:spcAft>
                <a:spcPts val="600"/>
              </a:spcAft>
              <a:buFont typeface="+mj-lt"/>
              <a:buAutoNum type="arabicPeriod"/>
            </a:pPr>
            <a:r>
              <a:rPr lang="en-US" u="none" strike="noStrike" baseline="0" dirty="0"/>
              <a:t>Acids and bases are substances that are commonly used in the household for a variety of purposes, such as in cleaning solutions. </a:t>
            </a:r>
          </a:p>
          <a:p>
            <a:pPr lvl="1">
              <a:spcBef>
                <a:spcPts val="600"/>
              </a:spcBef>
              <a:spcAft>
                <a:spcPts val="600"/>
              </a:spcAft>
            </a:pPr>
            <a:r>
              <a:rPr lang="en-US" dirty="0"/>
              <a:t>C</a:t>
            </a:r>
            <a:r>
              <a:rPr lang="en-US" u="none" strike="noStrike" baseline="0" dirty="0"/>
              <a:t>an cause direct tissue damage</a:t>
            </a:r>
          </a:p>
          <a:p>
            <a:pPr lvl="1">
              <a:spcBef>
                <a:spcPts val="600"/>
              </a:spcBef>
              <a:spcAft>
                <a:spcPts val="600"/>
              </a:spcAft>
            </a:pPr>
            <a:r>
              <a:rPr lang="en-US" dirty="0"/>
              <a:t>E</a:t>
            </a:r>
            <a:r>
              <a:rPr lang="en-US" u="none" strike="noStrike" baseline="0" dirty="0"/>
              <a:t>specially to the respiratory tract and the delicate mucosa of the mouth and gastrointestinal tract</a:t>
            </a:r>
          </a:p>
        </p:txBody>
      </p:sp>
      <p:pic>
        <p:nvPicPr>
          <p:cNvPr id="4" name="Picture 3"/>
          <p:cNvPicPr>
            <a:picLocks noChangeAspect="1"/>
          </p:cNvPicPr>
          <p:nvPr/>
        </p:nvPicPr>
        <p:blipFill>
          <a:blip r:embed="rId2" cstate="print"/>
          <a:stretch>
            <a:fillRect/>
          </a:stretch>
        </p:blipFill>
        <p:spPr>
          <a:xfrm>
            <a:off x="10491232" y="315883"/>
            <a:ext cx="1359526" cy="1365622"/>
          </a:xfrm>
          <a:prstGeom prst="rect">
            <a:avLst/>
          </a:prstGeom>
        </p:spPr>
      </p:pic>
      <p:sp>
        <p:nvSpPr>
          <p:cNvPr id="5" name="Rectangle 4"/>
          <p:cNvSpPr/>
          <p:nvPr/>
        </p:nvSpPr>
        <p:spPr>
          <a:xfrm>
            <a:off x="10491232" y="583195"/>
            <a:ext cx="1359526" cy="830997"/>
          </a:xfrm>
          <a:prstGeom prst="rect">
            <a:avLst/>
          </a:prstGeom>
        </p:spPr>
        <p:txBody>
          <a:bodyPr wrap="square">
            <a:spAutoFit/>
          </a:bodyPr>
          <a:lstStyle/>
          <a:p>
            <a:pPr algn="ctr"/>
            <a:r>
              <a:rPr lang="en-US" sz="2400" b="1" dirty="0">
                <a:latin typeface="Arial" pitchFamily="34" charset="0"/>
                <a:cs typeface="Arial" pitchFamily="34" charset="0"/>
              </a:rPr>
              <a:t>12-3</a:t>
            </a:r>
          </a:p>
          <a:p>
            <a:pPr algn="ctr"/>
            <a:r>
              <a:rPr lang="en-US" sz="2400" b="1" dirty="0">
                <a:latin typeface="Arial" pitchFamily="34" charset="0"/>
                <a:cs typeface="Arial" pitchFamily="34" charset="0"/>
              </a:rPr>
              <a:t>12-4</a:t>
            </a:r>
          </a:p>
        </p:txBody>
      </p:sp>
    </p:spTree>
    <p:extLst>
      <p:ext uri="{BB962C8B-B14F-4D97-AF65-F5344CB8AC3E}">
        <p14:creationId xmlns:p14="http://schemas.microsoft.com/office/powerpoint/2010/main" val="22756641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203D622-17BE-4BD5-8B0B-EC05F1EFF5D8}"/>
              </a:ext>
            </a:extLst>
          </p:cNvPr>
          <p:cNvSpPr>
            <a:spLocks noGrp="1"/>
          </p:cNvSpPr>
          <p:nvPr>
            <p:ph type="title"/>
          </p:nvPr>
        </p:nvSpPr>
        <p:spPr/>
        <p:txBody>
          <a:bodyPr/>
          <a:lstStyle/>
          <a:p>
            <a:pPr marR="0" rtl="0"/>
            <a:r>
              <a:rPr lang="en-US" kern="1600" dirty="0"/>
              <a:t>Categories: Antianxiety Drugs</a:t>
            </a:r>
            <a:endParaRPr lang="en-US" b="1" i="0" u="none" strike="noStrike" kern="1600" baseline="0" dirty="0"/>
          </a:p>
        </p:txBody>
      </p:sp>
      <p:sp>
        <p:nvSpPr>
          <p:cNvPr id="3" name="Text Placeholder 2">
            <a:extLst>
              <a:ext uri="{FF2B5EF4-FFF2-40B4-BE49-F238E27FC236}">
                <a16:creationId xmlns:a16="http://schemas.microsoft.com/office/drawing/2014/main" xmlns="" id="{D3514C90-BB03-48A0-9DEA-B367EDDB650A}"/>
              </a:ext>
            </a:extLst>
          </p:cNvPr>
          <p:cNvSpPr>
            <a:spLocks noGrp="1"/>
          </p:cNvSpPr>
          <p:nvPr>
            <p:ph type="body" idx="1"/>
          </p:nvPr>
        </p:nvSpPr>
        <p:spPr/>
        <p:txBody>
          <a:bodyPr/>
          <a:lstStyle/>
          <a:p>
            <a:pPr marL="457200" indent="-457200">
              <a:spcBef>
                <a:spcPts val="600"/>
              </a:spcBef>
              <a:spcAft>
                <a:spcPts val="600"/>
              </a:spcAft>
              <a:buFont typeface="+mj-lt"/>
              <a:buAutoNum type="arabicPeriod" startAt="2"/>
            </a:pPr>
            <a:r>
              <a:rPr lang="en-US" u="none" strike="noStrike" baseline="0" dirty="0"/>
              <a:t>Antianxiety drugs are drugs that help relieve patients of anxious feelings. </a:t>
            </a:r>
          </a:p>
          <a:p>
            <a:pPr lvl="1">
              <a:spcBef>
                <a:spcPts val="600"/>
              </a:spcBef>
              <a:spcAft>
                <a:spcPts val="600"/>
              </a:spcAft>
            </a:pPr>
            <a:r>
              <a:rPr lang="en-US" dirty="0"/>
              <a:t>C</a:t>
            </a:r>
            <a:r>
              <a:rPr lang="en-US" u="none" strike="noStrike" baseline="0" dirty="0"/>
              <a:t>ommonly prescribed for people with excessive emotions, panic disorders, or social disorders</a:t>
            </a:r>
          </a:p>
          <a:p>
            <a:pPr lvl="1">
              <a:spcBef>
                <a:spcPts val="600"/>
              </a:spcBef>
              <a:spcAft>
                <a:spcPts val="600"/>
              </a:spcAft>
            </a:pPr>
            <a:r>
              <a:rPr lang="en-US" u="none" strike="noStrike" baseline="0" dirty="0"/>
              <a:t>Examples of these drugs include:</a:t>
            </a:r>
          </a:p>
          <a:p>
            <a:pPr lvl="2">
              <a:spcBef>
                <a:spcPts val="600"/>
              </a:spcBef>
              <a:spcAft>
                <a:spcPts val="600"/>
              </a:spcAft>
            </a:pPr>
            <a:r>
              <a:rPr lang="en-US" u="none" strike="noStrike" baseline="0" dirty="0"/>
              <a:t>Diazepam (Valium) </a:t>
            </a:r>
          </a:p>
          <a:p>
            <a:pPr lvl="2">
              <a:spcBef>
                <a:spcPts val="600"/>
              </a:spcBef>
              <a:spcAft>
                <a:spcPts val="600"/>
              </a:spcAft>
            </a:pPr>
            <a:r>
              <a:rPr lang="en-US" u="none" strike="noStrike" baseline="0" dirty="0"/>
              <a:t>Alprazolam (Xanax)</a:t>
            </a:r>
          </a:p>
          <a:p>
            <a:pPr lvl="2">
              <a:spcBef>
                <a:spcPts val="600"/>
              </a:spcBef>
              <a:spcAft>
                <a:spcPts val="600"/>
              </a:spcAft>
            </a:pPr>
            <a:r>
              <a:rPr lang="en-US" u="none" strike="noStrike" baseline="0" dirty="0"/>
              <a:t>Lorazepam (</a:t>
            </a:r>
            <a:r>
              <a:rPr lang="en-US" dirty="0"/>
              <a:t>A</a:t>
            </a:r>
            <a:r>
              <a:rPr lang="en-US" u="none" strike="noStrike" baseline="0" dirty="0"/>
              <a:t>tivan)</a:t>
            </a:r>
          </a:p>
        </p:txBody>
      </p:sp>
      <p:pic>
        <p:nvPicPr>
          <p:cNvPr id="4" name="Picture 3"/>
          <p:cNvPicPr>
            <a:picLocks noChangeAspect="1"/>
          </p:cNvPicPr>
          <p:nvPr/>
        </p:nvPicPr>
        <p:blipFill>
          <a:blip r:embed="rId2" cstate="print"/>
          <a:stretch>
            <a:fillRect/>
          </a:stretch>
        </p:blipFill>
        <p:spPr>
          <a:xfrm>
            <a:off x="10491232" y="315883"/>
            <a:ext cx="1359526" cy="1365622"/>
          </a:xfrm>
          <a:prstGeom prst="rect">
            <a:avLst/>
          </a:prstGeom>
        </p:spPr>
      </p:pic>
      <p:sp>
        <p:nvSpPr>
          <p:cNvPr id="5" name="Rectangle 4"/>
          <p:cNvSpPr/>
          <p:nvPr/>
        </p:nvSpPr>
        <p:spPr>
          <a:xfrm>
            <a:off x="10491232" y="583195"/>
            <a:ext cx="1359526" cy="830997"/>
          </a:xfrm>
          <a:prstGeom prst="rect">
            <a:avLst/>
          </a:prstGeom>
        </p:spPr>
        <p:txBody>
          <a:bodyPr wrap="square">
            <a:spAutoFit/>
          </a:bodyPr>
          <a:lstStyle/>
          <a:p>
            <a:pPr algn="ctr"/>
            <a:r>
              <a:rPr lang="en-US" sz="2400" b="1" dirty="0">
                <a:latin typeface="Arial" pitchFamily="34" charset="0"/>
                <a:cs typeface="Arial" pitchFamily="34" charset="0"/>
              </a:rPr>
              <a:t>12-3</a:t>
            </a:r>
          </a:p>
          <a:p>
            <a:pPr algn="ctr"/>
            <a:r>
              <a:rPr lang="en-US" sz="2400" b="1" dirty="0">
                <a:latin typeface="Arial" pitchFamily="34" charset="0"/>
                <a:cs typeface="Arial" pitchFamily="34" charset="0"/>
              </a:rPr>
              <a:t>12-4</a:t>
            </a:r>
          </a:p>
        </p:txBody>
      </p:sp>
    </p:spTree>
    <p:extLst>
      <p:ext uri="{BB962C8B-B14F-4D97-AF65-F5344CB8AC3E}">
        <p14:creationId xmlns:p14="http://schemas.microsoft.com/office/powerpoint/2010/main" val="2006858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6EA13C0-EB13-402F-8F9C-73AD3A51EC32}"/>
              </a:ext>
            </a:extLst>
          </p:cNvPr>
          <p:cNvSpPr>
            <a:spLocks noGrp="1"/>
          </p:cNvSpPr>
          <p:nvPr>
            <p:ph type="title"/>
          </p:nvPr>
        </p:nvSpPr>
        <p:spPr/>
        <p:txBody>
          <a:bodyPr/>
          <a:lstStyle/>
          <a:p>
            <a:pPr marR="0" rtl="0"/>
            <a:r>
              <a:rPr lang="en-US" b="1" i="0" u="none" strike="noStrike" kern="1600" dirty="0"/>
              <a:t>Categories: Antidepressants</a:t>
            </a:r>
            <a:endParaRPr lang="en-US" b="1" i="0" u="none" strike="noStrike" kern="1600" baseline="0" dirty="0"/>
          </a:p>
        </p:txBody>
      </p:sp>
      <p:sp>
        <p:nvSpPr>
          <p:cNvPr id="3" name="Text Placeholder 2">
            <a:extLst>
              <a:ext uri="{FF2B5EF4-FFF2-40B4-BE49-F238E27FC236}">
                <a16:creationId xmlns:a16="http://schemas.microsoft.com/office/drawing/2014/main" xmlns="" id="{97F8CE21-9802-4A00-A3A6-34C705F27475}"/>
              </a:ext>
            </a:extLst>
          </p:cNvPr>
          <p:cNvSpPr>
            <a:spLocks noGrp="1"/>
          </p:cNvSpPr>
          <p:nvPr>
            <p:ph type="body" idx="1"/>
          </p:nvPr>
        </p:nvSpPr>
        <p:spPr>
          <a:xfrm>
            <a:off x="737235" y="1681504"/>
            <a:ext cx="10717530" cy="4730572"/>
          </a:xfrm>
        </p:spPr>
        <p:txBody>
          <a:bodyPr/>
          <a:lstStyle/>
          <a:p>
            <a:pPr marL="457200" marR="0" lvl="0" indent="-457200" rtl="0">
              <a:spcBef>
                <a:spcPts val="600"/>
              </a:spcBef>
              <a:spcAft>
                <a:spcPts val="600"/>
              </a:spcAft>
              <a:buFont typeface="+mj-lt"/>
              <a:buAutoNum type="arabicPeriod" startAt="3"/>
            </a:pPr>
            <a:r>
              <a:rPr lang="en-US" u="none" strike="noStrike" baseline="0" dirty="0"/>
              <a:t>Antidepressants are medicines used to treat depression. </a:t>
            </a:r>
          </a:p>
          <a:p>
            <a:pPr lvl="1">
              <a:spcBef>
                <a:spcPts val="600"/>
              </a:spcBef>
              <a:spcAft>
                <a:spcPts val="600"/>
              </a:spcAft>
            </a:pPr>
            <a:r>
              <a:rPr lang="en-US" dirty="0"/>
              <a:t>Older antidepressants, known as tricyclics, are particularly toxic to the heart. </a:t>
            </a:r>
          </a:p>
          <a:p>
            <a:pPr lvl="2">
              <a:spcBef>
                <a:spcPts val="600"/>
              </a:spcBef>
              <a:spcAft>
                <a:spcPts val="600"/>
              </a:spcAft>
            </a:pPr>
            <a:r>
              <a:rPr lang="en-US" dirty="0"/>
              <a:t>Example of a commonly prescribed tricyclic antidepressant is amitriptyline (Elavil). </a:t>
            </a:r>
          </a:p>
          <a:p>
            <a:pPr lvl="1">
              <a:spcBef>
                <a:spcPts val="600"/>
              </a:spcBef>
              <a:spcAft>
                <a:spcPts val="600"/>
              </a:spcAft>
            </a:pPr>
            <a:r>
              <a:rPr lang="en-US" u="none" strike="noStrike" baseline="0" dirty="0"/>
              <a:t>Some newer antidepressants also are used to treat anxiety and panic.</a:t>
            </a:r>
          </a:p>
          <a:p>
            <a:pPr lvl="2">
              <a:spcBef>
                <a:spcPts val="600"/>
              </a:spcBef>
              <a:spcAft>
                <a:spcPts val="600"/>
              </a:spcAft>
            </a:pPr>
            <a:r>
              <a:rPr lang="en-US" sz="2000" u="none" strike="noStrike" baseline="0" dirty="0"/>
              <a:t>Although newer drugs may be safer, overdose can lead to:</a:t>
            </a:r>
          </a:p>
          <a:p>
            <a:pPr lvl="3">
              <a:spcBef>
                <a:spcPts val="600"/>
              </a:spcBef>
              <a:spcAft>
                <a:spcPts val="600"/>
              </a:spcAft>
            </a:pPr>
            <a:r>
              <a:rPr lang="en-US" sz="1800" u="none" strike="noStrike" baseline="0" dirty="0"/>
              <a:t>Heart arrhythmias</a:t>
            </a:r>
          </a:p>
          <a:p>
            <a:pPr lvl="3">
              <a:spcBef>
                <a:spcPts val="600"/>
              </a:spcBef>
              <a:spcAft>
                <a:spcPts val="600"/>
              </a:spcAft>
            </a:pPr>
            <a:r>
              <a:rPr lang="en-US" sz="1800" u="none" strike="noStrike" baseline="0" dirty="0"/>
              <a:t>Problems with perfusion</a:t>
            </a:r>
          </a:p>
          <a:p>
            <a:pPr lvl="3">
              <a:spcBef>
                <a:spcPts val="600"/>
              </a:spcBef>
              <a:spcAft>
                <a:spcPts val="600"/>
              </a:spcAft>
            </a:pPr>
            <a:r>
              <a:rPr lang="en-US" sz="1800" u="none" strike="noStrike" baseline="0" dirty="0"/>
              <a:t>Alterations in mental status</a:t>
            </a:r>
          </a:p>
          <a:p>
            <a:pPr lvl="3">
              <a:spcBef>
                <a:spcPts val="600"/>
              </a:spcBef>
              <a:spcAft>
                <a:spcPts val="600"/>
              </a:spcAft>
            </a:pPr>
            <a:r>
              <a:rPr lang="en-US" sz="1800" u="none" strike="noStrike" baseline="0" dirty="0"/>
              <a:t>Seizures</a:t>
            </a:r>
          </a:p>
          <a:p>
            <a:pPr lvl="2">
              <a:spcBef>
                <a:spcPts val="600"/>
              </a:spcBef>
              <a:spcAft>
                <a:spcPts val="600"/>
              </a:spcAft>
            </a:pPr>
            <a:r>
              <a:rPr lang="en-US" sz="2000" u="none" strike="noStrike" baseline="0" dirty="0"/>
              <a:t>Examples of newer antidepressants include sertraline (</a:t>
            </a:r>
            <a:r>
              <a:rPr lang="en-US" sz="2000" dirty="0"/>
              <a:t>Z</a:t>
            </a:r>
            <a:r>
              <a:rPr lang="en-US" sz="2000" u="none" strike="noStrike" baseline="0" dirty="0"/>
              <a:t>oloft) and fluoxetine (</a:t>
            </a:r>
            <a:r>
              <a:rPr lang="en-US" sz="2000" dirty="0"/>
              <a:t>P</a:t>
            </a:r>
            <a:r>
              <a:rPr lang="en-US" sz="2000" u="none" strike="noStrike" baseline="0" dirty="0"/>
              <a:t>rozac).</a:t>
            </a:r>
          </a:p>
        </p:txBody>
      </p:sp>
      <p:pic>
        <p:nvPicPr>
          <p:cNvPr id="4" name="Picture 3"/>
          <p:cNvPicPr>
            <a:picLocks noChangeAspect="1"/>
          </p:cNvPicPr>
          <p:nvPr/>
        </p:nvPicPr>
        <p:blipFill>
          <a:blip r:embed="rId2" cstate="print"/>
          <a:stretch>
            <a:fillRect/>
          </a:stretch>
        </p:blipFill>
        <p:spPr>
          <a:xfrm>
            <a:off x="10491232" y="315883"/>
            <a:ext cx="1359526" cy="1365622"/>
          </a:xfrm>
          <a:prstGeom prst="rect">
            <a:avLst/>
          </a:prstGeom>
        </p:spPr>
      </p:pic>
      <p:sp>
        <p:nvSpPr>
          <p:cNvPr id="5" name="Rectangle 4"/>
          <p:cNvSpPr/>
          <p:nvPr/>
        </p:nvSpPr>
        <p:spPr>
          <a:xfrm>
            <a:off x="10491232" y="583195"/>
            <a:ext cx="1359526" cy="830997"/>
          </a:xfrm>
          <a:prstGeom prst="rect">
            <a:avLst/>
          </a:prstGeom>
        </p:spPr>
        <p:txBody>
          <a:bodyPr wrap="square">
            <a:spAutoFit/>
          </a:bodyPr>
          <a:lstStyle/>
          <a:p>
            <a:pPr algn="ctr"/>
            <a:r>
              <a:rPr lang="en-US" sz="2400" b="1" dirty="0">
                <a:latin typeface="Arial" pitchFamily="34" charset="0"/>
                <a:cs typeface="Arial" pitchFamily="34" charset="0"/>
              </a:rPr>
              <a:t>12-3</a:t>
            </a:r>
          </a:p>
          <a:p>
            <a:pPr algn="ctr"/>
            <a:r>
              <a:rPr lang="en-US" sz="2400" b="1" dirty="0">
                <a:latin typeface="Arial" pitchFamily="34" charset="0"/>
                <a:cs typeface="Arial" pitchFamily="34" charset="0"/>
              </a:rPr>
              <a:t>12-4</a:t>
            </a:r>
          </a:p>
        </p:txBody>
      </p:sp>
    </p:spTree>
    <p:extLst>
      <p:ext uri="{BB962C8B-B14F-4D97-AF65-F5344CB8AC3E}">
        <p14:creationId xmlns:p14="http://schemas.microsoft.com/office/powerpoint/2010/main" val="3847926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402E60D-15D7-45CB-9B04-C1C4700606D2}"/>
              </a:ext>
            </a:extLst>
          </p:cNvPr>
          <p:cNvSpPr>
            <a:spLocks noGrp="1"/>
          </p:cNvSpPr>
          <p:nvPr>
            <p:ph type="title"/>
          </p:nvPr>
        </p:nvSpPr>
        <p:spPr/>
        <p:txBody>
          <a:bodyPr/>
          <a:lstStyle/>
          <a:p>
            <a:pPr marR="0" rtl="0"/>
            <a:r>
              <a:rPr lang="en-US" b="1" i="0" u="none" strike="noStrike" kern="1600" baseline="0" dirty="0"/>
              <a:t>Categories: Antipsychotics</a:t>
            </a:r>
          </a:p>
        </p:txBody>
      </p:sp>
      <p:sp>
        <p:nvSpPr>
          <p:cNvPr id="3" name="Text Placeholder 2">
            <a:extLst>
              <a:ext uri="{FF2B5EF4-FFF2-40B4-BE49-F238E27FC236}">
                <a16:creationId xmlns:a16="http://schemas.microsoft.com/office/drawing/2014/main" xmlns="" id="{65DC7134-5AC2-4EB5-86CD-19C1EE7D6B86}"/>
              </a:ext>
            </a:extLst>
          </p:cNvPr>
          <p:cNvSpPr>
            <a:spLocks noGrp="1"/>
          </p:cNvSpPr>
          <p:nvPr>
            <p:ph type="body" idx="1"/>
          </p:nvPr>
        </p:nvSpPr>
        <p:spPr>
          <a:xfrm>
            <a:off x="914400" y="2004290"/>
            <a:ext cx="10340158" cy="3842327"/>
          </a:xfrm>
        </p:spPr>
        <p:txBody>
          <a:bodyPr/>
          <a:lstStyle/>
          <a:p>
            <a:pPr marL="457200" marR="0" lvl="0" indent="-457200" rtl="0">
              <a:spcBef>
                <a:spcPts val="600"/>
              </a:spcBef>
              <a:spcAft>
                <a:spcPts val="600"/>
              </a:spcAft>
              <a:buFont typeface="+mj-lt"/>
              <a:buAutoNum type="arabicPeriod" startAt="4"/>
            </a:pPr>
            <a:r>
              <a:rPr lang="en-US" u="none" strike="noStrike" baseline="0" dirty="0"/>
              <a:t>Antipsychotics (tranquilizers) are used to treat psychoses (i.e., thought disorders). </a:t>
            </a:r>
          </a:p>
          <a:p>
            <a:pPr lvl="1">
              <a:spcBef>
                <a:spcPts val="600"/>
              </a:spcBef>
              <a:spcAft>
                <a:spcPts val="600"/>
              </a:spcAft>
            </a:pPr>
            <a:r>
              <a:rPr lang="en-US" u="none" strike="noStrike" baseline="0" dirty="0"/>
              <a:t>Overdose can cause:</a:t>
            </a:r>
          </a:p>
          <a:p>
            <a:pPr lvl="2">
              <a:spcBef>
                <a:spcPts val="600"/>
              </a:spcBef>
              <a:spcAft>
                <a:spcPts val="600"/>
              </a:spcAft>
            </a:pPr>
            <a:r>
              <a:rPr lang="en-US" u="none" strike="noStrike" baseline="0" dirty="0"/>
              <a:t>Low blood pressure </a:t>
            </a:r>
          </a:p>
          <a:p>
            <a:pPr lvl="2">
              <a:spcBef>
                <a:spcPts val="600"/>
              </a:spcBef>
              <a:spcAft>
                <a:spcPts val="600"/>
              </a:spcAft>
            </a:pPr>
            <a:r>
              <a:rPr lang="en-US" u="none" strike="noStrike" baseline="0" dirty="0"/>
              <a:t>Disruption in the heart’s conduction system, causing an irregular heartbeat</a:t>
            </a:r>
          </a:p>
          <a:p>
            <a:pPr lvl="1">
              <a:spcBef>
                <a:spcPts val="600"/>
              </a:spcBef>
              <a:spcAft>
                <a:spcPts val="600"/>
              </a:spcAft>
            </a:pPr>
            <a:r>
              <a:rPr lang="en-US" u="none" strike="noStrike" baseline="0" dirty="0"/>
              <a:t>Both overdoses and normal doses can cause dystonic reactions.</a:t>
            </a:r>
          </a:p>
          <a:p>
            <a:pPr lvl="2">
              <a:spcBef>
                <a:spcPts val="600"/>
              </a:spcBef>
              <a:spcAft>
                <a:spcPts val="600"/>
              </a:spcAft>
            </a:pPr>
            <a:r>
              <a:rPr lang="en-US" dirty="0"/>
              <a:t>A</a:t>
            </a:r>
            <a:r>
              <a:rPr lang="en-US" u="none" strike="noStrike" baseline="0" dirty="0"/>
              <a:t>bnormal muscle tone, especially in the neck, and facial movements</a:t>
            </a:r>
          </a:p>
          <a:p>
            <a:pPr lvl="1">
              <a:spcBef>
                <a:spcPts val="600"/>
              </a:spcBef>
              <a:spcAft>
                <a:spcPts val="600"/>
              </a:spcAft>
            </a:pPr>
            <a:r>
              <a:rPr lang="en-US" u="none" strike="noStrike" baseline="0" dirty="0"/>
              <a:t>Examples of these drugs include haloperidol (Haldol) and chlorpromazine (Thorazine).</a:t>
            </a:r>
          </a:p>
        </p:txBody>
      </p:sp>
      <p:pic>
        <p:nvPicPr>
          <p:cNvPr id="4" name="Picture 3"/>
          <p:cNvPicPr>
            <a:picLocks noChangeAspect="1"/>
          </p:cNvPicPr>
          <p:nvPr/>
        </p:nvPicPr>
        <p:blipFill>
          <a:blip r:embed="rId2" cstate="print"/>
          <a:stretch>
            <a:fillRect/>
          </a:stretch>
        </p:blipFill>
        <p:spPr>
          <a:xfrm>
            <a:off x="10491232" y="315883"/>
            <a:ext cx="1359526" cy="1365622"/>
          </a:xfrm>
          <a:prstGeom prst="rect">
            <a:avLst/>
          </a:prstGeom>
        </p:spPr>
      </p:pic>
      <p:sp>
        <p:nvSpPr>
          <p:cNvPr id="5" name="Rectangle 4"/>
          <p:cNvSpPr/>
          <p:nvPr/>
        </p:nvSpPr>
        <p:spPr>
          <a:xfrm>
            <a:off x="10491232" y="583195"/>
            <a:ext cx="1359526" cy="830997"/>
          </a:xfrm>
          <a:prstGeom prst="rect">
            <a:avLst/>
          </a:prstGeom>
        </p:spPr>
        <p:txBody>
          <a:bodyPr wrap="square">
            <a:spAutoFit/>
          </a:bodyPr>
          <a:lstStyle/>
          <a:p>
            <a:pPr algn="ctr"/>
            <a:r>
              <a:rPr lang="en-US" sz="2400" b="1" dirty="0">
                <a:latin typeface="Arial" pitchFamily="34" charset="0"/>
                <a:cs typeface="Arial" pitchFamily="34" charset="0"/>
              </a:rPr>
              <a:t>12-3</a:t>
            </a:r>
          </a:p>
          <a:p>
            <a:pPr algn="ctr"/>
            <a:r>
              <a:rPr lang="en-US" sz="2400" b="1" dirty="0">
                <a:latin typeface="Arial" pitchFamily="34" charset="0"/>
                <a:cs typeface="Arial" pitchFamily="34" charset="0"/>
              </a:rPr>
              <a:t>12-4</a:t>
            </a:r>
          </a:p>
        </p:txBody>
      </p:sp>
    </p:spTree>
    <p:extLst>
      <p:ext uri="{BB962C8B-B14F-4D97-AF65-F5344CB8AC3E}">
        <p14:creationId xmlns:p14="http://schemas.microsoft.com/office/powerpoint/2010/main" val="5640742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0" y="203642"/>
            <a:ext cx="12192000" cy="1002089"/>
          </a:xfrm>
        </p:spPr>
        <p:txBody>
          <a:bodyPr/>
          <a:lstStyle/>
          <a:p>
            <a:r>
              <a:rPr lang="en-US" dirty="0"/>
              <a:t>Objectives</a:t>
            </a:r>
          </a:p>
        </p:txBody>
      </p:sp>
      <p:sp>
        <p:nvSpPr>
          <p:cNvPr id="14" name="Content Placeholder 2"/>
          <p:cNvSpPr>
            <a:spLocks noGrp="1"/>
          </p:cNvSpPr>
          <p:nvPr>
            <p:ph idx="1"/>
          </p:nvPr>
        </p:nvSpPr>
        <p:spPr>
          <a:xfrm>
            <a:off x="925830" y="1490870"/>
            <a:ext cx="9843770" cy="4699047"/>
          </a:xfrm>
        </p:spPr>
        <p:txBody>
          <a:bodyPr/>
          <a:lstStyle/>
          <a:p>
            <a:r>
              <a:rPr lang="en-US" dirty="0"/>
              <a:t>12-1 List and describe the four ways a drug enters and moves through the body.</a:t>
            </a:r>
          </a:p>
          <a:p>
            <a:r>
              <a:rPr lang="en-US" dirty="0"/>
              <a:t>12-2 List the four routes of absorption.</a:t>
            </a:r>
          </a:p>
          <a:p>
            <a:r>
              <a:rPr lang="en-US" dirty="0"/>
              <a:t>12-3 List and describe several commonly abused substances.</a:t>
            </a:r>
          </a:p>
          <a:p>
            <a:r>
              <a:rPr lang="en-US" dirty="0"/>
              <a:t>12-4 List the signs and symptoms associated with commonly abused substances and with common poisonings.</a:t>
            </a:r>
          </a:p>
          <a:p>
            <a:r>
              <a:rPr lang="en-US" dirty="0"/>
              <a:t>12-5 Describe and demonstrate the proper care of a patient who has abused a substance or been poisoned.</a:t>
            </a:r>
          </a:p>
          <a:p>
            <a:r>
              <a:rPr lang="en-US" dirty="0"/>
              <a:t>12-6 List and describe two emergency sources for poison-related or chemical-related information.</a:t>
            </a:r>
          </a:p>
          <a:p>
            <a:r>
              <a:rPr lang="en-US" dirty="0"/>
              <a:t>12-7 Define SLUDGEM and DUMBELS in the context of poisoning.</a:t>
            </a:r>
          </a:p>
          <a:p>
            <a:endParaRPr lang="en-US" dirty="0"/>
          </a:p>
          <a:p>
            <a:pPr lvl="2"/>
            <a:endParaRPr lang="en-US" dirty="0"/>
          </a:p>
        </p:txBody>
      </p:sp>
      <p:pic>
        <p:nvPicPr>
          <p:cNvPr id="4" name="Picture 3"/>
          <p:cNvPicPr>
            <a:picLocks noChangeAspect="1"/>
          </p:cNvPicPr>
          <p:nvPr/>
        </p:nvPicPr>
        <p:blipFill>
          <a:blip r:embed="rId2" cstate="print"/>
          <a:stretch>
            <a:fillRect/>
          </a:stretch>
        </p:blipFill>
        <p:spPr>
          <a:xfrm>
            <a:off x="10476718" y="304932"/>
            <a:ext cx="1359526" cy="1365622"/>
          </a:xfrm>
          <a:prstGeom prst="rect">
            <a:avLst/>
          </a:prstGeom>
        </p:spPr>
      </p:pic>
    </p:spTree>
    <p:extLst>
      <p:ext uri="{BB962C8B-B14F-4D97-AF65-F5344CB8AC3E}">
        <p14:creationId xmlns:p14="http://schemas.microsoft.com/office/powerpoint/2010/main" val="2973352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402E60D-15D7-45CB-9B04-C1C4700606D2}"/>
              </a:ext>
            </a:extLst>
          </p:cNvPr>
          <p:cNvSpPr>
            <a:spLocks noGrp="1"/>
          </p:cNvSpPr>
          <p:nvPr>
            <p:ph type="title"/>
          </p:nvPr>
        </p:nvSpPr>
        <p:spPr/>
        <p:txBody>
          <a:bodyPr/>
          <a:lstStyle/>
          <a:p>
            <a:pPr marR="0" rtl="0"/>
            <a:r>
              <a:rPr lang="en-US" b="1" i="0" u="none" strike="noStrike" kern="1600" baseline="0" dirty="0"/>
              <a:t>Categories: Depressants</a:t>
            </a:r>
          </a:p>
        </p:txBody>
      </p:sp>
      <p:sp>
        <p:nvSpPr>
          <p:cNvPr id="3" name="Text Placeholder 2">
            <a:extLst>
              <a:ext uri="{FF2B5EF4-FFF2-40B4-BE49-F238E27FC236}">
                <a16:creationId xmlns:a16="http://schemas.microsoft.com/office/drawing/2014/main" xmlns="" id="{65DC7134-5AC2-4EB5-86CD-19C1EE7D6B86}"/>
              </a:ext>
            </a:extLst>
          </p:cNvPr>
          <p:cNvSpPr>
            <a:spLocks noGrp="1"/>
          </p:cNvSpPr>
          <p:nvPr>
            <p:ph type="body" idx="1"/>
          </p:nvPr>
        </p:nvSpPr>
        <p:spPr>
          <a:xfrm>
            <a:off x="877455" y="2059709"/>
            <a:ext cx="10377103" cy="3462550"/>
          </a:xfrm>
        </p:spPr>
        <p:txBody>
          <a:bodyPr/>
          <a:lstStyle/>
          <a:p>
            <a:pPr marL="457200" marR="0" lvl="0" indent="-457200" rtl="0">
              <a:spcBef>
                <a:spcPts val="600"/>
              </a:spcBef>
              <a:spcAft>
                <a:spcPts val="600"/>
              </a:spcAft>
              <a:buFont typeface="+mj-lt"/>
              <a:buAutoNum type="arabicPeriod" startAt="5"/>
            </a:pPr>
            <a:r>
              <a:rPr lang="en-US" u="none" strike="noStrike" baseline="0" dirty="0"/>
              <a:t>Depressants are a class of drugs that decrease </a:t>
            </a:r>
            <a:r>
              <a:rPr lang="en-US" dirty="0"/>
              <a:t>CNS </a:t>
            </a:r>
            <a:r>
              <a:rPr lang="en-US" u="none" strike="noStrike" baseline="0" dirty="0"/>
              <a:t>activity. </a:t>
            </a:r>
          </a:p>
          <a:p>
            <a:pPr lvl="1">
              <a:spcBef>
                <a:spcPts val="600"/>
              </a:spcBef>
              <a:spcAft>
                <a:spcPts val="600"/>
              </a:spcAft>
            </a:pPr>
            <a:r>
              <a:rPr lang="en-US" u="none" strike="noStrike" baseline="0" dirty="0"/>
              <a:t>Common depressants include alcohol, tranquilizers, opioids, antipsychotics, and antianxiety drugs. </a:t>
            </a:r>
          </a:p>
          <a:p>
            <a:pPr lvl="1">
              <a:spcBef>
                <a:spcPts val="600"/>
              </a:spcBef>
              <a:spcAft>
                <a:spcPts val="600"/>
              </a:spcAft>
            </a:pPr>
            <a:r>
              <a:rPr lang="en-US" u="none" strike="noStrike" baseline="0" dirty="0"/>
              <a:t>When used in combination, these drugs have increased toxicity and can cause:</a:t>
            </a:r>
          </a:p>
          <a:p>
            <a:pPr lvl="2">
              <a:spcBef>
                <a:spcPts val="600"/>
              </a:spcBef>
              <a:spcAft>
                <a:spcPts val="600"/>
              </a:spcAft>
            </a:pPr>
            <a:r>
              <a:rPr lang="en-US" u="none" strike="noStrike" baseline="0" dirty="0"/>
              <a:t>Excessive sedation</a:t>
            </a:r>
          </a:p>
          <a:p>
            <a:pPr lvl="2">
              <a:spcBef>
                <a:spcPts val="600"/>
              </a:spcBef>
              <a:spcAft>
                <a:spcPts val="600"/>
              </a:spcAft>
            </a:pPr>
            <a:r>
              <a:rPr lang="en-US" u="none" strike="noStrike" baseline="0" dirty="0"/>
              <a:t>Respiratory depression</a:t>
            </a:r>
          </a:p>
          <a:p>
            <a:pPr lvl="2">
              <a:spcBef>
                <a:spcPts val="600"/>
              </a:spcBef>
              <a:spcAft>
                <a:spcPts val="600"/>
              </a:spcAft>
            </a:pPr>
            <a:r>
              <a:rPr lang="en-US" u="none" strike="noStrike" baseline="0" dirty="0"/>
              <a:t>Death</a:t>
            </a:r>
          </a:p>
        </p:txBody>
      </p:sp>
      <p:pic>
        <p:nvPicPr>
          <p:cNvPr id="4" name="Picture 3"/>
          <p:cNvPicPr>
            <a:picLocks noChangeAspect="1"/>
          </p:cNvPicPr>
          <p:nvPr/>
        </p:nvPicPr>
        <p:blipFill>
          <a:blip r:embed="rId2" cstate="print"/>
          <a:stretch>
            <a:fillRect/>
          </a:stretch>
        </p:blipFill>
        <p:spPr>
          <a:xfrm>
            <a:off x="10491232" y="315883"/>
            <a:ext cx="1359526" cy="1365622"/>
          </a:xfrm>
          <a:prstGeom prst="rect">
            <a:avLst/>
          </a:prstGeom>
        </p:spPr>
      </p:pic>
      <p:sp>
        <p:nvSpPr>
          <p:cNvPr id="5" name="Rectangle 4"/>
          <p:cNvSpPr/>
          <p:nvPr/>
        </p:nvSpPr>
        <p:spPr>
          <a:xfrm>
            <a:off x="10491232" y="583195"/>
            <a:ext cx="1359526" cy="830997"/>
          </a:xfrm>
          <a:prstGeom prst="rect">
            <a:avLst/>
          </a:prstGeom>
        </p:spPr>
        <p:txBody>
          <a:bodyPr wrap="square">
            <a:spAutoFit/>
          </a:bodyPr>
          <a:lstStyle/>
          <a:p>
            <a:pPr algn="ctr"/>
            <a:r>
              <a:rPr lang="en-US" sz="2400" b="1" dirty="0">
                <a:latin typeface="Arial" pitchFamily="34" charset="0"/>
                <a:cs typeface="Arial" pitchFamily="34" charset="0"/>
              </a:rPr>
              <a:t>12-3</a:t>
            </a:r>
          </a:p>
          <a:p>
            <a:pPr algn="ctr"/>
            <a:r>
              <a:rPr lang="en-US" sz="2400" b="1" dirty="0">
                <a:latin typeface="Arial" pitchFamily="34" charset="0"/>
                <a:cs typeface="Arial" pitchFamily="34" charset="0"/>
              </a:rPr>
              <a:t>12-4</a:t>
            </a:r>
          </a:p>
        </p:txBody>
      </p:sp>
    </p:spTree>
    <p:extLst>
      <p:ext uri="{BB962C8B-B14F-4D97-AF65-F5344CB8AC3E}">
        <p14:creationId xmlns:p14="http://schemas.microsoft.com/office/powerpoint/2010/main" val="15121076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5E97DF6-576C-4C90-9CE5-51EF6AE79F50}"/>
              </a:ext>
            </a:extLst>
          </p:cNvPr>
          <p:cNvSpPr>
            <a:spLocks noGrp="1"/>
          </p:cNvSpPr>
          <p:nvPr>
            <p:ph type="title"/>
          </p:nvPr>
        </p:nvSpPr>
        <p:spPr/>
        <p:txBody>
          <a:bodyPr/>
          <a:lstStyle/>
          <a:p>
            <a:pPr marR="0" rtl="0"/>
            <a:r>
              <a:rPr lang="en-US" b="1" i="0" u="none" strike="noStrike" kern="1600" baseline="0" dirty="0"/>
              <a:t>Categories:</a:t>
            </a:r>
            <a:r>
              <a:rPr lang="en-US" b="1" i="0" u="none" strike="noStrike" kern="1600" dirty="0"/>
              <a:t> Designer Drugs</a:t>
            </a:r>
            <a:endParaRPr lang="en-US" b="1" i="0" u="none" strike="noStrike" kern="1600" baseline="0" dirty="0"/>
          </a:p>
        </p:txBody>
      </p:sp>
      <p:sp>
        <p:nvSpPr>
          <p:cNvPr id="3" name="Text Placeholder 2">
            <a:extLst>
              <a:ext uri="{FF2B5EF4-FFF2-40B4-BE49-F238E27FC236}">
                <a16:creationId xmlns:a16="http://schemas.microsoft.com/office/drawing/2014/main" xmlns="" id="{7217FC53-2AC0-4518-A776-3F1A9A6AE8A9}"/>
              </a:ext>
            </a:extLst>
          </p:cNvPr>
          <p:cNvSpPr>
            <a:spLocks noGrp="1"/>
          </p:cNvSpPr>
          <p:nvPr>
            <p:ph type="body" idx="1"/>
          </p:nvPr>
        </p:nvSpPr>
        <p:spPr>
          <a:xfrm>
            <a:off x="878205" y="2060829"/>
            <a:ext cx="10435590" cy="3986213"/>
          </a:xfrm>
        </p:spPr>
        <p:txBody>
          <a:bodyPr/>
          <a:lstStyle/>
          <a:p>
            <a:pPr marL="457200" marR="0" lvl="0" indent="-457200" rtl="0">
              <a:spcBef>
                <a:spcPts val="600"/>
              </a:spcBef>
              <a:spcAft>
                <a:spcPts val="600"/>
              </a:spcAft>
              <a:buFont typeface="+mj-lt"/>
              <a:buAutoNum type="arabicPeriod" startAt="6"/>
            </a:pPr>
            <a:r>
              <a:rPr lang="en-US" strike="noStrike" dirty="0">
                <a:solidFill>
                  <a:schemeClr val="tx2"/>
                </a:solidFill>
              </a:rPr>
              <a:t> </a:t>
            </a:r>
            <a:r>
              <a:rPr lang="en-US" u="dbl" strike="noStrike" dirty="0">
                <a:solidFill>
                  <a:srgbClr val="FF0000"/>
                </a:solidFill>
              </a:rPr>
              <a:t>Designer drug</a:t>
            </a:r>
            <a:r>
              <a:rPr lang="en-US" u="dbl" strike="noStrike" dirty="0">
                <a:solidFill>
                  <a:srgbClr val="C00000"/>
                </a:solidFill>
              </a:rPr>
              <a:t>s</a:t>
            </a:r>
            <a:r>
              <a:rPr lang="en-US" u="none" strike="noStrike" baseline="0" dirty="0"/>
              <a:t> (club drugs) are often used by teenagers and young adults.</a:t>
            </a:r>
          </a:p>
          <a:p>
            <a:pPr lvl="1">
              <a:spcBef>
                <a:spcPts val="600"/>
              </a:spcBef>
              <a:spcAft>
                <a:spcPts val="600"/>
              </a:spcAft>
            </a:pPr>
            <a:r>
              <a:rPr lang="en-US" dirty="0"/>
              <a:t>M</a:t>
            </a:r>
            <a:r>
              <a:rPr lang="en-US" u="none" strike="noStrike" baseline="0" dirty="0"/>
              <a:t>ay impair brain function, causing seizures and coma</a:t>
            </a:r>
          </a:p>
          <a:p>
            <a:pPr lvl="1">
              <a:spcBef>
                <a:spcPts val="600"/>
              </a:spcBef>
              <a:spcAft>
                <a:spcPts val="600"/>
              </a:spcAft>
            </a:pPr>
            <a:r>
              <a:rPr lang="en-US" u="none" strike="noStrike" baseline="0" dirty="0"/>
              <a:t>When combined with alcohol,</a:t>
            </a:r>
            <a:r>
              <a:rPr lang="en-US" u="none" strike="noStrike" dirty="0"/>
              <a:t> </a:t>
            </a:r>
            <a:r>
              <a:rPr lang="en-US" u="none" strike="noStrike" baseline="0" dirty="0"/>
              <a:t>can cause profound sedation and amnesia</a:t>
            </a:r>
          </a:p>
          <a:p>
            <a:pPr lvl="1">
              <a:spcBef>
                <a:spcPts val="600"/>
              </a:spcBef>
              <a:spcAft>
                <a:spcPts val="600"/>
              </a:spcAft>
            </a:pPr>
            <a:r>
              <a:rPr lang="en-US" u="none" strike="noStrike" baseline="0" dirty="0"/>
              <a:t>Overdose can cause nausea and vomiting, respiratory difficulties, seizures, coma, and death. </a:t>
            </a:r>
          </a:p>
          <a:p>
            <a:pPr lvl="1">
              <a:spcBef>
                <a:spcPts val="600"/>
              </a:spcBef>
              <a:spcAft>
                <a:spcPts val="600"/>
              </a:spcAft>
            </a:pPr>
            <a:r>
              <a:rPr lang="en-US" u="none" strike="noStrike" baseline="0" dirty="0"/>
              <a:t>Some of these substances are made illegally, whereas others are prescription medications.</a:t>
            </a:r>
          </a:p>
          <a:p>
            <a:pPr lvl="1">
              <a:spcBef>
                <a:spcPts val="600"/>
              </a:spcBef>
              <a:spcAft>
                <a:spcPts val="600"/>
              </a:spcAft>
            </a:pPr>
            <a:r>
              <a:rPr lang="en-US" u="none" strike="noStrike" baseline="0" dirty="0"/>
              <a:t>Examples include:</a:t>
            </a:r>
          </a:p>
          <a:p>
            <a:pPr lvl="2">
              <a:spcBef>
                <a:spcPts val="600"/>
              </a:spcBef>
              <a:spcAft>
                <a:spcPts val="600"/>
              </a:spcAft>
            </a:pPr>
            <a:r>
              <a:rPr lang="en-US" u="none" strike="noStrike" baseline="0" dirty="0"/>
              <a:t>Ecstasy (MDMA), GHB, flunitrazepam (Rohypnol; a date rape drug), and “bath salts”</a:t>
            </a:r>
          </a:p>
        </p:txBody>
      </p:sp>
      <p:pic>
        <p:nvPicPr>
          <p:cNvPr id="4" name="Picture 3"/>
          <p:cNvPicPr>
            <a:picLocks noChangeAspect="1"/>
          </p:cNvPicPr>
          <p:nvPr/>
        </p:nvPicPr>
        <p:blipFill>
          <a:blip r:embed="rId2" cstate="print"/>
          <a:stretch>
            <a:fillRect/>
          </a:stretch>
        </p:blipFill>
        <p:spPr>
          <a:xfrm>
            <a:off x="10491232" y="315883"/>
            <a:ext cx="1359526" cy="1365622"/>
          </a:xfrm>
          <a:prstGeom prst="rect">
            <a:avLst/>
          </a:prstGeom>
        </p:spPr>
      </p:pic>
      <p:sp>
        <p:nvSpPr>
          <p:cNvPr id="5" name="Rectangle 4"/>
          <p:cNvSpPr/>
          <p:nvPr/>
        </p:nvSpPr>
        <p:spPr>
          <a:xfrm>
            <a:off x="10491232" y="583195"/>
            <a:ext cx="1359526" cy="830997"/>
          </a:xfrm>
          <a:prstGeom prst="rect">
            <a:avLst/>
          </a:prstGeom>
        </p:spPr>
        <p:txBody>
          <a:bodyPr wrap="square">
            <a:spAutoFit/>
          </a:bodyPr>
          <a:lstStyle/>
          <a:p>
            <a:pPr algn="ctr"/>
            <a:r>
              <a:rPr lang="en-US" sz="2400" b="1" dirty="0">
                <a:latin typeface="Arial" pitchFamily="34" charset="0"/>
                <a:cs typeface="Arial" pitchFamily="34" charset="0"/>
              </a:rPr>
              <a:t>12-3</a:t>
            </a:r>
          </a:p>
          <a:p>
            <a:pPr algn="ctr"/>
            <a:r>
              <a:rPr lang="en-US" sz="2400" b="1" dirty="0">
                <a:latin typeface="Arial" pitchFamily="34" charset="0"/>
                <a:cs typeface="Arial" pitchFamily="34" charset="0"/>
              </a:rPr>
              <a:t>12-4</a:t>
            </a:r>
          </a:p>
        </p:txBody>
      </p:sp>
    </p:spTree>
    <p:extLst>
      <p:ext uri="{BB962C8B-B14F-4D97-AF65-F5344CB8AC3E}">
        <p14:creationId xmlns:p14="http://schemas.microsoft.com/office/powerpoint/2010/main" val="1662615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89A89F1-D246-4F06-9730-C791A06F9608}"/>
              </a:ext>
            </a:extLst>
          </p:cNvPr>
          <p:cNvSpPr>
            <a:spLocks noGrp="1"/>
          </p:cNvSpPr>
          <p:nvPr>
            <p:ph type="title"/>
          </p:nvPr>
        </p:nvSpPr>
        <p:spPr/>
        <p:txBody>
          <a:bodyPr/>
          <a:lstStyle/>
          <a:p>
            <a:pPr marR="0" rtl="0"/>
            <a:r>
              <a:rPr lang="en-US" b="1" i="0" u="none" strike="noStrike" kern="1600" dirty="0"/>
              <a:t>Categories: Hallucinogens</a:t>
            </a:r>
            <a:endParaRPr lang="en-US" b="1" i="0" u="none" strike="noStrike" kern="1600" baseline="0" dirty="0"/>
          </a:p>
        </p:txBody>
      </p:sp>
      <p:sp>
        <p:nvSpPr>
          <p:cNvPr id="3" name="Text Placeholder 2">
            <a:extLst>
              <a:ext uri="{FF2B5EF4-FFF2-40B4-BE49-F238E27FC236}">
                <a16:creationId xmlns:a16="http://schemas.microsoft.com/office/drawing/2014/main" xmlns="" id="{60D03399-A2DC-466F-8A59-766F59C7647D}"/>
              </a:ext>
            </a:extLst>
          </p:cNvPr>
          <p:cNvSpPr>
            <a:spLocks noGrp="1"/>
          </p:cNvSpPr>
          <p:nvPr>
            <p:ph type="body" idx="1"/>
          </p:nvPr>
        </p:nvSpPr>
        <p:spPr>
          <a:xfrm>
            <a:off x="828197" y="2248476"/>
            <a:ext cx="10342798" cy="4293641"/>
          </a:xfrm>
        </p:spPr>
        <p:txBody>
          <a:bodyPr/>
          <a:lstStyle/>
          <a:p>
            <a:pPr marL="457200" marR="0" lvl="0" indent="-457200" rtl="0">
              <a:buFont typeface="+mj-lt"/>
              <a:buAutoNum type="arabicPeriod" startAt="7"/>
            </a:pPr>
            <a:r>
              <a:rPr lang="en-US" u="none" strike="noStrike" baseline="0" dirty="0"/>
              <a:t>Hallucinogens are drugs that distort sensory perceptions and impair emotion, judgment, and memory.</a:t>
            </a:r>
          </a:p>
          <a:p>
            <a:pPr lvl="1"/>
            <a:r>
              <a:rPr lang="en-US" sz="2200" u="none" strike="noStrike" baseline="0" dirty="0"/>
              <a:t>Their chief danger lies in the loss of judgment by users. </a:t>
            </a:r>
            <a:endParaRPr lang="en-US" sz="2200" dirty="0"/>
          </a:p>
          <a:p>
            <a:pPr lvl="2"/>
            <a:r>
              <a:rPr lang="en-US" sz="2000" dirty="0"/>
              <a:t>U</a:t>
            </a:r>
            <a:r>
              <a:rPr lang="en-US" sz="2000" u="none" strike="noStrike" baseline="0" dirty="0"/>
              <a:t>ncontrolled agitation and paranoia</a:t>
            </a:r>
          </a:p>
          <a:p>
            <a:pPr lvl="1"/>
            <a:r>
              <a:rPr lang="en-US" sz="2200" u="none" strike="noStrike" baseline="0" dirty="0"/>
              <a:t>Examples of these drugs include:</a:t>
            </a:r>
          </a:p>
          <a:p>
            <a:pPr lvl="2"/>
            <a:r>
              <a:rPr lang="en-US" sz="2000" u="none" strike="noStrike" baseline="0" dirty="0"/>
              <a:t>LSD </a:t>
            </a:r>
          </a:p>
          <a:p>
            <a:pPr lvl="2"/>
            <a:r>
              <a:rPr lang="en-US" sz="2000" u="none" strike="noStrike" baseline="0" dirty="0"/>
              <a:t>PCP</a:t>
            </a:r>
          </a:p>
          <a:p>
            <a:pPr lvl="2"/>
            <a:r>
              <a:rPr lang="en-US" sz="2000" u="none" strike="noStrike" baseline="0" dirty="0"/>
              <a:t>Prescription ketamine (special K)</a:t>
            </a:r>
          </a:p>
          <a:p>
            <a:pPr lvl="2"/>
            <a:r>
              <a:rPr lang="en-US" sz="2000" u="none" strike="noStrike" baseline="0" dirty="0"/>
              <a:t>Peyote, a plant toxin</a:t>
            </a:r>
          </a:p>
        </p:txBody>
      </p:sp>
      <p:pic>
        <p:nvPicPr>
          <p:cNvPr id="4" name="Picture 3"/>
          <p:cNvPicPr>
            <a:picLocks noChangeAspect="1"/>
          </p:cNvPicPr>
          <p:nvPr/>
        </p:nvPicPr>
        <p:blipFill>
          <a:blip r:embed="rId2" cstate="print"/>
          <a:stretch>
            <a:fillRect/>
          </a:stretch>
        </p:blipFill>
        <p:spPr>
          <a:xfrm>
            <a:off x="10491232" y="315883"/>
            <a:ext cx="1359526" cy="1365622"/>
          </a:xfrm>
          <a:prstGeom prst="rect">
            <a:avLst/>
          </a:prstGeom>
        </p:spPr>
      </p:pic>
      <p:sp>
        <p:nvSpPr>
          <p:cNvPr id="5" name="Rectangle 4"/>
          <p:cNvSpPr/>
          <p:nvPr/>
        </p:nvSpPr>
        <p:spPr>
          <a:xfrm>
            <a:off x="10491232" y="583195"/>
            <a:ext cx="1359526" cy="830997"/>
          </a:xfrm>
          <a:prstGeom prst="rect">
            <a:avLst/>
          </a:prstGeom>
        </p:spPr>
        <p:txBody>
          <a:bodyPr wrap="square">
            <a:spAutoFit/>
          </a:bodyPr>
          <a:lstStyle/>
          <a:p>
            <a:pPr algn="ctr"/>
            <a:r>
              <a:rPr lang="en-US" sz="2400" b="1" dirty="0">
                <a:latin typeface="Arial" pitchFamily="34" charset="0"/>
                <a:cs typeface="Arial" pitchFamily="34" charset="0"/>
              </a:rPr>
              <a:t>12-3</a:t>
            </a:r>
          </a:p>
          <a:p>
            <a:pPr algn="ctr"/>
            <a:r>
              <a:rPr lang="en-US" sz="2400" b="1" dirty="0">
                <a:latin typeface="Arial" pitchFamily="34" charset="0"/>
                <a:cs typeface="Arial" pitchFamily="34" charset="0"/>
              </a:rPr>
              <a:t>12-4</a:t>
            </a:r>
          </a:p>
        </p:txBody>
      </p:sp>
    </p:spTree>
    <p:extLst>
      <p:ext uri="{BB962C8B-B14F-4D97-AF65-F5344CB8AC3E}">
        <p14:creationId xmlns:p14="http://schemas.microsoft.com/office/powerpoint/2010/main" val="21959173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89A89F1-D246-4F06-9730-C791A06F9608}"/>
              </a:ext>
            </a:extLst>
          </p:cNvPr>
          <p:cNvSpPr>
            <a:spLocks noGrp="1"/>
          </p:cNvSpPr>
          <p:nvPr>
            <p:ph type="title"/>
          </p:nvPr>
        </p:nvSpPr>
        <p:spPr/>
        <p:txBody>
          <a:bodyPr/>
          <a:lstStyle/>
          <a:p>
            <a:pPr marR="0" rtl="0"/>
            <a:r>
              <a:rPr lang="en-US" b="1" i="0" u="none" strike="noStrike" kern="1600" dirty="0"/>
              <a:t>Categories: Inhalants</a:t>
            </a:r>
            <a:endParaRPr lang="en-US" b="1" i="0" u="none" strike="noStrike" kern="1600" baseline="0" dirty="0"/>
          </a:p>
        </p:txBody>
      </p:sp>
      <p:sp>
        <p:nvSpPr>
          <p:cNvPr id="3" name="Text Placeholder 2">
            <a:extLst>
              <a:ext uri="{FF2B5EF4-FFF2-40B4-BE49-F238E27FC236}">
                <a16:creationId xmlns:a16="http://schemas.microsoft.com/office/drawing/2014/main" xmlns="" id="{60D03399-A2DC-466F-8A59-766F59C7647D}"/>
              </a:ext>
            </a:extLst>
          </p:cNvPr>
          <p:cNvSpPr>
            <a:spLocks noGrp="1"/>
          </p:cNvSpPr>
          <p:nvPr>
            <p:ph type="body" idx="1"/>
          </p:nvPr>
        </p:nvSpPr>
        <p:spPr>
          <a:xfrm>
            <a:off x="952310" y="2193058"/>
            <a:ext cx="10287380" cy="5255491"/>
          </a:xfrm>
        </p:spPr>
        <p:txBody>
          <a:bodyPr/>
          <a:lstStyle/>
          <a:p>
            <a:pPr marL="457200" marR="0" lvl="0" indent="-457200" rtl="0">
              <a:buFont typeface="+mj-lt"/>
              <a:buAutoNum type="arabicPeriod" startAt="8"/>
            </a:pPr>
            <a:r>
              <a:rPr lang="en-US" u="none" strike="noStrike" baseline="0" dirty="0"/>
              <a:t>Inhalants are the chemical vapors from common household products.</a:t>
            </a:r>
          </a:p>
          <a:p>
            <a:pPr lvl="1"/>
            <a:r>
              <a:rPr lang="en-US" dirty="0"/>
              <a:t>Includes </a:t>
            </a:r>
            <a:r>
              <a:rPr lang="en-US" u="none" strike="noStrike" baseline="0" dirty="0"/>
              <a:t>cleaning solvents, aerosols, spray paints, commercial adhesives, model glue, and freon</a:t>
            </a:r>
          </a:p>
          <a:p>
            <a:pPr lvl="1"/>
            <a:r>
              <a:rPr lang="en-US" dirty="0"/>
              <a:t>C</a:t>
            </a:r>
            <a:r>
              <a:rPr lang="en-US" u="none" strike="noStrike" baseline="0" dirty="0"/>
              <a:t>an produce mind-altering effects like those of alcohol intoxication</a:t>
            </a:r>
          </a:p>
          <a:p>
            <a:pPr lvl="1"/>
            <a:r>
              <a:rPr lang="en-US" u="none" strike="noStrike" baseline="0" dirty="0"/>
              <a:t>Overdose can lead to:</a:t>
            </a:r>
          </a:p>
          <a:p>
            <a:pPr lvl="2"/>
            <a:r>
              <a:rPr lang="en-US" u="none" strike="noStrike" baseline="0" dirty="0"/>
              <a:t>Loss of sensation</a:t>
            </a:r>
          </a:p>
          <a:p>
            <a:pPr lvl="2"/>
            <a:r>
              <a:rPr lang="en-US" u="none" strike="noStrike" baseline="0" dirty="0"/>
              <a:t>Unresponsiveness </a:t>
            </a:r>
          </a:p>
          <a:p>
            <a:pPr lvl="2"/>
            <a:r>
              <a:rPr lang="en-US" u="none" strike="noStrike" baseline="0" dirty="0"/>
              <a:t>Shock</a:t>
            </a:r>
          </a:p>
          <a:p>
            <a:pPr lvl="2"/>
            <a:r>
              <a:rPr lang="en-US" u="none" strike="noStrike" baseline="0" dirty="0"/>
              <a:t>Respiratory distress</a:t>
            </a:r>
          </a:p>
          <a:p>
            <a:pPr lvl="2"/>
            <a:r>
              <a:rPr lang="en-US" u="none" strike="noStrike" baseline="0" dirty="0"/>
              <a:t>Even death</a:t>
            </a:r>
          </a:p>
          <a:p>
            <a:pPr lvl="1"/>
            <a:r>
              <a:rPr lang="en-US" u="none" strike="noStrike" baseline="0" dirty="0"/>
              <a:t> Long-term effects can include permanent brain, lung, or heart damage.</a:t>
            </a:r>
          </a:p>
        </p:txBody>
      </p:sp>
      <p:pic>
        <p:nvPicPr>
          <p:cNvPr id="4" name="Picture 3"/>
          <p:cNvPicPr>
            <a:picLocks noChangeAspect="1"/>
          </p:cNvPicPr>
          <p:nvPr/>
        </p:nvPicPr>
        <p:blipFill>
          <a:blip r:embed="rId2" cstate="print"/>
          <a:stretch>
            <a:fillRect/>
          </a:stretch>
        </p:blipFill>
        <p:spPr>
          <a:xfrm>
            <a:off x="10491232" y="315883"/>
            <a:ext cx="1359526" cy="1365622"/>
          </a:xfrm>
          <a:prstGeom prst="rect">
            <a:avLst/>
          </a:prstGeom>
        </p:spPr>
      </p:pic>
      <p:sp>
        <p:nvSpPr>
          <p:cNvPr id="5" name="Rectangle 4"/>
          <p:cNvSpPr/>
          <p:nvPr/>
        </p:nvSpPr>
        <p:spPr>
          <a:xfrm>
            <a:off x="10491232" y="583195"/>
            <a:ext cx="1359526" cy="830997"/>
          </a:xfrm>
          <a:prstGeom prst="rect">
            <a:avLst/>
          </a:prstGeom>
        </p:spPr>
        <p:txBody>
          <a:bodyPr wrap="square">
            <a:spAutoFit/>
          </a:bodyPr>
          <a:lstStyle/>
          <a:p>
            <a:pPr algn="ctr"/>
            <a:r>
              <a:rPr lang="en-US" sz="2400" b="1" dirty="0">
                <a:latin typeface="Arial" pitchFamily="34" charset="0"/>
                <a:cs typeface="Arial" pitchFamily="34" charset="0"/>
              </a:rPr>
              <a:t>12-3</a:t>
            </a:r>
          </a:p>
          <a:p>
            <a:pPr algn="ctr"/>
            <a:r>
              <a:rPr lang="en-US" sz="2400" b="1" dirty="0">
                <a:latin typeface="Arial" pitchFamily="34" charset="0"/>
                <a:cs typeface="Arial" pitchFamily="34" charset="0"/>
              </a:rPr>
              <a:t>12-4</a:t>
            </a:r>
          </a:p>
        </p:txBody>
      </p:sp>
    </p:spTree>
    <p:extLst>
      <p:ext uri="{BB962C8B-B14F-4D97-AF65-F5344CB8AC3E}">
        <p14:creationId xmlns:p14="http://schemas.microsoft.com/office/powerpoint/2010/main" val="4554513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85CA8C4-AFBE-4A99-AE29-38F749929E98}"/>
              </a:ext>
            </a:extLst>
          </p:cNvPr>
          <p:cNvSpPr>
            <a:spLocks noGrp="1"/>
          </p:cNvSpPr>
          <p:nvPr>
            <p:ph type="title"/>
          </p:nvPr>
        </p:nvSpPr>
        <p:spPr/>
        <p:txBody>
          <a:bodyPr/>
          <a:lstStyle/>
          <a:p>
            <a:pPr marR="0" rtl="0"/>
            <a:r>
              <a:rPr lang="en-US" b="1" i="0" u="none" strike="noStrike" kern="1600" baseline="0" dirty="0"/>
              <a:t>Categories: Nerve Agents</a:t>
            </a:r>
          </a:p>
        </p:txBody>
      </p:sp>
      <p:sp>
        <p:nvSpPr>
          <p:cNvPr id="3" name="Text Placeholder 2">
            <a:extLst>
              <a:ext uri="{FF2B5EF4-FFF2-40B4-BE49-F238E27FC236}">
                <a16:creationId xmlns:a16="http://schemas.microsoft.com/office/drawing/2014/main" xmlns="" id="{230BA46F-000C-4A20-9688-401619845003}"/>
              </a:ext>
            </a:extLst>
          </p:cNvPr>
          <p:cNvSpPr>
            <a:spLocks noGrp="1"/>
          </p:cNvSpPr>
          <p:nvPr>
            <p:ph type="body" idx="1"/>
          </p:nvPr>
        </p:nvSpPr>
        <p:spPr>
          <a:xfrm>
            <a:off x="927900" y="2116579"/>
            <a:ext cx="10336199" cy="4425538"/>
          </a:xfrm>
        </p:spPr>
        <p:txBody>
          <a:bodyPr/>
          <a:lstStyle/>
          <a:p>
            <a:pPr marL="457200" marR="0" lvl="0" indent="-457200" rtl="0">
              <a:spcBef>
                <a:spcPts val="600"/>
              </a:spcBef>
              <a:spcAft>
                <a:spcPts val="600"/>
              </a:spcAft>
              <a:buFont typeface="+mj-lt"/>
              <a:buAutoNum type="arabicPeriod" startAt="9"/>
            </a:pPr>
            <a:r>
              <a:rPr lang="en-US" u="none" strike="noStrike" baseline="0" dirty="0"/>
              <a:t>Nerve agents constitute a special class of chemicals used in warfare and acts of terrorism. </a:t>
            </a:r>
          </a:p>
          <a:p>
            <a:pPr lvl="1">
              <a:spcBef>
                <a:spcPts val="600"/>
              </a:spcBef>
              <a:spcAft>
                <a:spcPts val="600"/>
              </a:spcAft>
            </a:pPr>
            <a:r>
              <a:rPr lang="en-US" u="none" strike="noStrike" baseline="0" dirty="0"/>
              <a:t>These substances interrupt nerve impulses in the body, which can lead to profound shock, seizures, respiratory distress, and death. </a:t>
            </a:r>
          </a:p>
          <a:p>
            <a:pPr lvl="1">
              <a:spcBef>
                <a:spcPts val="600"/>
              </a:spcBef>
              <a:spcAft>
                <a:spcPts val="600"/>
              </a:spcAft>
            </a:pPr>
            <a:r>
              <a:rPr lang="en-US" u="none" strike="noStrike" baseline="0" dirty="0"/>
              <a:t>Poisoning typically occurs through inhalation or transdermal absorption.</a:t>
            </a:r>
          </a:p>
          <a:p>
            <a:pPr lvl="1">
              <a:spcBef>
                <a:spcPts val="600"/>
              </a:spcBef>
              <a:spcAft>
                <a:spcPts val="600"/>
              </a:spcAft>
            </a:pPr>
            <a:r>
              <a:rPr lang="en-US" u="none" strike="noStrike" baseline="0" dirty="0"/>
              <a:t>Examples of these agents include sarin, soman, tabun, and VX.</a:t>
            </a:r>
          </a:p>
        </p:txBody>
      </p:sp>
      <p:pic>
        <p:nvPicPr>
          <p:cNvPr id="4" name="Picture 3"/>
          <p:cNvPicPr>
            <a:picLocks noChangeAspect="1"/>
          </p:cNvPicPr>
          <p:nvPr/>
        </p:nvPicPr>
        <p:blipFill>
          <a:blip r:embed="rId2" cstate="print"/>
          <a:stretch>
            <a:fillRect/>
          </a:stretch>
        </p:blipFill>
        <p:spPr>
          <a:xfrm>
            <a:off x="10491232" y="315883"/>
            <a:ext cx="1359526" cy="1365622"/>
          </a:xfrm>
          <a:prstGeom prst="rect">
            <a:avLst/>
          </a:prstGeom>
        </p:spPr>
      </p:pic>
      <p:sp>
        <p:nvSpPr>
          <p:cNvPr id="5" name="Rectangle 4"/>
          <p:cNvSpPr/>
          <p:nvPr/>
        </p:nvSpPr>
        <p:spPr>
          <a:xfrm>
            <a:off x="10491232" y="583195"/>
            <a:ext cx="1359526" cy="830997"/>
          </a:xfrm>
          <a:prstGeom prst="rect">
            <a:avLst/>
          </a:prstGeom>
        </p:spPr>
        <p:txBody>
          <a:bodyPr wrap="square">
            <a:spAutoFit/>
          </a:bodyPr>
          <a:lstStyle/>
          <a:p>
            <a:pPr algn="ctr"/>
            <a:r>
              <a:rPr lang="en-US" sz="2400" b="1" dirty="0">
                <a:latin typeface="Arial" pitchFamily="34" charset="0"/>
                <a:cs typeface="Arial" pitchFamily="34" charset="0"/>
              </a:rPr>
              <a:t>12-3</a:t>
            </a:r>
          </a:p>
          <a:p>
            <a:pPr algn="ctr"/>
            <a:r>
              <a:rPr lang="en-US" sz="2400" b="1" dirty="0">
                <a:latin typeface="Arial" pitchFamily="34" charset="0"/>
                <a:cs typeface="Arial" pitchFamily="34" charset="0"/>
              </a:rPr>
              <a:t>12-4</a:t>
            </a:r>
          </a:p>
        </p:txBody>
      </p:sp>
    </p:spTree>
    <p:extLst>
      <p:ext uri="{BB962C8B-B14F-4D97-AF65-F5344CB8AC3E}">
        <p14:creationId xmlns:p14="http://schemas.microsoft.com/office/powerpoint/2010/main" val="9024126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85CA8C4-AFBE-4A99-AE29-38F749929E98}"/>
              </a:ext>
            </a:extLst>
          </p:cNvPr>
          <p:cNvSpPr>
            <a:spLocks noGrp="1"/>
          </p:cNvSpPr>
          <p:nvPr>
            <p:ph type="title"/>
          </p:nvPr>
        </p:nvSpPr>
        <p:spPr/>
        <p:txBody>
          <a:bodyPr/>
          <a:lstStyle/>
          <a:p>
            <a:pPr marR="0" rtl="0"/>
            <a:r>
              <a:rPr lang="en-US" b="1" i="0" u="none" strike="noStrike" kern="1600" baseline="0" dirty="0"/>
              <a:t>Categories: Opioids</a:t>
            </a:r>
          </a:p>
        </p:txBody>
      </p:sp>
      <p:sp>
        <p:nvSpPr>
          <p:cNvPr id="3" name="Text Placeholder 2">
            <a:extLst>
              <a:ext uri="{FF2B5EF4-FFF2-40B4-BE49-F238E27FC236}">
                <a16:creationId xmlns:a16="http://schemas.microsoft.com/office/drawing/2014/main" xmlns="" id="{230BA46F-000C-4A20-9688-401619845003}"/>
              </a:ext>
            </a:extLst>
          </p:cNvPr>
          <p:cNvSpPr>
            <a:spLocks noGrp="1"/>
          </p:cNvSpPr>
          <p:nvPr>
            <p:ph type="body" idx="1"/>
          </p:nvPr>
        </p:nvSpPr>
        <p:spPr>
          <a:xfrm>
            <a:off x="955609" y="2101858"/>
            <a:ext cx="10280781" cy="4259284"/>
          </a:xfrm>
        </p:spPr>
        <p:txBody>
          <a:bodyPr/>
          <a:lstStyle/>
          <a:p>
            <a:pPr marL="457200" marR="0" lvl="0" indent="-457200" rtl="0">
              <a:spcBef>
                <a:spcPts val="600"/>
              </a:spcBef>
              <a:spcAft>
                <a:spcPts val="600"/>
              </a:spcAft>
              <a:buFont typeface="+mj-lt"/>
              <a:buAutoNum type="arabicPeriod" startAt="10"/>
            </a:pPr>
            <a:r>
              <a:rPr lang="en-US" strike="noStrike" dirty="0">
                <a:solidFill>
                  <a:schemeClr val="tx2"/>
                </a:solidFill>
              </a:rPr>
              <a:t> </a:t>
            </a:r>
            <a:r>
              <a:rPr lang="en-US" u="dbl" strike="noStrike" dirty="0">
                <a:solidFill>
                  <a:srgbClr val="C00000"/>
                </a:solidFill>
              </a:rPr>
              <a:t>Opioid</a:t>
            </a:r>
            <a:r>
              <a:rPr lang="en-US" u="dbl" strike="noStrike" baseline="0" dirty="0">
                <a:solidFill>
                  <a:srgbClr val="C00000"/>
                </a:solidFill>
              </a:rPr>
              <a:t>s</a:t>
            </a:r>
            <a:r>
              <a:rPr lang="en-US" u="none" strike="noStrike" baseline="0" dirty="0"/>
              <a:t> are drugs derived from opium or opium-like compounds.</a:t>
            </a:r>
          </a:p>
          <a:p>
            <a:pPr lvl="1">
              <a:spcBef>
                <a:spcPts val="600"/>
              </a:spcBef>
              <a:spcAft>
                <a:spcPts val="600"/>
              </a:spcAft>
            </a:pPr>
            <a:r>
              <a:rPr lang="en-US" dirty="0"/>
              <a:t>Opioids</a:t>
            </a:r>
            <a:r>
              <a:rPr lang="en-US" u="none" strike="noStrike" baseline="0" dirty="0"/>
              <a:t> are medically used to relieve pain; however, they can affect mood and emotion.</a:t>
            </a:r>
          </a:p>
          <a:p>
            <a:pPr lvl="1">
              <a:spcBef>
                <a:spcPts val="600"/>
              </a:spcBef>
              <a:spcAft>
                <a:spcPts val="600"/>
              </a:spcAft>
            </a:pPr>
            <a:r>
              <a:rPr lang="en-US" u="none" strike="noStrike" baseline="0" dirty="0"/>
              <a:t>Term opioids refers to synthetically designed drugs such as fentanyl</a:t>
            </a:r>
            <a:r>
              <a:rPr lang="en-US" dirty="0"/>
              <a:t>.</a:t>
            </a:r>
            <a:endParaRPr lang="en-US" u="none" strike="noStrike" baseline="0" dirty="0"/>
          </a:p>
          <a:p>
            <a:pPr lvl="1">
              <a:spcBef>
                <a:spcPts val="600"/>
              </a:spcBef>
              <a:spcAft>
                <a:spcPts val="600"/>
              </a:spcAft>
            </a:pPr>
            <a:r>
              <a:rPr lang="en-US" u="none" strike="noStrike" baseline="0" dirty="0"/>
              <a:t>Term opiates refers to drugs derived naturally from the opium poppy plant such as morphine. </a:t>
            </a:r>
          </a:p>
          <a:p>
            <a:pPr lvl="1">
              <a:spcBef>
                <a:spcPts val="600"/>
              </a:spcBef>
              <a:spcAft>
                <a:spcPts val="600"/>
              </a:spcAft>
            </a:pPr>
            <a:r>
              <a:rPr lang="en-US" dirty="0"/>
              <a:t>M</a:t>
            </a:r>
            <a:r>
              <a:rPr lang="en-US" u="none" strike="noStrike" baseline="0" dirty="0"/>
              <a:t>ost medications administered by providers, and increasingly more drugs misused by patients, are opioids.</a:t>
            </a:r>
          </a:p>
        </p:txBody>
      </p:sp>
      <p:pic>
        <p:nvPicPr>
          <p:cNvPr id="4" name="Picture 3"/>
          <p:cNvPicPr>
            <a:picLocks noChangeAspect="1"/>
          </p:cNvPicPr>
          <p:nvPr/>
        </p:nvPicPr>
        <p:blipFill>
          <a:blip r:embed="rId2" cstate="print"/>
          <a:stretch>
            <a:fillRect/>
          </a:stretch>
        </p:blipFill>
        <p:spPr>
          <a:xfrm>
            <a:off x="10491232" y="315883"/>
            <a:ext cx="1359526" cy="1365622"/>
          </a:xfrm>
          <a:prstGeom prst="rect">
            <a:avLst/>
          </a:prstGeom>
        </p:spPr>
      </p:pic>
      <p:sp>
        <p:nvSpPr>
          <p:cNvPr id="5" name="Rectangle 4"/>
          <p:cNvSpPr/>
          <p:nvPr/>
        </p:nvSpPr>
        <p:spPr>
          <a:xfrm>
            <a:off x="10491232" y="583195"/>
            <a:ext cx="1359526" cy="830997"/>
          </a:xfrm>
          <a:prstGeom prst="rect">
            <a:avLst/>
          </a:prstGeom>
        </p:spPr>
        <p:txBody>
          <a:bodyPr wrap="square">
            <a:spAutoFit/>
          </a:bodyPr>
          <a:lstStyle/>
          <a:p>
            <a:pPr algn="ctr"/>
            <a:r>
              <a:rPr lang="en-US" sz="2400" b="1" dirty="0">
                <a:latin typeface="Arial" pitchFamily="34" charset="0"/>
                <a:cs typeface="Arial" pitchFamily="34" charset="0"/>
              </a:rPr>
              <a:t>12-3</a:t>
            </a:r>
          </a:p>
          <a:p>
            <a:pPr algn="ctr"/>
            <a:r>
              <a:rPr lang="en-US" sz="2400" b="1" dirty="0">
                <a:latin typeface="Arial" pitchFamily="34" charset="0"/>
                <a:cs typeface="Arial" pitchFamily="34" charset="0"/>
              </a:rPr>
              <a:t>12-4</a:t>
            </a:r>
          </a:p>
        </p:txBody>
      </p:sp>
    </p:spTree>
    <p:extLst>
      <p:ext uri="{BB962C8B-B14F-4D97-AF65-F5344CB8AC3E}">
        <p14:creationId xmlns:p14="http://schemas.microsoft.com/office/powerpoint/2010/main" val="20020106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B4D345C-34DD-46BB-BC48-E0A1FECC935F}"/>
              </a:ext>
            </a:extLst>
          </p:cNvPr>
          <p:cNvSpPr>
            <a:spLocks noGrp="1"/>
          </p:cNvSpPr>
          <p:nvPr>
            <p:ph type="title"/>
          </p:nvPr>
        </p:nvSpPr>
        <p:spPr/>
        <p:txBody>
          <a:bodyPr/>
          <a:lstStyle/>
          <a:p>
            <a:pPr marR="0" rtl="0"/>
            <a:r>
              <a:rPr lang="en-US" b="1" i="0" u="none" strike="noStrike" kern="1600" dirty="0"/>
              <a:t>Categories: Opioids</a:t>
            </a:r>
            <a:endParaRPr lang="en-US" b="1" i="0" u="none" strike="noStrike" kern="1600" baseline="0" dirty="0"/>
          </a:p>
        </p:txBody>
      </p:sp>
      <p:sp>
        <p:nvSpPr>
          <p:cNvPr id="3" name="Text Placeholder 2">
            <a:extLst>
              <a:ext uri="{FF2B5EF4-FFF2-40B4-BE49-F238E27FC236}">
                <a16:creationId xmlns:a16="http://schemas.microsoft.com/office/drawing/2014/main" xmlns="" id="{C93B9EBA-ED36-41F3-9DE4-DD4DE2309872}"/>
              </a:ext>
            </a:extLst>
          </p:cNvPr>
          <p:cNvSpPr>
            <a:spLocks noGrp="1"/>
          </p:cNvSpPr>
          <p:nvPr>
            <p:ph type="body" idx="1"/>
          </p:nvPr>
        </p:nvSpPr>
        <p:spPr>
          <a:xfrm>
            <a:off x="877455" y="2203704"/>
            <a:ext cx="10449675" cy="3986213"/>
          </a:xfrm>
        </p:spPr>
        <p:txBody>
          <a:bodyPr/>
          <a:lstStyle/>
          <a:p>
            <a:pPr>
              <a:spcBef>
                <a:spcPts val="600"/>
              </a:spcBef>
              <a:spcAft>
                <a:spcPts val="600"/>
              </a:spcAft>
            </a:pPr>
            <a:r>
              <a:rPr lang="en-US" dirty="0"/>
              <a:t>Opioids and opiates a</a:t>
            </a:r>
            <a:r>
              <a:rPr lang="en-US" u="none" strike="noStrike" baseline="0" dirty="0"/>
              <a:t>ffect the CNS:</a:t>
            </a:r>
          </a:p>
          <a:p>
            <a:pPr lvl="1">
              <a:spcBef>
                <a:spcPts val="600"/>
              </a:spcBef>
              <a:spcAft>
                <a:spcPts val="600"/>
              </a:spcAft>
            </a:pPr>
            <a:r>
              <a:rPr lang="en-US" u="none" strike="noStrike" baseline="0" dirty="0"/>
              <a:t>Causing a surge of euphoria</a:t>
            </a:r>
          </a:p>
          <a:p>
            <a:pPr lvl="1">
              <a:spcBef>
                <a:spcPts val="600"/>
              </a:spcBef>
              <a:spcAft>
                <a:spcPts val="600"/>
              </a:spcAft>
            </a:pPr>
            <a:r>
              <a:rPr lang="en-US" u="none" strike="noStrike" baseline="0" dirty="0"/>
              <a:t>Then alternating wakefulness and drowsiness with impairment of mental functioning </a:t>
            </a:r>
          </a:p>
          <a:p>
            <a:pPr>
              <a:spcBef>
                <a:spcPts val="600"/>
              </a:spcBef>
              <a:spcAft>
                <a:spcPts val="600"/>
              </a:spcAft>
            </a:pPr>
            <a:r>
              <a:rPr lang="en-US" u="none" strike="noStrike" baseline="0" dirty="0"/>
              <a:t>Overdose can cause significant respiratory depression and death.</a:t>
            </a:r>
          </a:p>
          <a:p>
            <a:pPr>
              <a:spcBef>
                <a:spcPts val="600"/>
              </a:spcBef>
              <a:spcAft>
                <a:spcPts val="600"/>
              </a:spcAft>
            </a:pPr>
            <a:r>
              <a:rPr lang="en-US" u="none" strike="noStrike" baseline="0" dirty="0"/>
              <a:t>Examples of common prescription opioids are morphine, oxycodone, acetaminophen and hydrocodone, hydromorphone, fentanyl, and meperidine. </a:t>
            </a:r>
          </a:p>
          <a:p>
            <a:pPr lvl="1">
              <a:spcBef>
                <a:spcPts val="600"/>
              </a:spcBef>
              <a:spcAft>
                <a:spcPts val="600"/>
              </a:spcAft>
            </a:pPr>
            <a:r>
              <a:rPr lang="en-US" u="none" strike="noStrike" baseline="0" dirty="0"/>
              <a:t>Heroin is an illegal opiate.</a:t>
            </a:r>
          </a:p>
        </p:txBody>
      </p:sp>
      <p:pic>
        <p:nvPicPr>
          <p:cNvPr id="4" name="Picture 3"/>
          <p:cNvPicPr>
            <a:picLocks noChangeAspect="1"/>
          </p:cNvPicPr>
          <p:nvPr/>
        </p:nvPicPr>
        <p:blipFill>
          <a:blip r:embed="rId2" cstate="print"/>
          <a:stretch>
            <a:fillRect/>
          </a:stretch>
        </p:blipFill>
        <p:spPr>
          <a:xfrm>
            <a:off x="10491232" y="315883"/>
            <a:ext cx="1359526" cy="1365622"/>
          </a:xfrm>
          <a:prstGeom prst="rect">
            <a:avLst/>
          </a:prstGeom>
        </p:spPr>
      </p:pic>
      <p:sp>
        <p:nvSpPr>
          <p:cNvPr id="5" name="Rectangle 4"/>
          <p:cNvSpPr/>
          <p:nvPr/>
        </p:nvSpPr>
        <p:spPr>
          <a:xfrm>
            <a:off x="10491232" y="583195"/>
            <a:ext cx="1359526" cy="830997"/>
          </a:xfrm>
          <a:prstGeom prst="rect">
            <a:avLst/>
          </a:prstGeom>
        </p:spPr>
        <p:txBody>
          <a:bodyPr wrap="square">
            <a:spAutoFit/>
          </a:bodyPr>
          <a:lstStyle/>
          <a:p>
            <a:pPr algn="ctr"/>
            <a:r>
              <a:rPr lang="en-US" sz="2400" b="1" dirty="0">
                <a:latin typeface="Arial" pitchFamily="34" charset="0"/>
                <a:cs typeface="Arial" pitchFamily="34" charset="0"/>
              </a:rPr>
              <a:t>12-3</a:t>
            </a:r>
          </a:p>
          <a:p>
            <a:pPr algn="ctr"/>
            <a:r>
              <a:rPr lang="en-US" sz="2400" b="1" dirty="0">
                <a:latin typeface="Arial" pitchFamily="34" charset="0"/>
                <a:cs typeface="Arial" pitchFamily="34" charset="0"/>
              </a:rPr>
              <a:t>12-4</a:t>
            </a:r>
          </a:p>
        </p:txBody>
      </p:sp>
    </p:spTree>
    <p:extLst>
      <p:ext uri="{BB962C8B-B14F-4D97-AF65-F5344CB8AC3E}">
        <p14:creationId xmlns:p14="http://schemas.microsoft.com/office/powerpoint/2010/main" val="32621501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841B751-E4B1-4894-AB08-80963181A088}"/>
              </a:ext>
            </a:extLst>
          </p:cNvPr>
          <p:cNvSpPr>
            <a:spLocks noGrp="1"/>
          </p:cNvSpPr>
          <p:nvPr>
            <p:ph type="title"/>
          </p:nvPr>
        </p:nvSpPr>
        <p:spPr/>
        <p:txBody>
          <a:bodyPr/>
          <a:lstStyle/>
          <a:p>
            <a:pPr marR="0" rtl="0"/>
            <a:r>
              <a:rPr lang="en-US" b="1" i="0" u="none" strike="noStrike" kern="1600" baseline="0" dirty="0"/>
              <a:t>Categories:</a:t>
            </a:r>
            <a:r>
              <a:rPr lang="en-US" b="1" i="0" u="none" strike="noStrike" kern="1600" dirty="0"/>
              <a:t> Organophosphates</a:t>
            </a:r>
            <a:endParaRPr lang="en-US" b="1" i="0" u="none" strike="noStrike" kern="1600" baseline="0" dirty="0"/>
          </a:p>
        </p:txBody>
      </p:sp>
      <p:sp>
        <p:nvSpPr>
          <p:cNvPr id="3" name="Text Placeholder 2">
            <a:extLst>
              <a:ext uri="{FF2B5EF4-FFF2-40B4-BE49-F238E27FC236}">
                <a16:creationId xmlns:a16="http://schemas.microsoft.com/office/drawing/2014/main" xmlns="" id="{617C8322-15DC-4CEC-BACD-71D353E8B2FD}"/>
              </a:ext>
            </a:extLst>
          </p:cNvPr>
          <p:cNvSpPr>
            <a:spLocks noGrp="1"/>
          </p:cNvSpPr>
          <p:nvPr>
            <p:ph type="body" idx="1"/>
          </p:nvPr>
        </p:nvSpPr>
        <p:spPr>
          <a:xfrm>
            <a:off x="973776" y="2110742"/>
            <a:ext cx="10244448" cy="3224637"/>
          </a:xfrm>
        </p:spPr>
        <p:txBody>
          <a:bodyPr/>
          <a:lstStyle/>
          <a:p>
            <a:pPr marL="457200" marR="0" lvl="0" indent="-457200" rtl="0">
              <a:spcBef>
                <a:spcPts val="600"/>
              </a:spcBef>
              <a:spcAft>
                <a:spcPts val="600"/>
              </a:spcAft>
              <a:buFont typeface="+mj-lt"/>
              <a:buAutoNum type="arabicPeriod" startAt="11"/>
            </a:pPr>
            <a:r>
              <a:rPr lang="en-US" u="none" strike="noStrike" baseline="0" dirty="0"/>
              <a:t>Organophosphates are chemicals used in insecticides, pesticides, and herbicides.</a:t>
            </a:r>
          </a:p>
          <a:p>
            <a:pPr lvl="1">
              <a:spcBef>
                <a:spcPts val="600"/>
              </a:spcBef>
              <a:spcAft>
                <a:spcPts val="600"/>
              </a:spcAft>
            </a:pPr>
            <a:r>
              <a:rPr lang="en-US" dirty="0"/>
              <a:t>C</a:t>
            </a:r>
            <a:r>
              <a:rPr lang="en-US" u="none" strike="noStrike" baseline="0" dirty="0"/>
              <a:t>ommonly found in household and commercial settings </a:t>
            </a:r>
          </a:p>
          <a:p>
            <a:pPr lvl="1">
              <a:spcBef>
                <a:spcPts val="600"/>
              </a:spcBef>
              <a:spcAft>
                <a:spcPts val="600"/>
              </a:spcAft>
            </a:pPr>
            <a:r>
              <a:rPr lang="en-US" u="none" strike="noStrike" baseline="0" dirty="0"/>
              <a:t>The potential for many individuals to be simultaneously exposed is great. </a:t>
            </a:r>
          </a:p>
          <a:p>
            <a:pPr lvl="1">
              <a:spcBef>
                <a:spcPts val="600"/>
              </a:spcBef>
              <a:spcAft>
                <a:spcPts val="600"/>
              </a:spcAft>
            </a:pPr>
            <a:r>
              <a:rPr lang="en-US" u="none" strike="noStrike" baseline="0" dirty="0"/>
              <a:t>Poisoning most often occurs through inhalation, transdermal absorption, and ingestion. </a:t>
            </a:r>
          </a:p>
          <a:p>
            <a:pPr lvl="1">
              <a:spcBef>
                <a:spcPts val="600"/>
              </a:spcBef>
              <a:spcAft>
                <a:spcPts val="600"/>
              </a:spcAft>
            </a:pPr>
            <a:r>
              <a:rPr lang="en-US" dirty="0"/>
              <a:t>E</a:t>
            </a:r>
            <a:r>
              <a:rPr lang="en-US" u="none" strike="noStrike" baseline="0" dirty="0"/>
              <a:t>ffects of organophosphate poisoning are like those caused by nerve agents.</a:t>
            </a:r>
          </a:p>
        </p:txBody>
      </p:sp>
      <p:pic>
        <p:nvPicPr>
          <p:cNvPr id="4" name="Picture 3"/>
          <p:cNvPicPr>
            <a:picLocks noChangeAspect="1"/>
          </p:cNvPicPr>
          <p:nvPr/>
        </p:nvPicPr>
        <p:blipFill>
          <a:blip r:embed="rId2" cstate="print"/>
          <a:stretch>
            <a:fillRect/>
          </a:stretch>
        </p:blipFill>
        <p:spPr>
          <a:xfrm>
            <a:off x="10491232" y="315883"/>
            <a:ext cx="1359526" cy="1365622"/>
          </a:xfrm>
          <a:prstGeom prst="rect">
            <a:avLst/>
          </a:prstGeom>
        </p:spPr>
      </p:pic>
      <p:sp>
        <p:nvSpPr>
          <p:cNvPr id="5" name="Rectangle 4"/>
          <p:cNvSpPr/>
          <p:nvPr/>
        </p:nvSpPr>
        <p:spPr>
          <a:xfrm>
            <a:off x="10491232" y="583195"/>
            <a:ext cx="1359526" cy="830997"/>
          </a:xfrm>
          <a:prstGeom prst="rect">
            <a:avLst/>
          </a:prstGeom>
        </p:spPr>
        <p:txBody>
          <a:bodyPr wrap="square">
            <a:spAutoFit/>
          </a:bodyPr>
          <a:lstStyle/>
          <a:p>
            <a:pPr algn="ctr"/>
            <a:r>
              <a:rPr lang="en-US" sz="2400" b="1" dirty="0">
                <a:latin typeface="Arial" pitchFamily="34" charset="0"/>
                <a:cs typeface="Arial" pitchFamily="34" charset="0"/>
              </a:rPr>
              <a:t>12-3</a:t>
            </a:r>
          </a:p>
          <a:p>
            <a:pPr algn="ctr"/>
            <a:r>
              <a:rPr lang="en-US" sz="2400" b="1" dirty="0">
                <a:latin typeface="Arial" pitchFamily="34" charset="0"/>
                <a:cs typeface="Arial" pitchFamily="34" charset="0"/>
              </a:rPr>
              <a:t>12-4</a:t>
            </a:r>
          </a:p>
        </p:txBody>
      </p:sp>
    </p:spTree>
    <p:extLst>
      <p:ext uri="{BB962C8B-B14F-4D97-AF65-F5344CB8AC3E}">
        <p14:creationId xmlns:p14="http://schemas.microsoft.com/office/powerpoint/2010/main" val="24840986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Categories: Over-the-Counter Medications</a:t>
            </a:r>
          </a:p>
        </p:txBody>
      </p:sp>
      <p:sp>
        <p:nvSpPr>
          <p:cNvPr id="3" name="Text Placeholder 2"/>
          <p:cNvSpPr>
            <a:spLocks noGrp="1"/>
          </p:cNvSpPr>
          <p:nvPr>
            <p:ph type="body" idx="1"/>
          </p:nvPr>
        </p:nvSpPr>
        <p:spPr>
          <a:xfrm>
            <a:off x="878205" y="2060829"/>
            <a:ext cx="10435590" cy="3986213"/>
          </a:xfrm>
        </p:spPr>
        <p:txBody>
          <a:bodyPr/>
          <a:lstStyle/>
          <a:p>
            <a:pPr marL="457200" lvl="0" indent="-457200">
              <a:spcBef>
                <a:spcPts val="600"/>
              </a:spcBef>
              <a:spcAft>
                <a:spcPts val="600"/>
              </a:spcAft>
              <a:buFont typeface="+mj-lt"/>
              <a:buAutoNum type="arabicPeriod" startAt="12"/>
            </a:pPr>
            <a:r>
              <a:rPr lang="en-US" dirty="0"/>
              <a:t>Over-the-counter medications are not considered dangerous by many people because they are not prescribed by a physician. </a:t>
            </a:r>
          </a:p>
          <a:p>
            <a:pPr lvl="1">
              <a:spcBef>
                <a:spcPts val="600"/>
              </a:spcBef>
              <a:spcAft>
                <a:spcPts val="600"/>
              </a:spcAft>
            </a:pPr>
            <a:r>
              <a:rPr lang="en-US" dirty="0"/>
              <a:t>Overdose or improper use, however, may have harmful side effects.</a:t>
            </a:r>
          </a:p>
          <a:p>
            <a:pPr lvl="1">
              <a:spcBef>
                <a:spcPts val="600"/>
              </a:spcBef>
              <a:spcAft>
                <a:spcPts val="600"/>
              </a:spcAft>
            </a:pPr>
            <a:r>
              <a:rPr lang="en-US" dirty="0"/>
              <a:t>Several have become common drugs of abuse by some adolescents.</a:t>
            </a:r>
          </a:p>
          <a:p>
            <a:pPr lvl="2">
              <a:spcBef>
                <a:spcPts val="600"/>
              </a:spcBef>
              <a:spcAft>
                <a:spcPts val="600"/>
              </a:spcAft>
            </a:pPr>
            <a:r>
              <a:rPr lang="en-US" dirty="0"/>
              <a:t>Cough medicines are most commonly abused by adolescents. </a:t>
            </a:r>
          </a:p>
          <a:p>
            <a:pPr lvl="1">
              <a:spcBef>
                <a:spcPts val="600"/>
              </a:spcBef>
              <a:spcAft>
                <a:spcPts val="600"/>
              </a:spcAft>
            </a:pPr>
            <a:r>
              <a:rPr lang="en-US" dirty="0"/>
              <a:t>The ingredient used for nasal congestion and cough suppression, when taken in overdose, can cause hallucinations. </a:t>
            </a:r>
          </a:p>
          <a:p>
            <a:pPr lvl="1">
              <a:spcBef>
                <a:spcPts val="600"/>
              </a:spcBef>
              <a:spcAft>
                <a:spcPts val="600"/>
              </a:spcAft>
            </a:pPr>
            <a:r>
              <a:rPr lang="en-US" dirty="0"/>
              <a:t>Can also cause seizures, arrhythmias, hyperpyrexia, and central nervous system depression</a:t>
            </a:r>
          </a:p>
          <a:p>
            <a:endParaRPr lang="en-US" dirty="0"/>
          </a:p>
        </p:txBody>
      </p:sp>
      <p:pic>
        <p:nvPicPr>
          <p:cNvPr id="4" name="Picture 3"/>
          <p:cNvPicPr>
            <a:picLocks noChangeAspect="1"/>
          </p:cNvPicPr>
          <p:nvPr/>
        </p:nvPicPr>
        <p:blipFill>
          <a:blip r:embed="rId2" cstate="print"/>
          <a:stretch>
            <a:fillRect/>
          </a:stretch>
        </p:blipFill>
        <p:spPr>
          <a:xfrm>
            <a:off x="10491232" y="315883"/>
            <a:ext cx="1359526" cy="1365622"/>
          </a:xfrm>
          <a:prstGeom prst="rect">
            <a:avLst/>
          </a:prstGeom>
        </p:spPr>
      </p:pic>
      <p:sp>
        <p:nvSpPr>
          <p:cNvPr id="5" name="Rectangle 4"/>
          <p:cNvSpPr/>
          <p:nvPr/>
        </p:nvSpPr>
        <p:spPr>
          <a:xfrm>
            <a:off x="10491232" y="583195"/>
            <a:ext cx="1359526" cy="830997"/>
          </a:xfrm>
          <a:prstGeom prst="rect">
            <a:avLst/>
          </a:prstGeom>
        </p:spPr>
        <p:txBody>
          <a:bodyPr wrap="square">
            <a:spAutoFit/>
          </a:bodyPr>
          <a:lstStyle/>
          <a:p>
            <a:pPr algn="ctr"/>
            <a:r>
              <a:rPr lang="en-US" sz="2400" b="1" dirty="0">
                <a:latin typeface="Arial" pitchFamily="34" charset="0"/>
                <a:cs typeface="Arial" pitchFamily="34" charset="0"/>
              </a:rPr>
              <a:t>12-3</a:t>
            </a:r>
          </a:p>
          <a:p>
            <a:pPr algn="ctr"/>
            <a:r>
              <a:rPr lang="en-US" sz="2400" b="1" dirty="0">
                <a:latin typeface="Arial" pitchFamily="34" charset="0"/>
                <a:cs typeface="Arial" pitchFamily="34" charset="0"/>
              </a:rPr>
              <a:t>12-4</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1C47B47-AF91-424D-BEEC-1667E2531817}"/>
              </a:ext>
            </a:extLst>
          </p:cNvPr>
          <p:cNvSpPr>
            <a:spLocks noGrp="1"/>
          </p:cNvSpPr>
          <p:nvPr>
            <p:ph type="title"/>
          </p:nvPr>
        </p:nvSpPr>
        <p:spPr/>
        <p:txBody>
          <a:bodyPr/>
          <a:lstStyle/>
          <a:p>
            <a:pPr marR="0" rtl="0"/>
            <a:r>
              <a:rPr lang="en-US" b="1" i="0" u="none" strike="noStrike" kern="1600" baseline="0" dirty="0"/>
              <a:t>Categories: Prescription</a:t>
            </a:r>
            <a:r>
              <a:rPr lang="en-US" b="1" i="0" u="none" strike="noStrike" kern="1600" dirty="0"/>
              <a:t> Drugs</a:t>
            </a:r>
            <a:endParaRPr lang="en-US" b="1" i="0" u="none" strike="noStrike" kern="1600" baseline="0" dirty="0"/>
          </a:p>
        </p:txBody>
      </p:sp>
      <p:sp>
        <p:nvSpPr>
          <p:cNvPr id="3" name="Text Placeholder 2">
            <a:extLst>
              <a:ext uri="{FF2B5EF4-FFF2-40B4-BE49-F238E27FC236}">
                <a16:creationId xmlns:a16="http://schemas.microsoft.com/office/drawing/2014/main" xmlns="" id="{5CD66894-384C-4C4A-916F-A86245F4B976}"/>
              </a:ext>
            </a:extLst>
          </p:cNvPr>
          <p:cNvSpPr>
            <a:spLocks noGrp="1"/>
          </p:cNvSpPr>
          <p:nvPr>
            <p:ph type="body" idx="1"/>
          </p:nvPr>
        </p:nvSpPr>
        <p:spPr>
          <a:xfrm>
            <a:off x="895928" y="2019300"/>
            <a:ext cx="6132946" cy="4279900"/>
          </a:xfrm>
        </p:spPr>
        <p:txBody>
          <a:bodyPr/>
          <a:lstStyle/>
          <a:p>
            <a:pPr marL="457200" marR="0" lvl="0" indent="-457200" rtl="0">
              <a:spcBef>
                <a:spcPts val="600"/>
              </a:spcBef>
              <a:spcAft>
                <a:spcPts val="600"/>
              </a:spcAft>
              <a:buFont typeface="+mj-lt"/>
              <a:buAutoNum type="arabicPeriod" startAt="13"/>
            </a:pPr>
            <a:r>
              <a:rPr lang="en-US" u="none" strike="noStrike" baseline="0" dirty="0"/>
              <a:t>Prescription drugs</a:t>
            </a:r>
          </a:p>
          <a:p>
            <a:pPr lvl="1">
              <a:spcBef>
                <a:spcPts val="600"/>
              </a:spcBef>
              <a:spcAft>
                <a:spcPts val="600"/>
              </a:spcAft>
            </a:pPr>
            <a:r>
              <a:rPr lang="en-US" dirty="0"/>
              <a:t>D</a:t>
            </a:r>
            <a:r>
              <a:rPr lang="en-US" u="none" strike="noStrike" baseline="0" dirty="0"/>
              <a:t>rugs ordered by a licensed physician</a:t>
            </a:r>
          </a:p>
          <a:p>
            <a:pPr lvl="1">
              <a:spcBef>
                <a:spcPts val="600"/>
              </a:spcBef>
              <a:spcAft>
                <a:spcPts val="600"/>
              </a:spcAft>
            </a:pPr>
            <a:r>
              <a:rPr lang="en-US" dirty="0"/>
              <a:t>B</a:t>
            </a:r>
            <a:r>
              <a:rPr lang="en-US" u="none" strike="noStrike" baseline="0" dirty="0"/>
              <a:t>ecoming increasingly misused by individuals of all age groups</a:t>
            </a:r>
          </a:p>
          <a:p>
            <a:pPr lvl="1">
              <a:spcBef>
                <a:spcPts val="600"/>
              </a:spcBef>
              <a:spcAft>
                <a:spcPts val="600"/>
              </a:spcAft>
            </a:pPr>
            <a:r>
              <a:rPr lang="en-US" u="none" strike="noStrike" baseline="0" dirty="0"/>
              <a:t>Almost all prescription medications have potentially harmful effects if they are misused or not taken as directed.</a:t>
            </a:r>
          </a:p>
          <a:p>
            <a:pPr lvl="2">
              <a:spcBef>
                <a:spcPts val="600"/>
              </a:spcBef>
              <a:spcAft>
                <a:spcPts val="600"/>
              </a:spcAft>
            </a:pPr>
            <a:r>
              <a:rPr lang="en-US" u="none" strike="noStrike" baseline="0" dirty="0"/>
              <a:t>Many have toxic side effects if taken in excess.</a:t>
            </a:r>
          </a:p>
        </p:txBody>
      </p:sp>
      <p:pic>
        <p:nvPicPr>
          <p:cNvPr id="5" name="Picture 4"/>
          <p:cNvPicPr>
            <a:picLocks noChangeAspect="1"/>
          </p:cNvPicPr>
          <p:nvPr/>
        </p:nvPicPr>
        <p:blipFill>
          <a:blip r:embed="rId2" cstate="print"/>
          <a:stretch>
            <a:fillRect/>
          </a:stretch>
        </p:blipFill>
        <p:spPr>
          <a:xfrm>
            <a:off x="10491232" y="315883"/>
            <a:ext cx="1359526" cy="1365622"/>
          </a:xfrm>
          <a:prstGeom prst="rect">
            <a:avLst/>
          </a:prstGeom>
        </p:spPr>
      </p:pic>
      <p:sp>
        <p:nvSpPr>
          <p:cNvPr id="6" name="Rectangle 5"/>
          <p:cNvSpPr/>
          <p:nvPr/>
        </p:nvSpPr>
        <p:spPr>
          <a:xfrm>
            <a:off x="10491232" y="583195"/>
            <a:ext cx="1359526" cy="830997"/>
          </a:xfrm>
          <a:prstGeom prst="rect">
            <a:avLst/>
          </a:prstGeom>
        </p:spPr>
        <p:txBody>
          <a:bodyPr wrap="square">
            <a:spAutoFit/>
          </a:bodyPr>
          <a:lstStyle/>
          <a:p>
            <a:pPr algn="ctr"/>
            <a:r>
              <a:rPr lang="en-US" sz="2400" b="1" dirty="0">
                <a:latin typeface="Arial" pitchFamily="34" charset="0"/>
                <a:cs typeface="Arial" pitchFamily="34" charset="0"/>
              </a:rPr>
              <a:t>12-3</a:t>
            </a:r>
          </a:p>
          <a:p>
            <a:pPr algn="ctr"/>
            <a:r>
              <a:rPr lang="en-US" sz="2400" b="1" dirty="0">
                <a:latin typeface="Arial" pitchFamily="34" charset="0"/>
                <a:cs typeface="Arial" pitchFamily="34" charset="0"/>
              </a:rPr>
              <a:t>12-4</a:t>
            </a:r>
          </a:p>
        </p:txBody>
      </p:sp>
      <p:pic>
        <p:nvPicPr>
          <p:cNvPr id="2050" name="Picture 2" descr="Photo A shows several containers of prescription drugs." title="Photo shows legal medications. "/>
          <p:cNvPicPr>
            <a:picLocks noChangeAspect="1" noChangeArrowheads="1"/>
          </p:cNvPicPr>
          <p:nvPr/>
        </p:nvPicPr>
        <p:blipFill rotWithShape="1">
          <a:blip r:embed="rId3">
            <a:extLst>
              <a:ext uri="{28A0092B-C50C-407E-A947-70E740481C1C}">
                <a14:useLocalDpi xmlns:a14="http://schemas.microsoft.com/office/drawing/2010/main" val="0"/>
              </a:ext>
            </a:extLst>
          </a:blip>
          <a:srcRect l="2547" t="2273" r="2229" b="50000"/>
          <a:stretch/>
        </p:blipFill>
        <p:spPr bwMode="auto">
          <a:xfrm>
            <a:off x="7467600" y="2108200"/>
            <a:ext cx="3797300" cy="30674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30915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Terms</a:t>
            </a:r>
          </a:p>
        </p:txBody>
      </p:sp>
      <p:sp>
        <p:nvSpPr>
          <p:cNvPr id="3" name="Content Placeholder 2"/>
          <p:cNvSpPr>
            <a:spLocks noGrp="1"/>
          </p:cNvSpPr>
          <p:nvPr>
            <p:ph idx="1"/>
          </p:nvPr>
        </p:nvSpPr>
        <p:spPr>
          <a:xfrm>
            <a:off x="925830" y="1967345"/>
            <a:ext cx="10287000" cy="3344884"/>
          </a:xfrm>
        </p:spPr>
        <p:txBody>
          <a:bodyPr numCol="2"/>
          <a:lstStyle/>
          <a:p>
            <a:r>
              <a:rPr lang="en-US" sz="2000" dirty="0"/>
              <a:t>Absorption</a:t>
            </a:r>
          </a:p>
          <a:p>
            <a:r>
              <a:rPr lang="en-US" sz="2000" dirty="0"/>
              <a:t>Dermal poison</a:t>
            </a:r>
          </a:p>
          <a:p>
            <a:r>
              <a:rPr lang="en-US" sz="2000" dirty="0"/>
              <a:t>Designer drug</a:t>
            </a:r>
          </a:p>
          <a:p>
            <a:r>
              <a:rPr lang="en-US" sz="2000" dirty="0"/>
              <a:t>Ingested poison</a:t>
            </a:r>
          </a:p>
          <a:p>
            <a:r>
              <a:rPr lang="en-US" sz="2000" dirty="0"/>
              <a:t>Inhaled poison</a:t>
            </a:r>
          </a:p>
          <a:p>
            <a:r>
              <a:rPr lang="en-US" sz="2000" dirty="0"/>
              <a:t>Injected poison</a:t>
            </a:r>
          </a:p>
          <a:p>
            <a:r>
              <a:rPr lang="en-US" sz="2000" dirty="0"/>
              <a:t>Opioid</a:t>
            </a:r>
          </a:p>
          <a:p>
            <a:r>
              <a:rPr lang="en-US" sz="2000" dirty="0"/>
              <a:t>Poison</a:t>
            </a:r>
          </a:p>
          <a:p>
            <a:r>
              <a:rPr lang="en-US" sz="2000" dirty="0"/>
              <a:t>Substance abuse</a:t>
            </a:r>
          </a:p>
          <a:p>
            <a:r>
              <a:rPr lang="en-US" sz="2000" dirty="0"/>
              <a:t>Toxicological event</a:t>
            </a:r>
          </a:p>
          <a:p>
            <a:r>
              <a:rPr lang="en-US" sz="2000" dirty="0"/>
              <a:t>Toxin</a:t>
            </a:r>
          </a:p>
          <a:p>
            <a:r>
              <a:rPr lang="en-US" sz="2000" dirty="0"/>
              <a:t>Withdrawal</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1C47B47-AF91-424D-BEEC-1667E2531817}"/>
              </a:ext>
            </a:extLst>
          </p:cNvPr>
          <p:cNvSpPr>
            <a:spLocks noGrp="1"/>
          </p:cNvSpPr>
          <p:nvPr>
            <p:ph type="title"/>
          </p:nvPr>
        </p:nvSpPr>
        <p:spPr/>
        <p:txBody>
          <a:bodyPr/>
          <a:lstStyle/>
          <a:p>
            <a:pPr marR="0" rtl="0"/>
            <a:r>
              <a:rPr lang="en-US" b="1" i="0" u="none" strike="noStrike" kern="1600" baseline="0" dirty="0"/>
              <a:t>Categories:</a:t>
            </a:r>
            <a:r>
              <a:rPr lang="en-US" b="1" i="0" u="none" strike="noStrike" kern="1600" dirty="0"/>
              <a:t> Prescription Drugs</a:t>
            </a:r>
            <a:endParaRPr lang="en-US" b="1" i="0" u="none" strike="noStrike" kern="1600" baseline="0" dirty="0"/>
          </a:p>
        </p:txBody>
      </p:sp>
      <p:sp>
        <p:nvSpPr>
          <p:cNvPr id="3" name="Text Placeholder 2">
            <a:extLst>
              <a:ext uri="{FF2B5EF4-FFF2-40B4-BE49-F238E27FC236}">
                <a16:creationId xmlns:a16="http://schemas.microsoft.com/office/drawing/2014/main" xmlns="" id="{5CD66894-384C-4C4A-916F-A86245F4B976}"/>
              </a:ext>
            </a:extLst>
          </p:cNvPr>
          <p:cNvSpPr>
            <a:spLocks noGrp="1"/>
          </p:cNvSpPr>
          <p:nvPr>
            <p:ph type="body" idx="1"/>
          </p:nvPr>
        </p:nvSpPr>
        <p:spPr>
          <a:xfrm>
            <a:off x="817030" y="1948817"/>
            <a:ext cx="10353965" cy="4119418"/>
          </a:xfrm>
        </p:spPr>
        <p:txBody>
          <a:bodyPr/>
          <a:lstStyle/>
          <a:p>
            <a:pPr lvl="1">
              <a:spcBef>
                <a:spcPts val="600"/>
              </a:spcBef>
              <a:spcAft>
                <a:spcPts val="600"/>
              </a:spcAft>
            </a:pPr>
            <a:r>
              <a:rPr lang="en-US" sz="2400" u="none" strike="noStrike" baseline="0" dirty="0"/>
              <a:t>For some medications, the therapeutic dose (prescribed) is very close to the lethal dose. </a:t>
            </a:r>
          </a:p>
          <a:p>
            <a:pPr lvl="2">
              <a:spcBef>
                <a:spcPts val="600"/>
              </a:spcBef>
              <a:spcAft>
                <a:spcPts val="600"/>
              </a:spcAft>
            </a:pPr>
            <a:r>
              <a:rPr lang="en-US" sz="2000" u="none" strike="noStrike" baseline="0" dirty="0"/>
              <a:t>As examples of medications that must be followed or</a:t>
            </a:r>
            <a:r>
              <a:rPr lang="en-US" sz="2000" u="none" strike="noStrike" dirty="0"/>
              <a:t> toxic effects can occur</a:t>
            </a:r>
            <a:r>
              <a:rPr lang="en-US" sz="2000" u="none" strike="noStrike" baseline="0" dirty="0"/>
              <a:t>: </a:t>
            </a:r>
          </a:p>
          <a:p>
            <a:pPr lvl="3">
              <a:spcBef>
                <a:spcPts val="600"/>
              </a:spcBef>
              <a:spcAft>
                <a:spcPts val="600"/>
              </a:spcAft>
            </a:pPr>
            <a:r>
              <a:rPr lang="en-US" sz="1800" u="none" strike="noStrike" baseline="0" dirty="0"/>
              <a:t>Dosages for heart and blood pressure medications</a:t>
            </a:r>
          </a:p>
          <a:p>
            <a:pPr lvl="3">
              <a:spcBef>
                <a:spcPts val="600"/>
              </a:spcBef>
              <a:spcAft>
                <a:spcPts val="600"/>
              </a:spcAft>
            </a:pPr>
            <a:r>
              <a:rPr lang="en-US" sz="1800" u="none" strike="noStrike" baseline="0" dirty="0"/>
              <a:t>Those used to control seizures </a:t>
            </a:r>
          </a:p>
          <a:p>
            <a:pPr lvl="1">
              <a:spcBef>
                <a:spcPts val="600"/>
              </a:spcBef>
              <a:spcAft>
                <a:spcPts val="600"/>
              </a:spcAft>
            </a:pPr>
            <a:r>
              <a:rPr lang="en-US" sz="2400" u="none" strike="noStrike" baseline="0" dirty="0"/>
              <a:t>Overdose is often accidental.</a:t>
            </a:r>
            <a:endParaRPr lang="en-US" sz="2400" dirty="0"/>
          </a:p>
          <a:p>
            <a:pPr lvl="2">
              <a:spcBef>
                <a:spcPts val="600"/>
              </a:spcBef>
              <a:spcAft>
                <a:spcPts val="600"/>
              </a:spcAft>
            </a:pPr>
            <a:r>
              <a:rPr lang="en-US" sz="2000" dirty="0"/>
              <a:t>C</a:t>
            </a:r>
            <a:r>
              <a:rPr lang="en-US" sz="2000" u="none" strike="noStrike" baseline="0" dirty="0"/>
              <a:t>an occur when a person shares a medication with a spouse or other family members</a:t>
            </a:r>
          </a:p>
          <a:p>
            <a:pPr lvl="2">
              <a:spcBef>
                <a:spcPts val="600"/>
              </a:spcBef>
              <a:spcAft>
                <a:spcPts val="600"/>
              </a:spcAft>
            </a:pPr>
            <a:r>
              <a:rPr lang="en-US" sz="2000" u="none" strike="noStrike" baseline="0" dirty="0"/>
              <a:t>Prescription drug overdose is especially common among elderly patients.</a:t>
            </a:r>
          </a:p>
        </p:txBody>
      </p:sp>
      <p:pic>
        <p:nvPicPr>
          <p:cNvPr id="4" name="Picture 3"/>
          <p:cNvPicPr>
            <a:picLocks noChangeAspect="1"/>
          </p:cNvPicPr>
          <p:nvPr/>
        </p:nvPicPr>
        <p:blipFill>
          <a:blip r:embed="rId2" cstate="print"/>
          <a:stretch>
            <a:fillRect/>
          </a:stretch>
        </p:blipFill>
        <p:spPr>
          <a:xfrm>
            <a:off x="10491232" y="315883"/>
            <a:ext cx="1359526" cy="1365622"/>
          </a:xfrm>
          <a:prstGeom prst="rect">
            <a:avLst/>
          </a:prstGeom>
        </p:spPr>
      </p:pic>
      <p:sp>
        <p:nvSpPr>
          <p:cNvPr id="5" name="Rectangle 4"/>
          <p:cNvSpPr/>
          <p:nvPr/>
        </p:nvSpPr>
        <p:spPr>
          <a:xfrm>
            <a:off x="10491232" y="583195"/>
            <a:ext cx="1359526" cy="830997"/>
          </a:xfrm>
          <a:prstGeom prst="rect">
            <a:avLst/>
          </a:prstGeom>
        </p:spPr>
        <p:txBody>
          <a:bodyPr wrap="square">
            <a:spAutoFit/>
          </a:bodyPr>
          <a:lstStyle/>
          <a:p>
            <a:pPr algn="ctr"/>
            <a:r>
              <a:rPr lang="en-US" sz="2400" b="1" dirty="0">
                <a:latin typeface="Arial" pitchFamily="34" charset="0"/>
                <a:cs typeface="Arial" pitchFamily="34" charset="0"/>
              </a:rPr>
              <a:t>12-3</a:t>
            </a:r>
          </a:p>
          <a:p>
            <a:pPr algn="ctr"/>
            <a:r>
              <a:rPr lang="en-US" sz="2400" b="1" dirty="0">
                <a:latin typeface="Arial" pitchFamily="34" charset="0"/>
                <a:cs typeface="Arial" pitchFamily="34" charset="0"/>
              </a:rPr>
              <a:t>12-4</a:t>
            </a:r>
          </a:p>
        </p:txBody>
      </p:sp>
    </p:spTree>
    <p:extLst>
      <p:ext uri="{BB962C8B-B14F-4D97-AF65-F5344CB8AC3E}">
        <p14:creationId xmlns:p14="http://schemas.microsoft.com/office/powerpoint/2010/main" val="215287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9D74793-F146-4FA6-8FA2-EFF550599BC6}"/>
              </a:ext>
            </a:extLst>
          </p:cNvPr>
          <p:cNvSpPr>
            <a:spLocks noGrp="1"/>
          </p:cNvSpPr>
          <p:nvPr>
            <p:ph type="title"/>
          </p:nvPr>
        </p:nvSpPr>
        <p:spPr>
          <a:xfrm>
            <a:off x="0" y="121033"/>
            <a:ext cx="12192000" cy="1002089"/>
          </a:xfrm>
        </p:spPr>
        <p:txBody>
          <a:bodyPr anchor="ctr">
            <a:normAutofit/>
          </a:bodyPr>
          <a:lstStyle/>
          <a:p>
            <a:pPr marR="0" rtl="0"/>
            <a:r>
              <a:rPr lang="en-US" b="1" i="0" u="none" strike="noStrike" kern="1600" baseline="0" dirty="0"/>
              <a:t>Categories: Sedatives</a:t>
            </a:r>
          </a:p>
        </p:txBody>
      </p:sp>
      <p:sp>
        <p:nvSpPr>
          <p:cNvPr id="3" name="Text Placeholder 2">
            <a:extLst>
              <a:ext uri="{FF2B5EF4-FFF2-40B4-BE49-F238E27FC236}">
                <a16:creationId xmlns:a16="http://schemas.microsoft.com/office/drawing/2014/main" xmlns="" id="{D551CB2E-01CF-43AC-941E-48495CADDA1F}"/>
              </a:ext>
            </a:extLst>
          </p:cNvPr>
          <p:cNvSpPr>
            <a:spLocks noGrp="1"/>
          </p:cNvSpPr>
          <p:nvPr>
            <p:ph sz="half" idx="1"/>
          </p:nvPr>
        </p:nvSpPr>
        <p:spPr>
          <a:xfrm>
            <a:off x="899885" y="2549235"/>
            <a:ext cx="9666514" cy="3917023"/>
          </a:xfrm>
        </p:spPr>
        <p:txBody>
          <a:bodyPr>
            <a:normAutofit/>
          </a:bodyPr>
          <a:lstStyle/>
          <a:p>
            <a:pPr marL="457200" marR="0" lvl="0" indent="-457200" rtl="0">
              <a:lnSpc>
                <a:spcPct val="90000"/>
              </a:lnSpc>
              <a:spcBef>
                <a:spcPts val="600"/>
              </a:spcBef>
              <a:spcAft>
                <a:spcPts val="600"/>
              </a:spcAft>
              <a:buFont typeface="+mj-lt"/>
              <a:buAutoNum type="arabicPeriod" startAt="14"/>
            </a:pPr>
            <a:r>
              <a:rPr lang="en-US" u="none" strike="noStrike" baseline="0" dirty="0"/>
              <a:t> Sedatives are drugs that help people relax.</a:t>
            </a:r>
          </a:p>
          <a:p>
            <a:pPr lvl="1">
              <a:lnSpc>
                <a:spcPct val="90000"/>
              </a:lnSpc>
              <a:spcBef>
                <a:spcPts val="600"/>
              </a:spcBef>
              <a:spcAft>
                <a:spcPts val="600"/>
              </a:spcAft>
            </a:pPr>
            <a:r>
              <a:rPr lang="en-US" u="none" strike="noStrike" baseline="0" dirty="0"/>
              <a:t>Examples are phenobarbital, zolpidem, eszopiclone, and other sleep medications.</a:t>
            </a:r>
          </a:p>
          <a:p>
            <a:pPr lvl="1">
              <a:lnSpc>
                <a:spcPct val="90000"/>
              </a:lnSpc>
              <a:spcBef>
                <a:spcPts val="600"/>
              </a:spcBef>
              <a:spcAft>
                <a:spcPts val="600"/>
              </a:spcAft>
            </a:pPr>
            <a:r>
              <a:rPr lang="en-US" u="none" strike="noStrike" baseline="0" dirty="0"/>
              <a:t>Overdose and poisoning depress the central nervous system.</a:t>
            </a:r>
            <a:endParaRPr lang="en-US" dirty="0"/>
          </a:p>
          <a:p>
            <a:pPr lvl="2">
              <a:lnSpc>
                <a:spcPct val="90000"/>
              </a:lnSpc>
              <a:spcBef>
                <a:spcPts val="600"/>
              </a:spcBef>
              <a:spcAft>
                <a:spcPts val="600"/>
              </a:spcAft>
            </a:pPr>
            <a:r>
              <a:rPr lang="en-US" sz="1900" u="none" strike="noStrike" baseline="0" dirty="0"/>
              <a:t>Leads to decreased levels of responsiveness and depressed respirations</a:t>
            </a:r>
          </a:p>
        </p:txBody>
      </p:sp>
      <p:pic>
        <p:nvPicPr>
          <p:cNvPr id="4" name="Picture 3"/>
          <p:cNvPicPr>
            <a:picLocks noChangeAspect="1"/>
          </p:cNvPicPr>
          <p:nvPr/>
        </p:nvPicPr>
        <p:blipFill>
          <a:blip r:embed="rId2" cstate="print"/>
          <a:stretch>
            <a:fillRect/>
          </a:stretch>
        </p:blipFill>
        <p:spPr>
          <a:xfrm>
            <a:off x="10491232" y="315883"/>
            <a:ext cx="1359526" cy="1365622"/>
          </a:xfrm>
          <a:prstGeom prst="rect">
            <a:avLst/>
          </a:prstGeom>
        </p:spPr>
      </p:pic>
      <p:sp>
        <p:nvSpPr>
          <p:cNvPr id="5" name="Rectangle 4"/>
          <p:cNvSpPr/>
          <p:nvPr/>
        </p:nvSpPr>
        <p:spPr>
          <a:xfrm>
            <a:off x="10491232" y="583195"/>
            <a:ext cx="1359526" cy="830997"/>
          </a:xfrm>
          <a:prstGeom prst="rect">
            <a:avLst/>
          </a:prstGeom>
        </p:spPr>
        <p:txBody>
          <a:bodyPr wrap="square">
            <a:spAutoFit/>
          </a:bodyPr>
          <a:lstStyle/>
          <a:p>
            <a:pPr algn="ctr"/>
            <a:r>
              <a:rPr lang="en-US" sz="2400" b="1" dirty="0">
                <a:latin typeface="Arial" pitchFamily="34" charset="0"/>
                <a:cs typeface="Arial" pitchFamily="34" charset="0"/>
              </a:rPr>
              <a:t>12-3</a:t>
            </a:r>
          </a:p>
          <a:p>
            <a:pPr algn="ctr"/>
            <a:r>
              <a:rPr lang="en-US" sz="2400" b="1" dirty="0">
                <a:latin typeface="Arial" pitchFamily="34" charset="0"/>
                <a:cs typeface="Arial" pitchFamily="34" charset="0"/>
              </a:rPr>
              <a:t>12-4</a:t>
            </a:r>
          </a:p>
        </p:txBody>
      </p:sp>
    </p:spTree>
    <p:extLst>
      <p:ext uri="{BB962C8B-B14F-4D97-AF65-F5344CB8AC3E}">
        <p14:creationId xmlns:p14="http://schemas.microsoft.com/office/powerpoint/2010/main" val="1092945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9D74793-F146-4FA6-8FA2-EFF550599BC6}"/>
              </a:ext>
            </a:extLst>
          </p:cNvPr>
          <p:cNvSpPr>
            <a:spLocks noGrp="1"/>
          </p:cNvSpPr>
          <p:nvPr>
            <p:ph type="title"/>
          </p:nvPr>
        </p:nvSpPr>
        <p:spPr>
          <a:xfrm>
            <a:off x="0" y="121033"/>
            <a:ext cx="12192000" cy="1002089"/>
          </a:xfrm>
        </p:spPr>
        <p:txBody>
          <a:bodyPr anchor="ctr">
            <a:normAutofit/>
          </a:bodyPr>
          <a:lstStyle/>
          <a:p>
            <a:pPr marR="0" rtl="0"/>
            <a:r>
              <a:rPr lang="en-US" b="1" i="0" u="none" strike="noStrike" kern="1600" baseline="0" dirty="0"/>
              <a:t>Categories:</a:t>
            </a:r>
            <a:r>
              <a:rPr lang="en-US" b="1" i="0" u="none" strike="noStrike" kern="1600" dirty="0"/>
              <a:t> Stimulants</a:t>
            </a:r>
            <a:endParaRPr lang="en-US" b="1" i="0" u="none" strike="noStrike" kern="1600" baseline="0" dirty="0"/>
          </a:p>
        </p:txBody>
      </p:sp>
      <p:sp>
        <p:nvSpPr>
          <p:cNvPr id="3" name="Text Placeholder 2">
            <a:extLst>
              <a:ext uri="{FF2B5EF4-FFF2-40B4-BE49-F238E27FC236}">
                <a16:creationId xmlns:a16="http://schemas.microsoft.com/office/drawing/2014/main" xmlns="" id="{D551CB2E-01CF-43AC-941E-48495CADDA1F}"/>
              </a:ext>
            </a:extLst>
          </p:cNvPr>
          <p:cNvSpPr>
            <a:spLocks noGrp="1"/>
          </p:cNvSpPr>
          <p:nvPr>
            <p:ph sz="half" idx="1"/>
          </p:nvPr>
        </p:nvSpPr>
        <p:spPr>
          <a:xfrm>
            <a:off x="899885" y="2189017"/>
            <a:ext cx="9666514" cy="4277241"/>
          </a:xfrm>
        </p:spPr>
        <p:txBody>
          <a:bodyPr>
            <a:normAutofit/>
          </a:bodyPr>
          <a:lstStyle/>
          <a:p>
            <a:pPr marL="457200" marR="0" lvl="0" indent="-457200" rtl="0">
              <a:lnSpc>
                <a:spcPct val="90000"/>
              </a:lnSpc>
              <a:spcBef>
                <a:spcPts val="600"/>
              </a:spcBef>
              <a:spcAft>
                <a:spcPts val="600"/>
              </a:spcAft>
              <a:buFont typeface="+mj-lt"/>
              <a:buAutoNum type="arabicPeriod" startAt="15"/>
            </a:pPr>
            <a:r>
              <a:rPr lang="en-US" u="none" strike="noStrike" baseline="0" dirty="0"/>
              <a:t> Stimulants are substances that increase </a:t>
            </a:r>
            <a:r>
              <a:rPr lang="en-US" dirty="0"/>
              <a:t>CNS </a:t>
            </a:r>
            <a:r>
              <a:rPr lang="en-US" u="none" strike="noStrike" baseline="0" dirty="0"/>
              <a:t>activity. </a:t>
            </a:r>
          </a:p>
          <a:p>
            <a:pPr lvl="1">
              <a:lnSpc>
                <a:spcPct val="90000"/>
              </a:lnSpc>
              <a:spcBef>
                <a:spcPts val="600"/>
              </a:spcBef>
              <a:spcAft>
                <a:spcPts val="600"/>
              </a:spcAft>
            </a:pPr>
            <a:r>
              <a:rPr lang="en-US" u="none" strike="noStrike" baseline="0" dirty="0"/>
              <a:t>Overdose:</a:t>
            </a:r>
          </a:p>
          <a:p>
            <a:pPr lvl="2">
              <a:lnSpc>
                <a:spcPct val="90000"/>
              </a:lnSpc>
              <a:spcBef>
                <a:spcPts val="600"/>
              </a:spcBef>
              <a:spcAft>
                <a:spcPts val="600"/>
              </a:spcAft>
            </a:pPr>
            <a:r>
              <a:rPr lang="en-US" dirty="0"/>
              <a:t>S</a:t>
            </a:r>
            <a:r>
              <a:rPr lang="en-US" u="none" strike="noStrike" baseline="0" dirty="0"/>
              <a:t>peeds up vital body functions</a:t>
            </a:r>
          </a:p>
          <a:p>
            <a:pPr lvl="2">
              <a:lnSpc>
                <a:spcPct val="90000"/>
              </a:lnSpc>
              <a:spcBef>
                <a:spcPts val="600"/>
              </a:spcBef>
              <a:spcAft>
                <a:spcPts val="600"/>
              </a:spcAft>
            </a:pPr>
            <a:r>
              <a:rPr lang="en-US" dirty="0"/>
              <a:t>C</a:t>
            </a:r>
            <a:r>
              <a:rPr lang="en-US" u="none" strike="noStrike" baseline="0" dirty="0"/>
              <a:t>ommonly causes excitement and agitation that can lead to erratic and dangerous behavior </a:t>
            </a:r>
            <a:endParaRPr lang="en-US" dirty="0"/>
          </a:p>
          <a:p>
            <a:pPr lvl="2">
              <a:lnSpc>
                <a:spcPct val="90000"/>
              </a:lnSpc>
              <a:spcBef>
                <a:spcPts val="600"/>
              </a:spcBef>
              <a:spcAft>
                <a:spcPts val="600"/>
              </a:spcAft>
            </a:pPr>
            <a:r>
              <a:rPr lang="en-US" dirty="0"/>
              <a:t>S</a:t>
            </a:r>
            <a:r>
              <a:rPr lang="en-US" u="none" strike="noStrike" baseline="0" dirty="0"/>
              <a:t>eizures, hypertension, and stroke</a:t>
            </a:r>
          </a:p>
          <a:p>
            <a:pPr lvl="1">
              <a:lnSpc>
                <a:spcPct val="90000"/>
              </a:lnSpc>
              <a:spcBef>
                <a:spcPts val="600"/>
              </a:spcBef>
              <a:spcAft>
                <a:spcPts val="600"/>
              </a:spcAft>
            </a:pPr>
            <a:r>
              <a:rPr lang="en-US" u="none" strike="noStrike" baseline="0" dirty="0"/>
              <a:t> Examples of stimulants include methamphetamine, cocaine, and crack.</a:t>
            </a:r>
          </a:p>
        </p:txBody>
      </p:sp>
      <p:pic>
        <p:nvPicPr>
          <p:cNvPr id="4" name="Picture 3"/>
          <p:cNvPicPr>
            <a:picLocks noChangeAspect="1"/>
          </p:cNvPicPr>
          <p:nvPr/>
        </p:nvPicPr>
        <p:blipFill>
          <a:blip r:embed="rId2" cstate="print"/>
          <a:stretch>
            <a:fillRect/>
          </a:stretch>
        </p:blipFill>
        <p:spPr>
          <a:xfrm>
            <a:off x="10491232" y="315883"/>
            <a:ext cx="1359526" cy="1365622"/>
          </a:xfrm>
          <a:prstGeom prst="rect">
            <a:avLst/>
          </a:prstGeom>
        </p:spPr>
      </p:pic>
      <p:sp>
        <p:nvSpPr>
          <p:cNvPr id="5" name="Rectangle 4"/>
          <p:cNvSpPr/>
          <p:nvPr/>
        </p:nvSpPr>
        <p:spPr>
          <a:xfrm>
            <a:off x="10491232" y="583195"/>
            <a:ext cx="1359526" cy="830997"/>
          </a:xfrm>
          <a:prstGeom prst="rect">
            <a:avLst/>
          </a:prstGeom>
        </p:spPr>
        <p:txBody>
          <a:bodyPr wrap="square">
            <a:spAutoFit/>
          </a:bodyPr>
          <a:lstStyle/>
          <a:p>
            <a:pPr algn="ctr"/>
            <a:r>
              <a:rPr lang="en-US" sz="2400" b="1" dirty="0">
                <a:latin typeface="Arial" pitchFamily="34" charset="0"/>
                <a:cs typeface="Arial" pitchFamily="34" charset="0"/>
              </a:rPr>
              <a:t>12-3</a:t>
            </a:r>
          </a:p>
          <a:p>
            <a:pPr algn="ctr"/>
            <a:r>
              <a:rPr lang="en-US" sz="2400" b="1" dirty="0">
                <a:latin typeface="Arial" pitchFamily="34" charset="0"/>
                <a:cs typeface="Arial" pitchFamily="34" charset="0"/>
              </a:rPr>
              <a:t>12-4</a:t>
            </a:r>
          </a:p>
        </p:txBody>
      </p:sp>
    </p:spTree>
    <p:extLst>
      <p:ext uri="{BB962C8B-B14F-4D97-AF65-F5344CB8AC3E}">
        <p14:creationId xmlns:p14="http://schemas.microsoft.com/office/powerpoint/2010/main" val="728245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0" y="2571750"/>
            <a:ext cx="12192000" cy="1165225"/>
          </a:xfrm>
        </p:spPr>
        <p:txBody>
          <a:bodyPr/>
          <a:lstStyle/>
          <a:p>
            <a:r>
              <a:rPr lang="en-US" dirty="0"/>
              <a:t>Commonly Encountered Substances</a:t>
            </a:r>
          </a:p>
        </p:txBody>
      </p:sp>
    </p:spTree>
    <p:extLst>
      <p:ext uri="{BB962C8B-B14F-4D97-AF65-F5344CB8AC3E}">
        <p14:creationId xmlns:p14="http://schemas.microsoft.com/office/powerpoint/2010/main" val="1814306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9397D17-B94C-47E4-85F3-EDBFEF68C413}"/>
              </a:ext>
            </a:extLst>
          </p:cNvPr>
          <p:cNvSpPr>
            <a:spLocks noGrp="1"/>
          </p:cNvSpPr>
          <p:nvPr>
            <p:ph type="title"/>
          </p:nvPr>
        </p:nvSpPr>
        <p:spPr/>
        <p:txBody>
          <a:bodyPr/>
          <a:lstStyle/>
          <a:p>
            <a:pPr marR="0" rtl="0"/>
            <a:r>
              <a:rPr lang="en-US" b="1" i="0" u="none" strike="noStrike" kern="1600" baseline="0" dirty="0"/>
              <a:t>Commonly Encountered</a:t>
            </a:r>
            <a:r>
              <a:rPr lang="en-US" b="1" i="0" u="none" strike="noStrike" kern="1600" dirty="0"/>
              <a:t> Substances: </a:t>
            </a:r>
            <a:br>
              <a:rPr lang="en-US" b="1" i="0" u="none" strike="noStrike" kern="1600" dirty="0"/>
            </a:br>
            <a:r>
              <a:rPr lang="en-US" b="1" i="0" u="none" strike="noStrike" kern="1600" dirty="0"/>
              <a:t>Acetaminophen</a:t>
            </a:r>
            <a:endParaRPr lang="en-US" b="1" i="0" u="none" strike="noStrike" kern="1600" baseline="0" dirty="0"/>
          </a:p>
        </p:txBody>
      </p:sp>
      <p:sp>
        <p:nvSpPr>
          <p:cNvPr id="3" name="Text Placeholder 2">
            <a:extLst>
              <a:ext uri="{FF2B5EF4-FFF2-40B4-BE49-F238E27FC236}">
                <a16:creationId xmlns:a16="http://schemas.microsoft.com/office/drawing/2014/main" xmlns="" id="{C171B8E8-70BF-4A33-8893-E3CF4F18DCC7}"/>
              </a:ext>
            </a:extLst>
          </p:cNvPr>
          <p:cNvSpPr>
            <a:spLocks noGrp="1"/>
          </p:cNvSpPr>
          <p:nvPr>
            <p:ph type="body" idx="1"/>
          </p:nvPr>
        </p:nvSpPr>
        <p:spPr>
          <a:xfrm>
            <a:off x="833482" y="1753762"/>
            <a:ext cx="10435590" cy="4821209"/>
          </a:xfrm>
        </p:spPr>
        <p:txBody>
          <a:bodyPr/>
          <a:lstStyle/>
          <a:p>
            <a:pPr>
              <a:spcBef>
                <a:spcPts val="600"/>
              </a:spcBef>
              <a:spcAft>
                <a:spcPts val="600"/>
              </a:spcAft>
            </a:pPr>
            <a:r>
              <a:rPr lang="en-US" u="none" strike="noStrike" baseline="0" dirty="0"/>
              <a:t>Acetaminophen (Tylenol) </a:t>
            </a:r>
          </a:p>
          <a:p>
            <a:pPr lvl="1">
              <a:spcBef>
                <a:spcPts val="600"/>
              </a:spcBef>
              <a:spcAft>
                <a:spcPts val="600"/>
              </a:spcAft>
            </a:pPr>
            <a:r>
              <a:rPr lang="en-US" dirty="0"/>
              <a:t>U</a:t>
            </a:r>
            <a:r>
              <a:rPr lang="en-US" u="none" strike="noStrike" baseline="0" dirty="0"/>
              <a:t>sed to treat pain and help reduce fever</a:t>
            </a:r>
          </a:p>
          <a:p>
            <a:pPr lvl="1">
              <a:spcBef>
                <a:spcPts val="600"/>
              </a:spcBef>
              <a:spcAft>
                <a:spcPts val="600"/>
              </a:spcAft>
            </a:pPr>
            <a:r>
              <a:rPr lang="en-US" dirty="0"/>
              <a:t>W</a:t>
            </a:r>
            <a:r>
              <a:rPr lang="en-US" u="none" strike="noStrike" baseline="0" dirty="0"/>
              <a:t>idely used </a:t>
            </a:r>
          </a:p>
          <a:p>
            <a:pPr lvl="2">
              <a:spcBef>
                <a:spcPts val="600"/>
              </a:spcBef>
              <a:spcAft>
                <a:spcPts val="600"/>
              </a:spcAft>
            </a:pPr>
            <a:r>
              <a:rPr lang="en-US" dirty="0"/>
              <a:t>A</a:t>
            </a:r>
            <a:r>
              <a:rPr lang="en-US" u="none" strike="noStrike" baseline="0" dirty="0"/>
              <a:t> common ingredient in numerous combination medications, such as over-the-counter cold medications</a:t>
            </a:r>
          </a:p>
          <a:p>
            <a:pPr lvl="1">
              <a:spcBef>
                <a:spcPts val="600"/>
              </a:spcBef>
              <a:spcAft>
                <a:spcPts val="600"/>
              </a:spcAft>
            </a:pPr>
            <a:r>
              <a:rPr lang="en-US" dirty="0"/>
              <a:t>Patient</a:t>
            </a:r>
            <a:r>
              <a:rPr lang="en-US" u="none" strike="noStrike" baseline="0" dirty="0"/>
              <a:t> may take plain Tylenol in addition to the combination medication.</a:t>
            </a:r>
          </a:p>
          <a:p>
            <a:pPr lvl="2">
              <a:spcBef>
                <a:spcPts val="600"/>
              </a:spcBef>
              <a:spcAft>
                <a:spcPts val="600"/>
              </a:spcAft>
            </a:pPr>
            <a:r>
              <a:rPr lang="en-US" dirty="0"/>
              <a:t>T</a:t>
            </a:r>
            <a:r>
              <a:rPr lang="en-US" u="none" strike="noStrike" baseline="0" dirty="0"/>
              <a:t>hus ingest too much acetaminophen</a:t>
            </a:r>
          </a:p>
          <a:p>
            <a:pPr lvl="1">
              <a:spcBef>
                <a:spcPts val="600"/>
              </a:spcBef>
              <a:spcAft>
                <a:spcPts val="600"/>
              </a:spcAft>
            </a:pPr>
            <a:r>
              <a:rPr lang="en-US" u="none" strike="noStrike" baseline="0" dirty="0"/>
              <a:t>Overdose of acetaminophen is among the most common poisonings worldwide and can be life threatening.</a:t>
            </a:r>
          </a:p>
          <a:p>
            <a:pPr lvl="2">
              <a:spcBef>
                <a:spcPts val="600"/>
              </a:spcBef>
              <a:spcAft>
                <a:spcPts val="600"/>
              </a:spcAft>
            </a:pPr>
            <a:r>
              <a:rPr lang="en-US" u="none" strike="noStrike" baseline="0" dirty="0"/>
              <a:t>In toxic amounts, acetaminophen can cause irreversible liver damage.</a:t>
            </a:r>
          </a:p>
        </p:txBody>
      </p:sp>
      <p:pic>
        <p:nvPicPr>
          <p:cNvPr id="4" name="Picture 3"/>
          <p:cNvPicPr>
            <a:picLocks noChangeAspect="1"/>
          </p:cNvPicPr>
          <p:nvPr/>
        </p:nvPicPr>
        <p:blipFill>
          <a:blip r:embed="rId2" cstate="print"/>
          <a:stretch>
            <a:fillRect/>
          </a:stretch>
        </p:blipFill>
        <p:spPr>
          <a:xfrm>
            <a:off x="10491232" y="315883"/>
            <a:ext cx="1359526" cy="1365622"/>
          </a:xfrm>
          <a:prstGeom prst="rect">
            <a:avLst/>
          </a:prstGeom>
        </p:spPr>
      </p:pic>
      <p:sp>
        <p:nvSpPr>
          <p:cNvPr id="5" name="Rectangle 4"/>
          <p:cNvSpPr/>
          <p:nvPr/>
        </p:nvSpPr>
        <p:spPr>
          <a:xfrm>
            <a:off x="10491232" y="583195"/>
            <a:ext cx="1359526" cy="830997"/>
          </a:xfrm>
          <a:prstGeom prst="rect">
            <a:avLst/>
          </a:prstGeom>
        </p:spPr>
        <p:txBody>
          <a:bodyPr wrap="square">
            <a:spAutoFit/>
          </a:bodyPr>
          <a:lstStyle/>
          <a:p>
            <a:pPr algn="ctr"/>
            <a:r>
              <a:rPr lang="en-US" sz="2400" b="1" dirty="0">
                <a:latin typeface="Arial" pitchFamily="34" charset="0"/>
                <a:cs typeface="Arial" pitchFamily="34" charset="0"/>
              </a:rPr>
              <a:t>12-3</a:t>
            </a:r>
          </a:p>
          <a:p>
            <a:pPr algn="ctr"/>
            <a:r>
              <a:rPr lang="en-US" sz="2400" b="1" dirty="0">
                <a:latin typeface="Arial" pitchFamily="34" charset="0"/>
                <a:cs typeface="Arial" pitchFamily="34" charset="0"/>
              </a:rPr>
              <a:t>12-4</a:t>
            </a:r>
          </a:p>
        </p:txBody>
      </p:sp>
    </p:spTree>
    <p:extLst>
      <p:ext uri="{BB962C8B-B14F-4D97-AF65-F5344CB8AC3E}">
        <p14:creationId xmlns:p14="http://schemas.microsoft.com/office/powerpoint/2010/main" val="9966541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4E128A-9C11-482A-8496-4FF8861ABF07}"/>
              </a:ext>
            </a:extLst>
          </p:cNvPr>
          <p:cNvSpPr>
            <a:spLocks noGrp="1"/>
          </p:cNvSpPr>
          <p:nvPr>
            <p:ph type="title"/>
          </p:nvPr>
        </p:nvSpPr>
        <p:spPr/>
        <p:txBody>
          <a:bodyPr/>
          <a:lstStyle/>
          <a:p>
            <a:pPr marR="0" rtl="0"/>
            <a:r>
              <a:rPr lang="en-US" b="1" i="0" u="none" strike="noStrike" kern="1600" baseline="0" dirty="0"/>
              <a:t>Commonly Encountered Substances: Alcohol</a:t>
            </a:r>
          </a:p>
        </p:txBody>
      </p:sp>
      <p:sp>
        <p:nvSpPr>
          <p:cNvPr id="3" name="Text Placeholder 2">
            <a:extLst>
              <a:ext uri="{FF2B5EF4-FFF2-40B4-BE49-F238E27FC236}">
                <a16:creationId xmlns:a16="http://schemas.microsoft.com/office/drawing/2014/main" xmlns="" id="{6B8DC49A-DB97-49F0-9E9D-03B6723AFA57}"/>
              </a:ext>
            </a:extLst>
          </p:cNvPr>
          <p:cNvSpPr>
            <a:spLocks noGrp="1"/>
          </p:cNvSpPr>
          <p:nvPr>
            <p:ph type="body" idx="1"/>
          </p:nvPr>
        </p:nvSpPr>
        <p:spPr>
          <a:xfrm>
            <a:off x="789940" y="2076450"/>
            <a:ext cx="10435590" cy="4498520"/>
          </a:xfrm>
        </p:spPr>
        <p:txBody>
          <a:bodyPr/>
          <a:lstStyle/>
          <a:p>
            <a:pPr marR="0" lvl="0" rtl="0">
              <a:spcBef>
                <a:spcPts val="600"/>
              </a:spcBef>
              <a:spcAft>
                <a:spcPts val="600"/>
              </a:spcAft>
            </a:pPr>
            <a:r>
              <a:rPr lang="en-US" u="none" strike="noStrike" baseline="0" dirty="0"/>
              <a:t>Alcohol</a:t>
            </a:r>
          </a:p>
          <a:p>
            <a:pPr lvl="1">
              <a:spcBef>
                <a:spcPts val="600"/>
              </a:spcBef>
              <a:spcAft>
                <a:spcPts val="600"/>
              </a:spcAft>
            </a:pPr>
            <a:r>
              <a:rPr lang="en-US" u="none" strike="noStrike" baseline="0" dirty="0"/>
              <a:t>Ethanol, the form of alcohol found in beverages, is the most commonly abused drug in the world. </a:t>
            </a:r>
          </a:p>
          <a:p>
            <a:pPr lvl="1">
              <a:spcBef>
                <a:spcPts val="600"/>
              </a:spcBef>
              <a:spcAft>
                <a:spcPts val="600"/>
              </a:spcAft>
            </a:pPr>
            <a:r>
              <a:rPr lang="en-US" dirty="0"/>
              <a:t>Mood-altering, central nervous system depressant</a:t>
            </a:r>
            <a:endParaRPr lang="en-US" u="none" strike="noStrike" baseline="0" dirty="0"/>
          </a:p>
          <a:p>
            <a:pPr lvl="1">
              <a:spcBef>
                <a:spcPts val="600"/>
              </a:spcBef>
              <a:spcAft>
                <a:spcPts val="600"/>
              </a:spcAft>
            </a:pPr>
            <a:r>
              <a:rPr lang="en-US" u="none" strike="noStrike" baseline="0" dirty="0"/>
              <a:t>A disproportionate number of motor vehicle, aircraft, and recreational injuries are caused by the abuse of this.</a:t>
            </a:r>
          </a:p>
          <a:p>
            <a:pPr lvl="1">
              <a:spcBef>
                <a:spcPts val="600"/>
              </a:spcBef>
              <a:spcAft>
                <a:spcPts val="600"/>
              </a:spcAft>
            </a:pPr>
            <a:r>
              <a:rPr lang="en-US" u="none" strike="noStrike" baseline="0" dirty="0"/>
              <a:t>Emergencies are relatively common and can be serious, even life threatening.</a:t>
            </a:r>
          </a:p>
        </p:txBody>
      </p:sp>
      <p:pic>
        <p:nvPicPr>
          <p:cNvPr id="4" name="Picture 3"/>
          <p:cNvPicPr>
            <a:picLocks noChangeAspect="1"/>
          </p:cNvPicPr>
          <p:nvPr/>
        </p:nvPicPr>
        <p:blipFill>
          <a:blip r:embed="rId2" cstate="print"/>
          <a:stretch>
            <a:fillRect/>
          </a:stretch>
        </p:blipFill>
        <p:spPr>
          <a:xfrm>
            <a:off x="10491232" y="315883"/>
            <a:ext cx="1359526" cy="1365622"/>
          </a:xfrm>
          <a:prstGeom prst="rect">
            <a:avLst/>
          </a:prstGeom>
        </p:spPr>
      </p:pic>
      <p:sp>
        <p:nvSpPr>
          <p:cNvPr id="5" name="Rectangle 4"/>
          <p:cNvSpPr/>
          <p:nvPr/>
        </p:nvSpPr>
        <p:spPr>
          <a:xfrm>
            <a:off x="10491232" y="583195"/>
            <a:ext cx="1359526" cy="830997"/>
          </a:xfrm>
          <a:prstGeom prst="rect">
            <a:avLst/>
          </a:prstGeom>
        </p:spPr>
        <p:txBody>
          <a:bodyPr wrap="square">
            <a:spAutoFit/>
          </a:bodyPr>
          <a:lstStyle/>
          <a:p>
            <a:pPr algn="ctr"/>
            <a:r>
              <a:rPr lang="en-US" sz="2400" b="1" dirty="0">
                <a:latin typeface="Arial" pitchFamily="34" charset="0"/>
                <a:cs typeface="Arial" pitchFamily="34" charset="0"/>
              </a:rPr>
              <a:t>12-3</a:t>
            </a:r>
          </a:p>
          <a:p>
            <a:pPr algn="ctr"/>
            <a:r>
              <a:rPr lang="en-US" sz="2400" b="1" dirty="0">
                <a:latin typeface="Arial" pitchFamily="34" charset="0"/>
                <a:cs typeface="Arial" pitchFamily="34" charset="0"/>
              </a:rPr>
              <a:t>12-4</a:t>
            </a:r>
          </a:p>
        </p:txBody>
      </p:sp>
    </p:spTree>
    <p:extLst>
      <p:ext uri="{BB962C8B-B14F-4D97-AF65-F5344CB8AC3E}">
        <p14:creationId xmlns:p14="http://schemas.microsoft.com/office/powerpoint/2010/main" val="13372255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4E128A-9C11-482A-8496-4FF8861ABF07}"/>
              </a:ext>
            </a:extLst>
          </p:cNvPr>
          <p:cNvSpPr>
            <a:spLocks noGrp="1"/>
          </p:cNvSpPr>
          <p:nvPr>
            <p:ph type="title"/>
          </p:nvPr>
        </p:nvSpPr>
        <p:spPr/>
        <p:txBody>
          <a:bodyPr/>
          <a:lstStyle/>
          <a:p>
            <a:pPr marR="0" rtl="0"/>
            <a:r>
              <a:rPr lang="en-US" b="1" i="0" u="none" strike="noStrike" kern="1600" baseline="0" dirty="0"/>
              <a:t>Commonly Encountered Substances: Alcohol</a:t>
            </a:r>
          </a:p>
        </p:txBody>
      </p:sp>
      <p:sp>
        <p:nvSpPr>
          <p:cNvPr id="3" name="Text Placeholder 2">
            <a:extLst>
              <a:ext uri="{FF2B5EF4-FFF2-40B4-BE49-F238E27FC236}">
                <a16:creationId xmlns:a16="http://schemas.microsoft.com/office/drawing/2014/main" xmlns="" id="{6B8DC49A-DB97-49F0-9E9D-03B6723AFA57}"/>
              </a:ext>
            </a:extLst>
          </p:cNvPr>
          <p:cNvSpPr>
            <a:spLocks noGrp="1"/>
          </p:cNvSpPr>
          <p:nvPr>
            <p:ph type="body" idx="1"/>
          </p:nvPr>
        </p:nvSpPr>
        <p:spPr>
          <a:xfrm>
            <a:off x="789940" y="1948817"/>
            <a:ext cx="10435590" cy="4626153"/>
          </a:xfrm>
        </p:spPr>
        <p:txBody>
          <a:bodyPr/>
          <a:lstStyle/>
          <a:p>
            <a:pPr>
              <a:spcBef>
                <a:spcPts val="600"/>
              </a:spcBef>
              <a:spcAft>
                <a:spcPts val="600"/>
              </a:spcAft>
            </a:pPr>
            <a:r>
              <a:rPr lang="en-US" u="none" strike="noStrike" baseline="0" dirty="0"/>
              <a:t>Wide range of effects and affects nearly every body system</a:t>
            </a:r>
          </a:p>
          <a:p>
            <a:pPr lvl="1">
              <a:spcBef>
                <a:spcPts val="600"/>
              </a:spcBef>
              <a:spcAft>
                <a:spcPts val="600"/>
              </a:spcAft>
            </a:pPr>
            <a:r>
              <a:rPr lang="en-US" dirty="0"/>
              <a:t>P</a:t>
            </a:r>
            <a:r>
              <a:rPr lang="en-US" u="none" strike="noStrike" baseline="0" dirty="0"/>
              <a:t>rimarily inhibits CNS activity by slowing brain function, sensory input, and motor coordination</a:t>
            </a:r>
          </a:p>
          <a:p>
            <a:pPr lvl="1">
              <a:spcBef>
                <a:spcPts val="600"/>
              </a:spcBef>
              <a:spcAft>
                <a:spcPts val="600"/>
              </a:spcAft>
            </a:pPr>
            <a:r>
              <a:rPr lang="en-US" dirty="0"/>
              <a:t>L</a:t>
            </a:r>
            <a:r>
              <a:rPr lang="en-US" u="none" strike="noStrike" baseline="0" dirty="0"/>
              <a:t>owers one’s inhibitions, which can lead to behavioral changes</a:t>
            </a:r>
          </a:p>
          <a:p>
            <a:pPr lvl="1">
              <a:spcBef>
                <a:spcPts val="600"/>
              </a:spcBef>
              <a:spcAft>
                <a:spcPts val="600"/>
              </a:spcAft>
            </a:pPr>
            <a:r>
              <a:rPr lang="en-US" u="none" strike="noStrike" baseline="0" dirty="0"/>
              <a:t>Can depress the respiratory system, slowing both the rate and the depth of respirations</a:t>
            </a:r>
          </a:p>
          <a:p>
            <a:pPr lvl="1">
              <a:spcBef>
                <a:spcPts val="600"/>
              </a:spcBef>
              <a:spcAft>
                <a:spcPts val="600"/>
              </a:spcAft>
            </a:pPr>
            <a:r>
              <a:rPr lang="en-US" u="none" strike="noStrike" baseline="0" dirty="0"/>
              <a:t> </a:t>
            </a:r>
            <a:r>
              <a:rPr lang="en-US" dirty="0"/>
              <a:t>Also a diuretic, possibly causing dehydration</a:t>
            </a:r>
          </a:p>
          <a:p>
            <a:pPr lvl="1">
              <a:spcBef>
                <a:spcPts val="600"/>
              </a:spcBef>
              <a:spcAft>
                <a:spcPts val="600"/>
              </a:spcAft>
            </a:pPr>
            <a:r>
              <a:rPr lang="en-US" dirty="0"/>
              <a:t>Can lower blood sugar levels</a:t>
            </a:r>
          </a:p>
          <a:p>
            <a:pPr lvl="1">
              <a:spcBef>
                <a:spcPts val="600"/>
              </a:spcBef>
              <a:spcAft>
                <a:spcPts val="600"/>
              </a:spcAft>
            </a:pPr>
            <a:r>
              <a:rPr lang="en-US" dirty="0"/>
              <a:t>Enhance the effects of certain medications such as insulin and oral diabetes medications</a:t>
            </a:r>
          </a:p>
          <a:p>
            <a:pPr marL="457200" lvl="1" indent="0">
              <a:spcBef>
                <a:spcPts val="600"/>
              </a:spcBef>
              <a:spcAft>
                <a:spcPts val="600"/>
              </a:spcAft>
              <a:buNone/>
            </a:pPr>
            <a:endParaRPr lang="en-US" u="none" strike="noStrike" baseline="0" dirty="0"/>
          </a:p>
        </p:txBody>
      </p:sp>
      <p:pic>
        <p:nvPicPr>
          <p:cNvPr id="4" name="Picture 3"/>
          <p:cNvPicPr>
            <a:picLocks noChangeAspect="1"/>
          </p:cNvPicPr>
          <p:nvPr/>
        </p:nvPicPr>
        <p:blipFill>
          <a:blip r:embed="rId2" cstate="print"/>
          <a:stretch>
            <a:fillRect/>
          </a:stretch>
        </p:blipFill>
        <p:spPr>
          <a:xfrm>
            <a:off x="10491232" y="315883"/>
            <a:ext cx="1359526" cy="1365622"/>
          </a:xfrm>
          <a:prstGeom prst="rect">
            <a:avLst/>
          </a:prstGeom>
        </p:spPr>
      </p:pic>
      <p:sp>
        <p:nvSpPr>
          <p:cNvPr id="5" name="Rectangle 4"/>
          <p:cNvSpPr/>
          <p:nvPr/>
        </p:nvSpPr>
        <p:spPr>
          <a:xfrm>
            <a:off x="10491232" y="583195"/>
            <a:ext cx="1359526" cy="830997"/>
          </a:xfrm>
          <a:prstGeom prst="rect">
            <a:avLst/>
          </a:prstGeom>
        </p:spPr>
        <p:txBody>
          <a:bodyPr wrap="square">
            <a:spAutoFit/>
          </a:bodyPr>
          <a:lstStyle/>
          <a:p>
            <a:pPr algn="ctr"/>
            <a:r>
              <a:rPr lang="en-US" sz="2400" b="1" dirty="0">
                <a:latin typeface="Arial" pitchFamily="34" charset="0"/>
                <a:cs typeface="Arial" pitchFamily="34" charset="0"/>
              </a:rPr>
              <a:t>12-3</a:t>
            </a:r>
          </a:p>
          <a:p>
            <a:pPr algn="ctr"/>
            <a:r>
              <a:rPr lang="en-US" sz="2400" b="1" dirty="0">
                <a:latin typeface="Arial" pitchFamily="34" charset="0"/>
                <a:cs typeface="Arial" pitchFamily="34" charset="0"/>
              </a:rPr>
              <a:t>12-4</a:t>
            </a:r>
          </a:p>
        </p:txBody>
      </p:sp>
    </p:spTree>
    <p:extLst>
      <p:ext uri="{BB962C8B-B14F-4D97-AF65-F5344CB8AC3E}">
        <p14:creationId xmlns:p14="http://schemas.microsoft.com/office/powerpoint/2010/main" val="377793988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5D86C06-B1C8-4D05-8C80-F054D1743D86}"/>
              </a:ext>
            </a:extLst>
          </p:cNvPr>
          <p:cNvSpPr>
            <a:spLocks noGrp="1"/>
          </p:cNvSpPr>
          <p:nvPr>
            <p:ph type="title"/>
          </p:nvPr>
        </p:nvSpPr>
        <p:spPr/>
        <p:txBody>
          <a:bodyPr/>
          <a:lstStyle/>
          <a:p>
            <a:pPr marR="0" rtl="0"/>
            <a:r>
              <a:rPr lang="en-US" b="1" i="0" u="none" strike="noStrike" kern="1600" baseline="0" dirty="0"/>
              <a:t>Commonly Encountered Substances: Alcohol</a:t>
            </a:r>
          </a:p>
        </p:txBody>
      </p:sp>
      <p:sp>
        <p:nvSpPr>
          <p:cNvPr id="3" name="Text Placeholder 2">
            <a:extLst>
              <a:ext uri="{FF2B5EF4-FFF2-40B4-BE49-F238E27FC236}">
                <a16:creationId xmlns:a16="http://schemas.microsoft.com/office/drawing/2014/main" xmlns="" id="{9195F2C2-B8B7-4E92-8EA9-7ABF03707405}"/>
              </a:ext>
            </a:extLst>
          </p:cNvPr>
          <p:cNvSpPr>
            <a:spLocks noGrp="1"/>
          </p:cNvSpPr>
          <p:nvPr>
            <p:ph type="body" idx="1"/>
          </p:nvPr>
        </p:nvSpPr>
        <p:spPr>
          <a:xfrm>
            <a:off x="785091" y="1811818"/>
            <a:ext cx="10666679" cy="4647039"/>
          </a:xfrm>
        </p:spPr>
        <p:txBody>
          <a:bodyPr/>
          <a:lstStyle/>
          <a:p>
            <a:pPr>
              <a:spcBef>
                <a:spcPts val="600"/>
              </a:spcBef>
              <a:spcAft>
                <a:spcPts val="600"/>
              </a:spcAft>
            </a:pPr>
            <a:r>
              <a:rPr lang="en-US" u="none" strike="noStrike" baseline="0" dirty="0"/>
              <a:t>Alcohol poisoning: </a:t>
            </a:r>
          </a:p>
          <a:p>
            <a:pPr lvl="1">
              <a:spcBef>
                <a:spcPts val="600"/>
              </a:spcBef>
              <a:spcAft>
                <a:spcPts val="600"/>
              </a:spcAft>
            </a:pPr>
            <a:r>
              <a:rPr lang="en-US" dirty="0"/>
              <a:t>T</a:t>
            </a:r>
            <a:r>
              <a:rPr lang="en-US" u="none" strike="noStrike" baseline="0" dirty="0"/>
              <a:t>oo much alcohol causes one to become severely impaired or even unresponsive. </a:t>
            </a:r>
          </a:p>
          <a:p>
            <a:pPr lvl="1">
              <a:spcBef>
                <a:spcPts val="600"/>
              </a:spcBef>
              <a:spcAft>
                <a:spcPts val="600"/>
              </a:spcAft>
            </a:pPr>
            <a:r>
              <a:rPr lang="en-US" u="none" strike="noStrike" baseline="0" dirty="0"/>
              <a:t>In severe cases, the person loses the gag reflex, aspirates oral secretions or vomit, and stops breathing.</a:t>
            </a:r>
          </a:p>
          <a:p>
            <a:pPr lvl="1">
              <a:spcBef>
                <a:spcPts val="600"/>
              </a:spcBef>
              <a:spcAft>
                <a:spcPts val="600"/>
              </a:spcAft>
            </a:pPr>
            <a:r>
              <a:rPr lang="en-US" u="none" strike="noStrike" baseline="0" dirty="0"/>
              <a:t>Patients also can develop seizures or hypothermia.</a:t>
            </a:r>
          </a:p>
          <a:p>
            <a:pPr>
              <a:spcBef>
                <a:spcPts val="600"/>
              </a:spcBef>
              <a:spcAft>
                <a:spcPts val="600"/>
              </a:spcAft>
            </a:pPr>
            <a:r>
              <a:rPr lang="en-US" dirty="0"/>
              <a:t>A</a:t>
            </a:r>
            <a:r>
              <a:rPr lang="en-US" u="none" strike="noStrike" baseline="0" dirty="0"/>
              <a:t>lcohol withdrawal</a:t>
            </a:r>
          </a:p>
          <a:p>
            <a:pPr lvl="1">
              <a:spcBef>
                <a:spcPts val="600"/>
              </a:spcBef>
              <a:spcAft>
                <a:spcPts val="600"/>
              </a:spcAft>
            </a:pPr>
            <a:r>
              <a:rPr lang="en-US" u="none" strike="noStrike" baseline="0" dirty="0"/>
              <a:t>Most commonly, this is seen in people who have been drinking large amounts of alcohol over many years and then abruptly stop. </a:t>
            </a:r>
          </a:p>
          <a:p>
            <a:pPr lvl="1">
              <a:spcBef>
                <a:spcPts val="600"/>
              </a:spcBef>
              <a:spcAft>
                <a:spcPts val="600"/>
              </a:spcAft>
            </a:pPr>
            <a:r>
              <a:rPr lang="en-US" u="none" strike="noStrike" baseline="0" dirty="0"/>
              <a:t>Such sudden cessation can cause a variety of adverse effects, including:</a:t>
            </a:r>
          </a:p>
          <a:p>
            <a:pPr lvl="2">
              <a:spcBef>
                <a:spcPts val="600"/>
              </a:spcBef>
              <a:spcAft>
                <a:spcPts val="600"/>
              </a:spcAft>
            </a:pPr>
            <a:r>
              <a:rPr lang="en-US" u="none" strike="noStrike" baseline="0" dirty="0"/>
              <a:t>Muscle tremors, hallucinations, seizures</a:t>
            </a:r>
            <a:r>
              <a:rPr lang="en-US" b="1" i="1" u="none" strike="noStrike" baseline="0" dirty="0"/>
              <a:t>, and even death</a:t>
            </a:r>
          </a:p>
        </p:txBody>
      </p:sp>
      <p:pic>
        <p:nvPicPr>
          <p:cNvPr id="4" name="Picture 3"/>
          <p:cNvPicPr>
            <a:picLocks noChangeAspect="1"/>
          </p:cNvPicPr>
          <p:nvPr/>
        </p:nvPicPr>
        <p:blipFill>
          <a:blip r:embed="rId2" cstate="print"/>
          <a:stretch>
            <a:fillRect/>
          </a:stretch>
        </p:blipFill>
        <p:spPr>
          <a:xfrm>
            <a:off x="10491232" y="315883"/>
            <a:ext cx="1359526" cy="1365622"/>
          </a:xfrm>
          <a:prstGeom prst="rect">
            <a:avLst/>
          </a:prstGeom>
        </p:spPr>
      </p:pic>
      <p:sp>
        <p:nvSpPr>
          <p:cNvPr id="5" name="Rectangle 4"/>
          <p:cNvSpPr/>
          <p:nvPr/>
        </p:nvSpPr>
        <p:spPr>
          <a:xfrm>
            <a:off x="10491232" y="583195"/>
            <a:ext cx="1359526" cy="830997"/>
          </a:xfrm>
          <a:prstGeom prst="rect">
            <a:avLst/>
          </a:prstGeom>
        </p:spPr>
        <p:txBody>
          <a:bodyPr wrap="square">
            <a:spAutoFit/>
          </a:bodyPr>
          <a:lstStyle/>
          <a:p>
            <a:pPr algn="ctr"/>
            <a:r>
              <a:rPr lang="en-US" sz="2400" b="1" dirty="0">
                <a:latin typeface="Arial" pitchFamily="34" charset="0"/>
                <a:cs typeface="Arial" pitchFamily="34" charset="0"/>
              </a:rPr>
              <a:t>12-3</a:t>
            </a:r>
          </a:p>
          <a:p>
            <a:pPr algn="ctr"/>
            <a:r>
              <a:rPr lang="en-US" sz="2400" b="1" dirty="0">
                <a:latin typeface="Arial" pitchFamily="34" charset="0"/>
                <a:cs typeface="Arial" pitchFamily="34" charset="0"/>
              </a:rPr>
              <a:t>12-4</a:t>
            </a:r>
          </a:p>
        </p:txBody>
      </p:sp>
    </p:spTree>
    <p:extLst>
      <p:ext uri="{BB962C8B-B14F-4D97-AF65-F5344CB8AC3E}">
        <p14:creationId xmlns:p14="http://schemas.microsoft.com/office/powerpoint/2010/main" val="259586388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1F6DD34-C94B-4B15-9EEC-F204ADDB5AA9}"/>
              </a:ext>
            </a:extLst>
          </p:cNvPr>
          <p:cNvSpPr>
            <a:spLocks noGrp="1"/>
          </p:cNvSpPr>
          <p:nvPr>
            <p:ph type="title"/>
          </p:nvPr>
        </p:nvSpPr>
        <p:spPr/>
        <p:txBody>
          <a:bodyPr/>
          <a:lstStyle/>
          <a:p>
            <a:pPr marR="0" rtl="0"/>
            <a:r>
              <a:rPr lang="en-US" b="1" i="0" u="none" strike="noStrike" kern="1600" baseline="0" dirty="0"/>
              <a:t>Commonly Encountered Substances: Aspirin</a:t>
            </a:r>
          </a:p>
        </p:txBody>
      </p:sp>
      <p:sp>
        <p:nvSpPr>
          <p:cNvPr id="3" name="Text Placeholder 2">
            <a:extLst>
              <a:ext uri="{FF2B5EF4-FFF2-40B4-BE49-F238E27FC236}">
                <a16:creationId xmlns:a16="http://schemas.microsoft.com/office/drawing/2014/main" xmlns="" id="{B1D80737-4A97-4F66-AE06-1A1D81C864E1}"/>
              </a:ext>
            </a:extLst>
          </p:cNvPr>
          <p:cNvSpPr>
            <a:spLocks noGrp="1"/>
          </p:cNvSpPr>
          <p:nvPr>
            <p:ph type="body" idx="1"/>
          </p:nvPr>
        </p:nvSpPr>
        <p:spPr/>
        <p:txBody>
          <a:bodyPr/>
          <a:lstStyle/>
          <a:p>
            <a:pPr marR="0" lvl="0" rtl="0"/>
            <a:r>
              <a:rPr lang="en-US" u="none" strike="noStrike" baseline="0" dirty="0"/>
              <a:t>Aspirin (acetylsalicylic acid)</a:t>
            </a:r>
          </a:p>
          <a:p>
            <a:pPr lvl="1">
              <a:spcBef>
                <a:spcPts val="600"/>
              </a:spcBef>
              <a:spcAft>
                <a:spcPts val="600"/>
              </a:spcAft>
            </a:pPr>
            <a:r>
              <a:rPr lang="en-US" u="none" strike="noStrike" baseline="0" dirty="0"/>
              <a:t>Used to:</a:t>
            </a:r>
          </a:p>
          <a:p>
            <a:pPr lvl="2">
              <a:spcBef>
                <a:spcPts val="600"/>
              </a:spcBef>
              <a:spcAft>
                <a:spcPts val="600"/>
              </a:spcAft>
            </a:pPr>
            <a:r>
              <a:rPr lang="en-US" u="none" strike="noStrike" baseline="0" dirty="0"/>
              <a:t>Relieve pain and swelling</a:t>
            </a:r>
          </a:p>
          <a:p>
            <a:pPr lvl="2">
              <a:spcBef>
                <a:spcPts val="600"/>
              </a:spcBef>
              <a:spcAft>
                <a:spcPts val="600"/>
              </a:spcAft>
            </a:pPr>
            <a:r>
              <a:rPr lang="en-US" u="none" strike="noStrike" baseline="0" dirty="0"/>
              <a:t>Reduce fever</a:t>
            </a:r>
          </a:p>
          <a:p>
            <a:pPr lvl="1">
              <a:spcBef>
                <a:spcPts val="600"/>
              </a:spcBef>
              <a:spcAft>
                <a:spcPts val="600"/>
              </a:spcAft>
            </a:pPr>
            <a:r>
              <a:rPr lang="en-US" dirty="0"/>
              <a:t>A</a:t>
            </a:r>
            <a:r>
              <a:rPr lang="en-US" u="none" strike="noStrike" baseline="0" dirty="0"/>
              <a:t> common ingredient in many combination drugs</a:t>
            </a:r>
          </a:p>
          <a:p>
            <a:pPr lvl="1">
              <a:spcBef>
                <a:spcPts val="600"/>
              </a:spcBef>
              <a:spcAft>
                <a:spcPts val="600"/>
              </a:spcAft>
            </a:pPr>
            <a:r>
              <a:rPr lang="en-US" u="none" strike="noStrike" baseline="0" dirty="0"/>
              <a:t>Before the widespread use of childproof caps, accidental aspirin overdose was relatively common and resulted in numerous deaths. </a:t>
            </a:r>
          </a:p>
          <a:p>
            <a:pPr lvl="2">
              <a:spcBef>
                <a:spcPts val="600"/>
              </a:spcBef>
              <a:spcAft>
                <a:spcPts val="600"/>
              </a:spcAft>
            </a:pPr>
            <a:r>
              <a:rPr lang="en-US" u="none" strike="noStrike" baseline="0" dirty="0"/>
              <a:t>Overdose is less common today but is still a very dangerous emergency.</a:t>
            </a:r>
          </a:p>
          <a:p>
            <a:pPr lvl="1">
              <a:spcBef>
                <a:spcPts val="600"/>
              </a:spcBef>
              <a:spcAft>
                <a:spcPts val="600"/>
              </a:spcAft>
            </a:pPr>
            <a:r>
              <a:rPr lang="en-US" u="none" strike="noStrike" baseline="0" dirty="0"/>
              <a:t>Can cause respiratory depression, profound systemic acidosis, and death</a:t>
            </a:r>
          </a:p>
        </p:txBody>
      </p:sp>
      <p:pic>
        <p:nvPicPr>
          <p:cNvPr id="4" name="Picture 3"/>
          <p:cNvPicPr>
            <a:picLocks noChangeAspect="1"/>
          </p:cNvPicPr>
          <p:nvPr/>
        </p:nvPicPr>
        <p:blipFill>
          <a:blip r:embed="rId2" cstate="print"/>
          <a:stretch>
            <a:fillRect/>
          </a:stretch>
        </p:blipFill>
        <p:spPr>
          <a:xfrm>
            <a:off x="10491232" y="315883"/>
            <a:ext cx="1359526" cy="1365622"/>
          </a:xfrm>
          <a:prstGeom prst="rect">
            <a:avLst/>
          </a:prstGeom>
        </p:spPr>
      </p:pic>
      <p:sp>
        <p:nvSpPr>
          <p:cNvPr id="5" name="Rectangle 4"/>
          <p:cNvSpPr/>
          <p:nvPr/>
        </p:nvSpPr>
        <p:spPr>
          <a:xfrm>
            <a:off x="10491232" y="583195"/>
            <a:ext cx="1359526" cy="830997"/>
          </a:xfrm>
          <a:prstGeom prst="rect">
            <a:avLst/>
          </a:prstGeom>
        </p:spPr>
        <p:txBody>
          <a:bodyPr wrap="square">
            <a:spAutoFit/>
          </a:bodyPr>
          <a:lstStyle/>
          <a:p>
            <a:pPr algn="ctr"/>
            <a:r>
              <a:rPr lang="en-US" sz="2400" b="1" dirty="0">
                <a:latin typeface="Arial" pitchFamily="34" charset="0"/>
                <a:cs typeface="Arial" pitchFamily="34" charset="0"/>
              </a:rPr>
              <a:t>12-3</a:t>
            </a:r>
          </a:p>
          <a:p>
            <a:pPr algn="ctr"/>
            <a:r>
              <a:rPr lang="en-US" sz="2400" b="1" dirty="0">
                <a:latin typeface="Arial" pitchFamily="34" charset="0"/>
                <a:cs typeface="Arial" pitchFamily="34" charset="0"/>
              </a:rPr>
              <a:t>12-4</a:t>
            </a:r>
          </a:p>
        </p:txBody>
      </p:sp>
    </p:spTree>
    <p:extLst>
      <p:ext uri="{BB962C8B-B14F-4D97-AF65-F5344CB8AC3E}">
        <p14:creationId xmlns:p14="http://schemas.microsoft.com/office/powerpoint/2010/main" val="219485264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C720E8F-72E0-4717-9985-254EF84835AB}"/>
              </a:ext>
            </a:extLst>
          </p:cNvPr>
          <p:cNvSpPr>
            <a:spLocks noGrp="1"/>
          </p:cNvSpPr>
          <p:nvPr>
            <p:ph type="title"/>
          </p:nvPr>
        </p:nvSpPr>
        <p:spPr>
          <a:xfrm>
            <a:off x="0" y="121033"/>
            <a:ext cx="12192000" cy="1002089"/>
          </a:xfrm>
        </p:spPr>
        <p:txBody>
          <a:bodyPr anchor="ctr">
            <a:normAutofit/>
          </a:bodyPr>
          <a:lstStyle/>
          <a:p>
            <a:pPr marR="0" rtl="0"/>
            <a:r>
              <a:rPr lang="en-US" b="1" i="0" u="none" strike="noStrike" kern="1600" baseline="0" dirty="0"/>
              <a:t>Commonly Encountered</a:t>
            </a:r>
            <a:r>
              <a:rPr lang="en-US" b="1" i="0" u="none" strike="noStrike" kern="1600" dirty="0"/>
              <a:t> Substances: </a:t>
            </a:r>
            <a:br>
              <a:rPr lang="en-US" b="1" i="0" u="none" strike="noStrike" kern="1600" dirty="0"/>
            </a:br>
            <a:r>
              <a:rPr lang="en-US" b="1" i="0" u="none" strike="noStrike" kern="1600" dirty="0"/>
              <a:t>Carbon Monoxide</a:t>
            </a:r>
            <a:endParaRPr lang="en-US" b="1" i="0" u="none" strike="noStrike" kern="1600" baseline="0" dirty="0"/>
          </a:p>
        </p:txBody>
      </p:sp>
      <p:sp>
        <p:nvSpPr>
          <p:cNvPr id="3" name="Text Placeholder 2">
            <a:extLst>
              <a:ext uri="{FF2B5EF4-FFF2-40B4-BE49-F238E27FC236}">
                <a16:creationId xmlns:a16="http://schemas.microsoft.com/office/drawing/2014/main" xmlns="" id="{A3DDAC57-3305-4DC1-93F6-64BE1DF4F27D}"/>
              </a:ext>
            </a:extLst>
          </p:cNvPr>
          <p:cNvSpPr>
            <a:spLocks noGrp="1"/>
          </p:cNvSpPr>
          <p:nvPr>
            <p:ph sz="half" idx="1"/>
          </p:nvPr>
        </p:nvSpPr>
        <p:spPr>
          <a:xfrm>
            <a:off x="393989" y="1679191"/>
            <a:ext cx="8149647" cy="5057776"/>
          </a:xfrm>
        </p:spPr>
        <p:txBody>
          <a:bodyPr>
            <a:noAutofit/>
          </a:bodyPr>
          <a:lstStyle/>
          <a:p>
            <a:pPr marR="0" lvl="0" rtl="0">
              <a:lnSpc>
                <a:spcPct val="90000"/>
              </a:lnSpc>
            </a:pPr>
            <a:r>
              <a:rPr lang="en-US" u="none" strike="noStrike" baseline="0" dirty="0"/>
              <a:t>Carbon monoxide</a:t>
            </a:r>
          </a:p>
          <a:p>
            <a:pPr lvl="1">
              <a:lnSpc>
                <a:spcPct val="90000"/>
              </a:lnSpc>
            </a:pPr>
            <a:r>
              <a:rPr lang="en-US" sz="2200" u="none" strike="noStrike" baseline="0" dirty="0"/>
              <a:t>An odorless, colorless, and tasteless gas </a:t>
            </a:r>
          </a:p>
          <a:p>
            <a:pPr lvl="2">
              <a:lnSpc>
                <a:spcPct val="90000"/>
              </a:lnSpc>
            </a:pPr>
            <a:r>
              <a:rPr lang="en-US" sz="2000" u="none" strike="noStrike" baseline="0" dirty="0"/>
              <a:t>A by-product of combustion</a:t>
            </a:r>
          </a:p>
          <a:p>
            <a:pPr lvl="1">
              <a:lnSpc>
                <a:spcPct val="90000"/>
              </a:lnSpc>
            </a:pPr>
            <a:r>
              <a:rPr lang="en-US" sz="2200" dirty="0"/>
              <a:t>I</a:t>
            </a:r>
            <a:r>
              <a:rPr lang="en-US" sz="2200" u="none" strike="noStrike" baseline="0" dirty="0"/>
              <a:t>mpairs oxygenation of tissues by displacing oxygen molecules on red blood cells</a:t>
            </a:r>
          </a:p>
          <a:p>
            <a:pPr lvl="2">
              <a:lnSpc>
                <a:spcPct val="90000"/>
              </a:lnSpc>
            </a:pPr>
            <a:r>
              <a:rPr lang="en-US" sz="2000" dirty="0"/>
              <a:t>R</a:t>
            </a:r>
            <a:r>
              <a:rPr lang="en-US" sz="2000" u="none" strike="noStrike" baseline="0" dirty="0"/>
              <a:t>educes the amount of oxygen in the blood</a:t>
            </a:r>
          </a:p>
          <a:p>
            <a:pPr lvl="1">
              <a:lnSpc>
                <a:spcPct val="90000"/>
              </a:lnSpc>
            </a:pPr>
            <a:r>
              <a:rPr lang="en-US" sz="2200" u="none" strike="noStrike" baseline="0" dirty="0"/>
              <a:t>Effects of carbon monoxide poisoning range from mild to life threatening. </a:t>
            </a:r>
          </a:p>
          <a:p>
            <a:pPr lvl="2">
              <a:lnSpc>
                <a:spcPct val="90000"/>
              </a:lnSpc>
            </a:pPr>
            <a:r>
              <a:rPr lang="en-US" sz="2000" dirty="0"/>
              <a:t>A</a:t>
            </a:r>
            <a:r>
              <a:rPr lang="en-US" sz="2000" u="none" strike="noStrike" baseline="0" dirty="0"/>
              <a:t>n extremely common cause of accidental death</a:t>
            </a:r>
          </a:p>
          <a:p>
            <a:pPr lvl="2">
              <a:lnSpc>
                <a:spcPct val="90000"/>
              </a:lnSpc>
            </a:pPr>
            <a:r>
              <a:rPr lang="en-US" sz="2000" dirty="0"/>
              <a:t>I</a:t>
            </a:r>
            <a:r>
              <a:rPr lang="en-US" sz="2000" u="none" strike="noStrike" baseline="0" dirty="0"/>
              <a:t>n outdoor recreational settings involving:</a:t>
            </a:r>
          </a:p>
          <a:p>
            <a:pPr lvl="3">
              <a:lnSpc>
                <a:spcPct val="90000"/>
              </a:lnSpc>
            </a:pPr>
            <a:r>
              <a:rPr lang="en-US" sz="1800" u="none" strike="noStrike" baseline="0" dirty="0"/>
              <a:t>Stoves</a:t>
            </a:r>
          </a:p>
          <a:p>
            <a:pPr lvl="3">
              <a:lnSpc>
                <a:spcPct val="90000"/>
              </a:lnSpc>
            </a:pPr>
            <a:r>
              <a:rPr lang="en-US" sz="1800" u="none" strike="noStrike" baseline="0" dirty="0"/>
              <a:t>Vehicles</a:t>
            </a:r>
          </a:p>
          <a:p>
            <a:pPr lvl="3">
              <a:lnSpc>
                <a:spcPct val="90000"/>
              </a:lnSpc>
            </a:pPr>
            <a:r>
              <a:rPr lang="en-US" sz="1800" u="none" strike="noStrike" baseline="0" dirty="0"/>
              <a:t>Generators</a:t>
            </a:r>
          </a:p>
          <a:p>
            <a:pPr lvl="3">
              <a:lnSpc>
                <a:spcPct val="90000"/>
              </a:lnSpc>
            </a:pPr>
            <a:r>
              <a:rPr lang="en-US" sz="1800" u="none" strike="noStrike" baseline="0" dirty="0"/>
              <a:t>Fires </a:t>
            </a:r>
            <a:endParaRPr lang="en-US" sz="1800" dirty="0"/>
          </a:p>
          <a:p>
            <a:pPr lvl="3">
              <a:lnSpc>
                <a:spcPct val="90000"/>
              </a:lnSpc>
            </a:pPr>
            <a:r>
              <a:rPr lang="en-US" sz="1800" u="none" strike="noStrike" baseline="0" dirty="0"/>
              <a:t>Poorly ventilated tents, cabins, campers, and sheds</a:t>
            </a:r>
          </a:p>
          <a:p>
            <a:pPr lvl="1">
              <a:lnSpc>
                <a:spcPct val="90000"/>
              </a:lnSpc>
            </a:pPr>
            <a:r>
              <a:rPr lang="en-US" sz="2200" u="none" strike="noStrike" baseline="0" dirty="0"/>
              <a:t>At high altitudes,</a:t>
            </a:r>
            <a:r>
              <a:rPr lang="en-US" sz="2200" u="none" strike="noStrike" dirty="0"/>
              <a:t> </a:t>
            </a:r>
            <a:r>
              <a:rPr lang="en-US" sz="2200" u="none" strike="noStrike" baseline="0" dirty="0"/>
              <a:t>the risks are even greater.</a:t>
            </a:r>
          </a:p>
        </p:txBody>
      </p:sp>
      <p:pic>
        <p:nvPicPr>
          <p:cNvPr id="5" name="Picture 4"/>
          <p:cNvPicPr>
            <a:picLocks noChangeAspect="1"/>
          </p:cNvPicPr>
          <p:nvPr/>
        </p:nvPicPr>
        <p:blipFill>
          <a:blip r:embed="rId2" cstate="print"/>
          <a:stretch>
            <a:fillRect/>
          </a:stretch>
        </p:blipFill>
        <p:spPr>
          <a:xfrm>
            <a:off x="10491232" y="315883"/>
            <a:ext cx="1359526" cy="1365622"/>
          </a:xfrm>
          <a:prstGeom prst="rect">
            <a:avLst/>
          </a:prstGeom>
        </p:spPr>
      </p:pic>
      <p:sp>
        <p:nvSpPr>
          <p:cNvPr id="6" name="Rectangle 5"/>
          <p:cNvSpPr/>
          <p:nvPr/>
        </p:nvSpPr>
        <p:spPr>
          <a:xfrm>
            <a:off x="10491232" y="583195"/>
            <a:ext cx="1359526" cy="830997"/>
          </a:xfrm>
          <a:prstGeom prst="rect">
            <a:avLst/>
          </a:prstGeom>
        </p:spPr>
        <p:txBody>
          <a:bodyPr wrap="square">
            <a:spAutoFit/>
          </a:bodyPr>
          <a:lstStyle/>
          <a:p>
            <a:pPr algn="ctr"/>
            <a:r>
              <a:rPr lang="en-US" sz="2400" b="1" dirty="0">
                <a:latin typeface="Arial" pitchFamily="34" charset="0"/>
                <a:cs typeface="Arial" pitchFamily="34" charset="0"/>
              </a:rPr>
              <a:t>12-3</a:t>
            </a:r>
          </a:p>
          <a:p>
            <a:pPr algn="ctr"/>
            <a:r>
              <a:rPr lang="en-US" sz="2400" b="1" dirty="0">
                <a:latin typeface="Arial" pitchFamily="34" charset="0"/>
                <a:cs typeface="Arial" pitchFamily="34" charset="0"/>
              </a:rPr>
              <a:t>12-4</a:t>
            </a:r>
          </a:p>
        </p:txBody>
      </p:sp>
      <p:pic>
        <p:nvPicPr>
          <p:cNvPr id="3074" name="Picture 2" descr="Photo shows a Carbon monoxide identifying monit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21688" y="2455458"/>
            <a:ext cx="3198812" cy="21502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737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5A8F3747-2B0C-A543-976C-719721FA9D78}"/>
              </a:ext>
            </a:extLst>
          </p:cNvPr>
          <p:cNvSpPr>
            <a:spLocks noGrp="1"/>
          </p:cNvSpPr>
          <p:nvPr>
            <p:ph type="body" sz="quarter" idx="10"/>
          </p:nvPr>
        </p:nvSpPr>
        <p:spPr/>
        <p:txBody>
          <a:bodyPr/>
          <a:lstStyle/>
          <a:p>
            <a:r>
              <a:rPr lang="en-US" dirty="0"/>
              <a:t>Chapter Overview</a:t>
            </a:r>
          </a:p>
        </p:txBody>
      </p:sp>
    </p:spTree>
    <p:extLst>
      <p:ext uri="{BB962C8B-B14F-4D97-AF65-F5344CB8AC3E}">
        <p14:creationId xmlns:p14="http://schemas.microsoft.com/office/powerpoint/2010/main" val="3350644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AAABABB-9E95-4AF5-A960-B1A9F2E82DFE}"/>
              </a:ext>
            </a:extLst>
          </p:cNvPr>
          <p:cNvSpPr>
            <a:spLocks noGrp="1"/>
          </p:cNvSpPr>
          <p:nvPr>
            <p:ph type="title"/>
          </p:nvPr>
        </p:nvSpPr>
        <p:spPr/>
        <p:txBody>
          <a:bodyPr/>
          <a:lstStyle/>
          <a:p>
            <a:pPr marR="0" rtl="0"/>
            <a:r>
              <a:rPr lang="en-US" b="1" i="0" u="none" strike="noStrike" kern="1600" baseline="0" dirty="0"/>
              <a:t>Commonly</a:t>
            </a:r>
            <a:r>
              <a:rPr lang="en-US" b="1" i="0" u="none" strike="noStrike" kern="1600" dirty="0"/>
              <a:t> Encountered Substances: Cocaine</a:t>
            </a:r>
            <a:endParaRPr lang="en-US" b="1" i="0" u="none" strike="noStrike" kern="1600" baseline="0" dirty="0"/>
          </a:p>
        </p:txBody>
      </p:sp>
      <p:sp>
        <p:nvSpPr>
          <p:cNvPr id="3" name="Text Placeholder 2">
            <a:extLst>
              <a:ext uri="{FF2B5EF4-FFF2-40B4-BE49-F238E27FC236}">
                <a16:creationId xmlns:a16="http://schemas.microsoft.com/office/drawing/2014/main" xmlns="" id="{8D6AB07B-ADAD-4B53-BB46-A096E56036D4}"/>
              </a:ext>
            </a:extLst>
          </p:cNvPr>
          <p:cNvSpPr>
            <a:spLocks noGrp="1"/>
          </p:cNvSpPr>
          <p:nvPr>
            <p:ph type="body" idx="1"/>
          </p:nvPr>
        </p:nvSpPr>
        <p:spPr>
          <a:xfrm>
            <a:off x="891540" y="1708728"/>
            <a:ext cx="10435590" cy="4839854"/>
          </a:xfrm>
        </p:spPr>
        <p:txBody>
          <a:bodyPr/>
          <a:lstStyle/>
          <a:p>
            <a:pPr marR="0" lvl="0" rtl="0">
              <a:spcBef>
                <a:spcPts val="600"/>
              </a:spcBef>
              <a:spcAft>
                <a:spcPts val="600"/>
              </a:spcAft>
            </a:pPr>
            <a:r>
              <a:rPr lang="en-US" u="none" strike="noStrike" baseline="0" dirty="0"/>
              <a:t>Cocaine </a:t>
            </a:r>
          </a:p>
          <a:p>
            <a:pPr lvl="1">
              <a:spcBef>
                <a:spcPts val="600"/>
              </a:spcBef>
              <a:spcAft>
                <a:spcPts val="600"/>
              </a:spcAft>
            </a:pPr>
            <a:r>
              <a:rPr lang="en-US" dirty="0"/>
              <a:t>C</a:t>
            </a:r>
            <a:r>
              <a:rPr lang="en-US" u="none" strike="noStrike" baseline="0" dirty="0"/>
              <a:t>ommonly referred to as coke, crack, snow, rock, or nose candy</a:t>
            </a:r>
          </a:p>
          <a:p>
            <a:pPr lvl="1">
              <a:spcBef>
                <a:spcPts val="600"/>
              </a:spcBef>
              <a:spcAft>
                <a:spcPts val="600"/>
              </a:spcAft>
            </a:pPr>
            <a:r>
              <a:rPr lang="en-US" u="none" strike="noStrike" baseline="0" dirty="0"/>
              <a:t>A powerfully addictive drug</a:t>
            </a:r>
          </a:p>
          <a:p>
            <a:pPr lvl="1">
              <a:spcBef>
                <a:spcPts val="600"/>
              </a:spcBef>
              <a:spcAft>
                <a:spcPts val="600"/>
              </a:spcAft>
            </a:pPr>
            <a:r>
              <a:rPr lang="en-US" dirty="0"/>
              <a:t>Makes the user feel euphoric and energetic</a:t>
            </a:r>
          </a:p>
          <a:p>
            <a:pPr lvl="1">
              <a:spcBef>
                <a:spcPts val="600"/>
              </a:spcBef>
              <a:spcAft>
                <a:spcPts val="600"/>
              </a:spcAft>
            </a:pPr>
            <a:r>
              <a:rPr lang="en-US" dirty="0"/>
              <a:t>May be inhaled, ingested, injected, or absorbed through the skin or mucosa</a:t>
            </a:r>
          </a:p>
          <a:p>
            <a:pPr lvl="1">
              <a:spcBef>
                <a:spcPts val="600"/>
              </a:spcBef>
              <a:spcAft>
                <a:spcPts val="600"/>
              </a:spcAft>
            </a:pPr>
            <a:r>
              <a:rPr lang="en-US" dirty="0"/>
              <a:t>A</a:t>
            </a:r>
            <a:r>
              <a:rPr lang="en-US" u="none" strike="noStrike" baseline="0" dirty="0"/>
              <a:t>ffects the nervous and cardiovascular systems</a:t>
            </a:r>
          </a:p>
          <a:p>
            <a:pPr lvl="2">
              <a:spcBef>
                <a:spcPts val="600"/>
              </a:spcBef>
              <a:spcAft>
                <a:spcPts val="600"/>
              </a:spcAft>
            </a:pPr>
            <a:r>
              <a:rPr lang="en-US" u="none" strike="noStrike" baseline="0" dirty="0"/>
              <a:t>Constricts peripheral blood vessels and stimulates the </a:t>
            </a:r>
            <a:r>
              <a:rPr lang="en-US" dirty="0"/>
              <a:t>CNS</a:t>
            </a:r>
            <a:endParaRPr lang="en-US" u="none" strike="noStrike" baseline="0" dirty="0"/>
          </a:p>
          <a:p>
            <a:pPr lvl="2">
              <a:spcBef>
                <a:spcPts val="600"/>
              </a:spcBef>
              <a:spcAft>
                <a:spcPts val="600"/>
              </a:spcAft>
            </a:pPr>
            <a:r>
              <a:rPr lang="en-US" dirty="0"/>
              <a:t>I</a:t>
            </a:r>
            <a:r>
              <a:rPr lang="en-US" u="none" strike="noStrike" baseline="0" dirty="0"/>
              <a:t>ncreases the heart rate, blood pressure, and body temperature</a:t>
            </a:r>
          </a:p>
          <a:p>
            <a:pPr lvl="2">
              <a:spcBef>
                <a:spcPts val="600"/>
              </a:spcBef>
              <a:spcAft>
                <a:spcPts val="600"/>
              </a:spcAft>
            </a:pPr>
            <a:r>
              <a:rPr lang="en-US" dirty="0"/>
              <a:t>Overtime can c</a:t>
            </a:r>
            <a:r>
              <a:rPr lang="en-US" u="none" strike="noStrike" baseline="0" dirty="0"/>
              <a:t>ause heart attack, seizure, stroke, and respiratory failure</a:t>
            </a:r>
          </a:p>
          <a:p>
            <a:pPr lvl="1">
              <a:spcBef>
                <a:spcPts val="600"/>
              </a:spcBef>
              <a:spcAft>
                <a:spcPts val="600"/>
              </a:spcAft>
            </a:pPr>
            <a:r>
              <a:rPr lang="en-US" u="none" strike="noStrike" baseline="0" dirty="0"/>
              <a:t>Sudden death can occur at any time during its use, even upon an individual’s first exposure to it.</a:t>
            </a:r>
          </a:p>
        </p:txBody>
      </p:sp>
      <p:pic>
        <p:nvPicPr>
          <p:cNvPr id="4" name="Picture 3"/>
          <p:cNvPicPr>
            <a:picLocks noChangeAspect="1"/>
          </p:cNvPicPr>
          <p:nvPr/>
        </p:nvPicPr>
        <p:blipFill>
          <a:blip r:embed="rId2" cstate="print"/>
          <a:stretch>
            <a:fillRect/>
          </a:stretch>
        </p:blipFill>
        <p:spPr>
          <a:xfrm>
            <a:off x="10491232" y="315883"/>
            <a:ext cx="1359526" cy="1365622"/>
          </a:xfrm>
          <a:prstGeom prst="rect">
            <a:avLst/>
          </a:prstGeom>
        </p:spPr>
      </p:pic>
      <p:sp>
        <p:nvSpPr>
          <p:cNvPr id="5" name="Rectangle 4"/>
          <p:cNvSpPr/>
          <p:nvPr/>
        </p:nvSpPr>
        <p:spPr>
          <a:xfrm>
            <a:off x="10491232" y="583195"/>
            <a:ext cx="1359526" cy="830997"/>
          </a:xfrm>
          <a:prstGeom prst="rect">
            <a:avLst/>
          </a:prstGeom>
        </p:spPr>
        <p:txBody>
          <a:bodyPr wrap="square">
            <a:spAutoFit/>
          </a:bodyPr>
          <a:lstStyle/>
          <a:p>
            <a:pPr algn="ctr"/>
            <a:r>
              <a:rPr lang="en-US" sz="2400" b="1" dirty="0">
                <a:latin typeface="Arial" pitchFamily="34" charset="0"/>
                <a:cs typeface="Arial" pitchFamily="34" charset="0"/>
              </a:rPr>
              <a:t>12-3</a:t>
            </a:r>
          </a:p>
          <a:p>
            <a:pPr algn="ctr"/>
            <a:r>
              <a:rPr lang="en-US" sz="2400" b="1" dirty="0">
                <a:latin typeface="Arial" pitchFamily="34" charset="0"/>
                <a:cs typeface="Arial" pitchFamily="34" charset="0"/>
              </a:rPr>
              <a:t>12-4</a:t>
            </a:r>
          </a:p>
        </p:txBody>
      </p:sp>
    </p:spTree>
    <p:extLst>
      <p:ext uri="{BB962C8B-B14F-4D97-AF65-F5344CB8AC3E}">
        <p14:creationId xmlns:p14="http://schemas.microsoft.com/office/powerpoint/2010/main" val="394045334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605DBFC-17F6-444E-896D-AE790E8D6A66}"/>
              </a:ext>
            </a:extLst>
          </p:cNvPr>
          <p:cNvSpPr>
            <a:spLocks noGrp="1"/>
          </p:cNvSpPr>
          <p:nvPr>
            <p:ph type="title"/>
          </p:nvPr>
        </p:nvSpPr>
        <p:spPr/>
        <p:txBody>
          <a:bodyPr/>
          <a:lstStyle/>
          <a:p>
            <a:pPr marR="0" rtl="0"/>
            <a:r>
              <a:rPr lang="en-US" b="1" i="0" u="none" strike="noStrike" kern="1600" baseline="0" dirty="0"/>
              <a:t>Commonly Encountered Substances: </a:t>
            </a:r>
            <a:br>
              <a:rPr lang="en-US" b="1" i="0" u="none" strike="noStrike" kern="1600" baseline="0" dirty="0"/>
            </a:br>
            <a:r>
              <a:rPr lang="en-US" b="1" i="0" u="none" strike="noStrike" kern="1600" baseline="0" dirty="0"/>
              <a:t>Ethylene Glycol</a:t>
            </a:r>
          </a:p>
        </p:txBody>
      </p:sp>
      <p:sp>
        <p:nvSpPr>
          <p:cNvPr id="3" name="Text Placeholder 2">
            <a:extLst>
              <a:ext uri="{FF2B5EF4-FFF2-40B4-BE49-F238E27FC236}">
                <a16:creationId xmlns:a16="http://schemas.microsoft.com/office/drawing/2014/main" xmlns="" id="{249666F0-33C1-418D-B9B3-B67E8F66DA82}"/>
              </a:ext>
            </a:extLst>
          </p:cNvPr>
          <p:cNvSpPr>
            <a:spLocks noGrp="1"/>
          </p:cNvSpPr>
          <p:nvPr>
            <p:ph type="body" idx="1"/>
          </p:nvPr>
        </p:nvSpPr>
        <p:spPr>
          <a:xfrm>
            <a:off x="731883" y="2019300"/>
            <a:ext cx="10435590" cy="3706160"/>
          </a:xfrm>
        </p:spPr>
        <p:txBody>
          <a:bodyPr/>
          <a:lstStyle/>
          <a:p>
            <a:pPr marR="0" lvl="0" rtl="0">
              <a:spcBef>
                <a:spcPts val="600"/>
              </a:spcBef>
              <a:spcAft>
                <a:spcPts val="600"/>
              </a:spcAft>
            </a:pPr>
            <a:r>
              <a:rPr lang="en-US" u="none" strike="noStrike" baseline="0" dirty="0"/>
              <a:t>Ethylene glycol</a:t>
            </a:r>
          </a:p>
          <a:p>
            <a:pPr lvl="1">
              <a:spcBef>
                <a:spcPts val="600"/>
              </a:spcBef>
              <a:spcAft>
                <a:spcPts val="600"/>
              </a:spcAft>
            </a:pPr>
            <a:r>
              <a:rPr lang="en-US" u="none" strike="noStrike" baseline="0" dirty="0"/>
              <a:t>Ingestion </a:t>
            </a:r>
            <a:r>
              <a:rPr lang="en-US" dirty="0"/>
              <a:t>can cause organ damage, shock, and death.</a:t>
            </a:r>
          </a:p>
          <a:p>
            <a:pPr lvl="2">
              <a:spcBef>
                <a:spcPts val="600"/>
              </a:spcBef>
              <a:spcAft>
                <a:spcPts val="600"/>
              </a:spcAft>
            </a:pPr>
            <a:r>
              <a:rPr lang="en-US" sz="1900" u="none" strike="noStrike" baseline="0" dirty="0"/>
              <a:t>A component of a variety of household and automotive products </a:t>
            </a:r>
          </a:p>
        </p:txBody>
      </p:sp>
      <p:pic>
        <p:nvPicPr>
          <p:cNvPr id="4" name="Picture 3"/>
          <p:cNvPicPr>
            <a:picLocks noChangeAspect="1"/>
          </p:cNvPicPr>
          <p:nvPr/>
        </p:nvPicPr>
        <p:blipFill>
          <a:blip r:embed="rId2" cstate="print"/>
          <a:stretch>
            <a:fillRect/>
          </a:stretch>
        </p:blipFill>
        <p:spPr>
          <a:xfrm>
            <a:off x="10491232" y="315883"/>
            <a:ext cx="1359526" cy="1365622"/>
          </a:xfrm>
          <a:prstGeom prst="rect">
            <a:avLst/>
          </a:prstGeom>
        </p:spPr>
      </p:pic>
      <p:sp>
        <p:nvSpPr>
          <p:cNvPr id="5" name="Rectangle 4"/>
          <p:cNvSpPr/>
          <p:nvPr/>
        </p:nvSpPr>
        <p:spPr>
          <a:xfrm>
            <a:off x="10491232" y="583195"/>
            <a:ext cx="1359526" cy="830997"/>
          </a:xfrm>
          <a:prstGeom prst="rect">
            <a:avLst/>
          </a:prstGeom>
        </p:spPr>
        <p:txBody>
          <a:bodyPr wrap="square">
            <a:spAutoFit/>
          </a:bodyPr>
          <a:lstStyle/>
          <a:p>
            <a:pPr algn="ctr"/>
            <a:r>
              <a:rPr lang="en-US" sz="2400" b="1" dirty="0">
                <a:latin typeface="Arial" pitchFamily="34" charset="0"/>
                <a:cs typeface="Arial" pitchFamily="34" charset="0"/>
              </a:rPr>
              <a:t>12-3</a:t>
            </a:r>
          </a:p>
          <a:p>
            <a:pPr algn="ctr"/>
            <a:r>
              <a:rPr lang="en-US" sz="2400" b="1" dirty="0">
                <a:latin typeface="Arial" pitchFamily="34" charset="0"/>
                <a:cs typeface="Arial" pitchFamily="34" charset="0"/>
              </a:rPr>
              <a:t>12-4</a:t>
            </a:r>
          </a:p>
        </p:txBody>
      </p:sp>
    </p:spTree>
    <p:extLst>
      <p:ext uri="{BB962C8B-B14F-4D97-AF65-F5344CB8AC3E}">
        <p14:creationId xmlns:p14="http://schemas.microsoft.com/office/powerpoint/2010/main" val="110404124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605DBFC-17F6-444E-896D-AE790E8D6A66}"/>
              </a:ext>
            </a:extLst>
          </p:cNvPr>
          <p:cNvSpPr>
            <a:spLocks noGrp="1"/>
          </p:cNvSpPr>
          <p:nvPr>
            <p:ph type="title"/>
          </p:nvPr>
        </p:nvSpPr>
        <p:spPr/>
        <p:txBody>
          <a:bodyPr/>
          <a:lstStyle/>
          <a:p>
            <a:pPr marR="0" rtl="0"/>
            <a:r>
              <a:rPr lang="en-US" b="1" i="0" u="none" strike="noStrike" kern="1600" baseline="0" dirty="0"/>
              <a:t>Commonly Encountered Substances: LSD</a:t>
            </a:r>
          </a:p>
        </p:txBody>
      </p:sp>
      <p:sp>
        <p:nvSpPr>
          <p:cNvPr id="3" name="Text Placeholder 2">
            <a:extLst>
              <a:ext uri="{FF2B5EF4-FFF2-40B4-BE49-F238E27FC236}">
                <a16:creationId xmlns:a16="http://schemas.microsoft.com/office/drawing/2014/main" xmlns="" id="{249666F0-33C1-418D-B9B3-B67E8F66DA82}"/>
              </a:ext>
            </a:extLst>
          </p:cNvPr>
          <p:cNvSpPr>
            <a:spLocks noGrp="1"/>
          </p:cNvSpPr>
          <p:nvPr>
            <p:ph type="body" idx="1"/>
          </p:nvPr>
        </p:nvSpPr>
        <p:spPr>
          <a:xfrm>
            <a:off x="878205" y="1647896"/>
            <a:ext cx="10435590" cy="4772389"/>
          </a:xfrm>
        </p:spPr>
        <p:txBody>
          <a:bodyPr/>
          <a:lstStyle/>
          <a:p>
            <a:pPr marR="0" lvl="0" rtl="0">
              <a:spcBef>
                <a:spcPts val="600"/>
              </a:spcBef>
              <a:spcAft>
                <a:spcPts val="600"/>
              </a:spcAft>
            </a:pPr>
            <a:r>
              <a:rPr lang="en-US" u="none" strike="noStrike" baseline="0" dirty="0"/>
              <a:t>LSD (lysergic acid diethylamide</a:t>
            </a:r>
            <a:r>
              <a:rPr lang="en-US" dirty="0"/>
              <a:t>)</a:t>
            </a:r>
            <a:endParaRPr lang="en-US" u="none" strike="noStrike" baseline="0" dirty="0"/>
          </a:p>
          <a:p>
            <a:pPr lvl="1">
              <a:spcBef>
                <a:spcPts val="600"/>
              </a:spcBef>
              <a:spcAft>
                <a:spcPts val="600"/>
              </a:spcAft>
            </a:pPr>
            <a:r>
              <a:rPr lang="en-US" dirty="0"/>
              <a:t>C</a:t>
            </a:r>
            <a:r>
              <a:rPr lang="en-US" u="none" strike="noStrike" baseline="0" dirty="0"/>
              <a:t>ommonly referred to as acid</a:t>
            </a:r>
          </a:p>
          <a:p>
            <a:pPr lvl="1">
              <a:spcBef>
                <a:spcPts val="600"/>
              </a:spcBef>
              <a:spcAft>
                <a:spcPts val="600"/>
              </a:spcAft>
            </a:pPr>
            <a:r>
              <a:rPr lang="en-US" dirty="0"/>
              <a:t>E</a:t>
            </a:r>
            <a:r>
              <a:rPr lang="en-US" u="none" strike="noStrike" baseline="0" dirty="0"/>
              <a:t>ffects of this powerful mood-changing drug are unpredictable and vary among individuals</a:t>
            </a:r>
          </a:p>
          <a:p>
            <a:pPr lvl="1">
              <a:spcBef>
                <a:spcPts val="600"/>
              </a:spcBef>
              <a:spcAft>
                <a:spcPts val="600"/>
              </a:spcAft>
            </a:pPr>
            <a:r>
              <a:rPr lang="en-US" u="none" strike="noStrike" baseline="0" dirty="0"/>
              <a:t>Physical effects include:</a:t>
            </a:r>
          </a:p>
          <a:p>
            <a:pPr lvl="2">
              <a:spcBef>
                <a:spcPts val="600"/>
              </a:spcBef>
              <a:spcAft>
                <a:spcPts val="600"/>
              </a:spcAft>
            </a:pPr>
            <a:r>
              <a:rPr lang="en-US" dirty="0"/>
              <a:t>E</a:t>
            </a:r>
            <a:r>
              <a:rPr lang="en-US" u="none" strike="noStrike" baseline="0" dirty="0"/>
              <a:t>levated body temperature</a:t>
            </a:r>
          </a:p>
          <a:p>
            <a:pPr lvl="2">
              <a:spcBef>
                <a:spcPts val="600"/>
              </a:spcBef>
              <a:spcAft>
                <a:spcPts val="600"/>
              </a:spcAft>
            </a:pPr>
            <a:r>
              <a:rPr lang="en-US" u="none" strike="noStrike" baseline="0" dirty="0"/>
              <a:t>Elevated heart rate </a:t>
            </a:r>
          </a:p>
          <a:p>
            <a:pPr lvl="2">
              <a:spcBef>
                <a:spcPts val="600"/>
              </a:spcBef>
              <a:spcAft>
                <a:spcPts val="600"/>
              </a:spcAft>
            </a:pPr>
            <a:r>
              <a:rPr lang="en-US" u="none" strike="noStrike" baseline="0" dirty="0"/>
              <a:t>Elevated blood pressure</a:t>
            </a:r>
          </a:p>
          <a:p>
            <a:pPr lvl="2">
              <a:spcBef>
                <a:spcPts val="600"/>
              </a:spcBef>
              <a:spcAft>
                <a:spcPts val="600"/>
              </a:spcAft>
            </a:pPr>
            <a:r>
              <a:rPr lang="en-US" dirty="0"/>
              <a:t>S</a:t>
            </a:r>
            <a:r>
              <a:rPr lang="en-US" u="none" strike="noStrike" baseline="0" dirty="0"/>
              <a:t>leeplessness</a:t>
            </a:r>
          </a:p>
          <a:p>
            <a:pPr lvl="2">
              <a:spcBef>
                <a:spcPts val="600"/>
              </a:spcBef>
              <a:spcAft>
                <a:spcPts val="600"/>
              </a:spcAft>
            </a:pPr>
            <a:r>
              <a:rPr lang="en-US" dirty="0"/>
              <a:t>Lo</a:t>
            </a:r>
            <a:r>
              <a:rPr lang="en-US" u="none" strike="noStrike" baseline="0" dirty="0"/>
              <a:t>ss of appetite</a:t>
            </a:r>
          </a:p>
          <a:p>
            <a:pPr lvl="1">
              <a:spcBef>
                <a:spcPts val="600"/>
              </a:spcBef>
              <a:spcAft>
                <a:spcPts val="600"/>
              </a:spcAft>
            </a:pPr>
            <a:r>
              <a:rPr lang="en-US" u="none" strike="noStrike" baseline="0" dirty="0"/>
              <a:t>Large doses can cause delusions and visual hallucinations.</a:t>
            </a:r>
          </a:p>
        </p:txBody>
      </p:sp>
      <p:pic>
        <p:nvPicPr>
          <p:cNvPr id="4" name="Picture 3"/>
          <p:cNvPicPr>
            <a:picLocks noChangeAspect="1"/>
          </p:cNvPicPr>
          <p:nvPr/>
        </p:nvPicPr>
        <p:blipFill>
          <a:blip r:embed="rId2" cstate="print"/>
          <a:stretch>
            <a:fillRect/>
          </a:stretch>
        </p:blipFill>
        <p:spPr>
          <a:xfrm>
            <a:off x="10491232" y="315883"/>
            <a:ext cx="1359526" cy="1365622"/>
          </a:xfrm>
          <a:prstGeom prst="rect">
            <a:avLst/>
          </a:prstGeom>
        </p:spPr>
      </p:pic>
      <p:sp>
        <p:nvSpPr>
          <p:cNvPr id="5" name="Rectangle 4"/>
          <p:cNvSpPr/>
          <p:nvPr/>
        </p:nvSpPr>
        <p:spPr>
          <a:xfrm>
            <a:off x="10491232" y="583195"/>
            <a:ext cx="1359526" cy="830997"/>
          </a:xfrm>
          <a:prstGeom prst="rect">
            <a:avLst/>
          </a:prstGeom>
        </p:spPr>
        <p:txBody>
          <a:bodyPr wrap="square">
            <a:spAutoFit/>
          </a:bodyPr>
          <a:lstStyle/>
          <a:p>
            <a:pPr algn="ctr"/>
            <a:r>
              <a:rPr lang="en-US" sz="2400" b="1" dirty="0">
                <a:latin typeface="Arial" pitchFamily="34" charset="0"/>
                <a:cs typeface="Arial" pitchFamily="34" charset="0"/>
              </a:rPr>
              <a:t>12-3</a:t>
            </a:r>
          </a:p>
          <a:p>
            <a:pPr algn="ctr"/>
            <a:r>
              <a:rPr lang="en-US" sz="2400" b="1" dirty="0">
                <a:latin typeface="Arial" pitchFamily="34" charset="0"/>
                <a:cs typeface="Arial" pitchFamily="34" charset="0"/>
              </a:rPr>
              <a:t>12-4</a:t>
            </a:r>
          </a:p>
        </p:txBody>
      </p:sp>
    </p:spTree>
    <p:extLst>
      <p:ext uri="{BB962C8B-B14F-4D97-AF65-F5344CB8AC3E}">
        <p14:creationId xmlns:p14="http://schemas.microsoft.com/office/powerpoint/2010/main" val="186888720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12C903D-99EF-43E1-BDBA-195A6A367227}"/>
              </a:ext>
            </a:extLst>
          </p:cNvPr>
          <p:cNvSpPr>
            <a:spLocks noGrp="1"/>
          </p:cNvSpPr>
          <p:nvPr>
            <p:ph type="title"/>
          </p:nvPr>
        </p:nvSpPr>
        <p:spPr/>
        <p:txBody>
          <a:bodyPr/>
          <a:lstStyle/>
          <a:p>
            <a:pPr marR="0" rtl="0"/>
            <a:r>
              <a:rPr lang="en-US" b="1" i="0" u="none" strike="noStrike" kern="1600" baseline="0" dirty="0"/>
              <a:t>Commonly Encountered Substances: Marijuana</a:t>
            </a:r>
          </a:p>
        </p:txBody>
      </p:sp>
      <p:sp>
        <p:nvSpPr>
          <p:cNvPr id="3" name="Text Placeholder 2">
            <a:extLst>
              <a:ext uri="{FF2B5EF4-FFF2-40B4-BE49-F238E27FC236}">
                <a16:creationId xmlns:a16="http://schemas.microsoft.com/office/drawing/2014/main" xmlns="" id="{0130F0B4-010D-4005-9475-23E946264A9F}"/>
              </a:ext>
            </a:extLst>
          </p:cNvPr>
          <p:cNvSpPr>
            <a:spLocks noGrp="1"/>
          </p:cNvSpPr>
          <p:nvPr>
            <p:ph type="body" idx="1"/>
          </p:nvPr>
        </p:nvSpPr>
        <p:spPr>
          <a:xfrm>
            <a:off x="923636" y="1695704"/>
            <a:ext cx="10716820" cy="4734125"/>
          </a:xfrm>
        </p:spPr>
        <p:txBody>
          <a:bodyPr/>
          <a:lstStyle/>
          <a:p>
            <a:pPr marR="0" lvl="0" rtl="0">
              <a:spcBef>
                <a:spcPts val="600"/>
              </a:spcBef>
              <a:spcAft>
                <a:spcPts val="600"/>
              </a:spcAft>
            </a:pPr>
            <a:r>
              <a:rPr lang="en-US" u="none" strike="noStrike" baseline="0" dirty="0"/>
              <a:t>Marijuana </a:t>
            </a:r>
          </a:p>
          <a:p>
            <a:pPr lvl="1">
              <a:spcBef>
                <a:spcPts val="600"/>
              </a:spcBef>
              <a:spcAft>
                <a:spcPts val="600"/>
              </a:spcAft>
            </a:pPr>
            <a:r>
              <a:rPr lang="en-US" dirty="0"/>
              <a:t>C</a:t>
            </a:r>
            <a:r>
              <a:rPr lang="en-US" u="none" strike="noStrike" baseline="0" dirty="0"/>
              <a:t>ommonly referred to as pot, weed, cannabis, ganja, grass, or Mary Jane</a:t>
            </a:r>
          </a:p>
          <a:p>
            <a:pPr lvl="1">
              <a:spcBef>
                <a:spcPts val="600"/>
              </a:spcBef>
              <a:spcAft>
                <a:spcPts val="600"/>
              </a:spcAft>
            </a:pPr>
            <a:r>
              <a:rPr lang="en-US" dirty="0"/>
              <a:t>B</a:t>
            </a:r>
            <a:r>
              <a:rPr lang="en-US" u="none" strike="noStrike" baseline="0" dirty="0"/>
              <a:t>ecoming legalized in a growing number of US states</a:t>
            </a:r>
          </a:p>
          <a:p>
            <a:pPr lvl="1">
              <a:spcBef>
                <a:spcPts val="600"/>
              </a:spcBef>
              <a:spcAft>
                <a:spcPts val="600"/>
              </a:spcAft>
            </a:pPr>
            <a:r>
              <a:rPr lang="en-US" dirty="0"/>
              <a:t>The active ingredient in marijuana is tetrahydrocannabinol (THC).</a:t>
            </a:r>
          </a:p>
          <a:p>
            <a:pPr lvl="1">
              <a:spcBef>
                <a:spcPts val="600"/>
              </a:spcBef>
              <a:spcAft>
                <a:spcPts val="600"/>
              </a:spcAft>
            </a:pPr>
            <a:r>
              <a:rPr lang="en-US" dirty="0"/>
              <a:t>C</a:t>
            </a:r>
            <a:r>
              <a:rPr lang="en-US" u="none" strike="noStrike" baseline="0" dirty="0"/>
              <a:t>ommonly used by individuals both medicinally and recreationally</a:t>
            </a:r>
          </a:p>
          <a:p>
            <a:pPr lvl="2">
              <a:spcBef>
                <a:spcPts val="600"/>
              </a:spcBef>
              <a:spcAft>
                <a:spcPts val="600"/>
              </a:spcAft>
            </a:pPr>
            <a:r>
              <a:rPr lang="en-US" u="none" strike="noStrike" baseline="0" dirty="0"/>
              <a:t>It is smoked or ingested. </a:t>
            </a:r>
          </a:p>
          <a:p>
            <a:pPr lvl="1">
              <a:spcBef>
                <a:spcPts val="600"/>
              </a:spcBef>
              <a:spcAft>
                <a:spcPts val="600"/>
              </a:spcAft>
            </a:pPr>
            <a:r>
              <a:rPr lang="en-US" u="none" strike="noStrike" baseline="0" dirty="0"/>
              <a:t>Marijuana distorts perceptions and affects thinking, memory, and learning.</a:t>
            </a:r>
          </a:p>
        </p:txBody>
      </p:sp>
      <p:pic>
        <p:nvPicPr>
          <p:cNvPr id="4" name="Picture 3"/>
          <p:cNvPicPr>
            <a:picLocks noChangeAspect="1"/>
          </p:cNvPicPr>
          <p:nvPr/>
        </p:nvPicPr>
        <p:blipFill>
          <a:blip r:embed="rId2" cstate="print"/>
          <a:stretch>
            <a:fillRect/>
          </a:stretch>
        </p:blipFill>
        <p:spPr>
          <a:xfrm>
            <a:off x="10491232" y="315883"/>
            <a:ext cx="1359526" cy="1365622"/>
          </a:xfrm>
          <a:prstGeom prst="rect">
            <a:avLst/>
          </a:prstGeom>
        </p:spPr>
      </p:pic>
      <p:sp>
        <p:nvSpPr>
          <p:cNvPr id="5" name="Rectangle 4"/>
          <p:cNvSpPr/>
          <p:nvPr/>
        </p:nvSpPr>
        <p:spPr>
          <a:xfrm>
            <a:off x="10491232" y="583195"/>
            <a:ext cx="1359526" cy="830997"/>
          </a:xfrm>
          <a:prstGeom prst="rect">
            <a:avLst/>
          </a:prstGeom>
        </p:spPr>
        <p:txBody>
          <a:bodyPr wrap="square">
            <a:spAutoFit/>
          </a:bodyPr>
          <a:lstStyle/>
          <a:p>
            <a:pPr algn="ctr"/>
            <a:r>
              <a:rPr lang="en-US" sz="2400" b="1" dirty="0">
                <a:latin typeface="Arial" pitchFamily="34" charset="0"/>
                <a:cs typeface="Arial" pitchFamily="34" charset="0"/>
              </a:rPr>
              <a:t>12-3</a:t>
            </a:r>
          </a:p>
          <a:p>
            <a:pPr algn="ctr"/>
            <a:r>
              <a:rPr lang="en-US" sz="2400" b="1" dirty="0">
                <a:latin typeface="Arial" pitchFamily="34" charset="0"/>
                <a:cs typeface="Arial" pitchFamily="34" charset="0"/>
              </a:rPr>
              <a:t>12-4</a:t>
            </a:r>
          </a:p>
        </p:txBody>
      </p:sp>
    </p:spTree>
    <p:extLst>
      <p:ext uri="{BB962C8B-B14F-4D97-AF65-F5344CB8AC3E}">
        <p14:creationId xmlns:p14="http://schemas.microsoft.com/office/powerpoint/2010/main" val="167350692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12C903D-99EF-43E1-BDBA-195A6A367227}"/>
              </a:ext>
            </a:extLst>
          </p:cNvPr>
          <p:cNvSpPr>
            <a:spLocks noGrp="1"/>
          </p:cNvSpPr>
          <p:nvPr>
            <p:ph type="title"/>
          </p:nvPr>
        </p:nvSpPr>
        <p:spPr/>
        <p:txBody>
          <a:bodyPr/>
          <a:lstStyle/>
          <a:p>
            <a:pPr marR="0" rtl="0"/>
            <a:r>
              <a:rPr lang="en-US" b="1" i="0" u="none" strike="noStrike" kern="1600" baseline="0" dirty="0"/>
              <a:t>Commonly Encountered Substances: Marijuana</a:t>
            </a:r>
          </a:p>
        </p:txBody>
      </p:sp>
      <p:sp>
        <p:nvSpPr>
          <p:cNvPr id="3" name="Text Placeholder 2">
            <a:extLst>
              <a:ext uri="{FF2B5EF4-FFF2-40B4-BE49-F238E27FC236}">
                <a16:creationId xmlns:a16="http://schemas.microsoft.com/office/drawing/2014/main" xmlns="" id="{0130F0B4-010D-4005-9475-23E946264A9F}"/>
              </a:ext>
            </a:extLst>
          </p:cNvPr>
          <p:cNvSpPr>
            <a:spLocks noGrp="1"/>
          </p:cNvSpPr>
          <p:nvPr>
            <p:ph type="body" idx="1"/>
          </p:nvPr>
        </p:nvSpPr>
        <p:spPr>
          <a:xfrm>
            <a:off x="529771" y="2501900"/>
            <a:ext cx="11132457" cy="3889829"/>
          </a:xfrm>
        </p:spPr>
        <p:txBody>
          <a:bodyPr/>
          <a:lstStyle/>
          <a:p>
            <a:pPr lvl="1">
              <a:spcBef>
                <a:spcPts val="600"/>
              </a:spcBef>
              <a:spcAft>
                <a:spcPts val="600"/>
              </a:spcAft>
            </a:pPr>
            <a:r>
              <a:rPr lang="en-US" u="none" strike="noStrike" baseline="0" dirty="0"/>
              <a:t>Marijuana may be used alongside other drugs, such as alcohol, or mixed directly with other drugs, such as PCP. </a:t>
            </a:r>
          </a:p>
          <a:p>
            <a:pPr lvl="1">
              <a:spcBef>
                <a:spcPts val="600"/>
              </a:spcBef>
              <a:spcAft>
                <a:spcPts val="600"/>
              </a:spcAft>
            </a:pPr>
            <a:r>
              <a:rPr lang="en-US" u="none" strike="noStrike" baseline="0" dirty="0"/>
              <a:t>Hashish is a form of marijuana that contains a higher concentration of THC. </a:t>
            </a:r>
          </a:p>
          <a:p>
            <a:pPr lvl="1">
              <a:spcBef>
                <a:spcPts val="600"/>
              </a:spcBef>
              <a:spcAft>
                <a:spcPts val="600"/>
              </a:spcAft>
            </a:pPr>
            <a:r>
              <a:rPr lang="fr-FR" u="none" strike="noStrike" baseline="0" dirty="0"/>
              <a:t>Commercial “vape” devices contain concentrated THC. </a:t>
            </a:r>
          </a:p>
          <a:p>
            <a:pPr lvl="1">
              <a:spcBef>
                <a:spcPts val="600"/>
              </a:spcBef>
              <a:spcAft>
                <a:spcPts val="600"/>
              </a:spcAft>
            </a:pPr>
            <a:r>
              <a:rPr lang="en-US" u="none" strike="noStrike" baseline="0" dirty="0"/>
              <a:t> Some vaping products have been found to be harmful to the lungs and may result in death.</a:t>
            </a:r>
          </a:p>
        </p:txBody>
      </p:sp>
      <p:pic>
        <p:nvPicPr>
          <p:cNvPr id="4" name="Picture 3"/>
          <p:cNvPicPr>
            <a:picLocks noChangeAspect="1"/>
          </p:cNvPicPr>
          <p:nvPr/>
        </p:nvPicPr>
        <p:blipFill>
          <a:blip r:embed="rId2" cstate="print"/>
          <a:stretch>
            <a:fillRect/>
          </a:stretch>
        </p:blipFill>
        <p:spPr>
          <a:xfrm>
            <a:off x="10491232" y="315883"/>
            <a:ext cx="1359526" cy="1365622"/>
          </a:xfrm>
          <a:prstGeom prst="rect">
            <a:avLst/>
          </a:prstGeom>
        </p:spPr>
      </p:pic>
      <p:sp>
        <p:nvSpPr>
          <p:cNvPr id="5" name="Rectangle 4"/>
          <p:cNvSpPr/>
          <p:nvPr/>
        </p:nvSpPr>
        <p:spPr>
          <a:xfrm>
            <a:off x="10491232" y="583195"/>
            <a:ext cx="1359526" cy="830997"/>
          </a:xfrm>
          <a:prstGeom prst="rect">
            <a:avLst/>
          </a:prstGeom>
        </p:spPr>
        <p:txBody>
          <a:bodyPr wrap="square">
            <a:spAutoFit/>
          </a:bodyPr>
          <a:lstStyle/>
          <a:p>
            <a:pPr algn="ctr"/>
            <a:r>
              <a:rPr lang="en-US" sz="2400" b="1" dirty="0">
                <a:latin typeface="Arial" pitchFamily="34" charset="0"/>
                <a:cs typeface="Arial" pitchFamily="34" charset="0"/>
              </a:rPr>
              <a:t>12-3</a:t>
            </a:r>
          </a:p>
          <a:p>
            <a:pPr algn="ctr"/>
            <a:r>
              <a:rPr lang="en-US" sz="2400" b="1" dirty="0">
                <a:latin typeface="Arial" pitchFamily="34" charset="0"/>
                <a:cs typeface="Arial" pitchFamily="34" charset="0"/>
              </a:rPr>
              <a:t>12-4</a:t>
            </a:r>
          </a:p>
        </p:txBody>
      </p:sp>
    </p:spTree>
    <p:extLst>
      <p:ext uri="{BB962C8B-B14F-4D97-AF65-F5344CB8AC3E}">
        <p14:creationId xmlns:p14="http://schemas.microsoft.com/office/powerpoint/2010/main" val="256767362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6703A8A-1D99-4881-ACB8-BEDE8134C2EB}"/>
              </a:ext>
            </a:extLst>
          </p:cNvPr>
          <p:cNvSpPr>
            <a:spLocks noGrp="1"/>
          </p:cNvSpPr>
          <p:nvPr>
            <p:ph type="title"/>
          </p:nvPr>
        </p:nvSpPr>
        <p:spPr/>
        <p:txBody>
          <a:bodyPr/>
          <a:lstStyle/>
          <a:p>
            <a:pPr marR="0" rtl="0"/>
            <a:r>
              <a:rPr lang="en-US" b="1" i="0" u="none" strike="noStrike" kern="1600" baseline="0" dirty="0"/>
              <a:t>Commonly Encountered Substances: </a:t>
            </a:r>
            <a:br>
              <a:rPr lang="en-US" b="1" i="0" u="none" strike="noStrike" kern="1600" baseline="0" dirty="0"/>
            </a:br>
            <a:r>
              <a:rPr lang="en-US" b="1" i="0" u="none" strike="noStrike" kern="1600" baseline="0" dirty="0"/>
              <a:t>Methamphetamine</a:t>
            </a:r>
          </a:p>
        </p:txBody>
      </p:sp>
      <p:sp>
        <p:nvSpPr>
          <p:cNvPr id="3" name="Text Placeholder 2">
            <a:extLst>
              <a:ext uri="{FF2B5EF4-FFF2-40B4-BE49-F238E27FC236}">
                <a16:creationId xmlns:a16="http://schemas.microsoft.com/office/drawing/2014/main" xmlns="" id="{3FB9ED3A-3759-49F8-80B2-956DA64211A6}"/>
              </a:ext>
            </a:extLst>
          </p:cNvPr>
          <p:cNvSpPr>
            <a:spLocks noGrp="1"/>
          </p:cNvSpPr>
          <p:nvPr>
            <p:ph type="body" idx="1"/>
          </p:nvPr>
        </p:nvSpPr>
        <p:spPr>
          <a:xfrm>
            <a:off x="804454" y="1840847"/>
            <a:ext cx="10435590" cy="3986213"/>
          </a:xfrm>
        </p:spPr>
        <p:txBody>
          <a:bodyPr/>
          <a:lstStyle/>
          <a:p>
            <a:pPr marR="0" lvl="0" rtl="0">
              <a:spcBef>
                <a:spcPts val="600"/>
              </a:spcBef>
              <a:spcAft>
                <a:spcPts val="600"/>
              </a:spcAft>
            </a:pPr>
            <a:r>
              <a:rPr lang="en-US" u="none" strike="noStrike" baseline="0" dirty="0"/>
              <a:t>Methamphetamine</a:t>
            </a:r>
          </a:p>
          <a:p>
            <a:pPr lvl="1">
              <a:spcBef>
                <a:spcPts val="600"/>
              </a:spcBef>
              <a:spcAft>
                <a:spcPts val="600"/>
              </a:spcAft>
            </a:pPr>
            <a:r>
              <a:rPr lang="en-US" dirty="0"/>
              <a:t>C</a:t>
            </a:r>
            <a:r>
              <a:rPr lang="en-US" u="none" strike="noStrike" baseline="0" dirty="0"/>
              <a:t>ommonly referred to as speed or meth</a:t>
            </a:r>
            <a:endParaRPr lang="en-US" dirty="0"/>
          </a:p>
          <a:p>
            <a:pPr lvl="1">
              <a:spcBef>
                <a:spcPts val="600"/>
              </a:spcBef>
              <a:spcAft>
                <a:spcPts val="600"/>
              </a:spcAft>
            </a:pPr>
            <a:r>
              <a:rPr lang="en-US" dirty="0"/>
              <a:t>A powerful stimulant with a high potential for abuse and addiction</a:t>
            </a:r>
            <a:endParaRPr lang="en-US" u="none" strike="noStrike" baseline="0" dirty="0"/>
          </a:p>
          <a:p>
            <a:pPr lvl="1">
              <a:spcBef>
                <a:spcPts val="600"/>
              </a:spcBef>
              <a:spcAft>
                <a:spcPts val="600"/>
              </a:spcAft>
            </a:pPr>
            <a:r>
              <a:rPr lang="en-US" u="none" strike="noStrike" baseline="0" dirty="0"/>
              <a:t>The popularity has grown significantly over the past decade. </a:t>
            </a:r>
          </a:p>
          <a:p>
            <a:pPr lvl="1">
              <a:spcBef>
                <a:spcPts val="600"/>
              </a:spcBef>
              <a:spcAft>
                <a:spcPts val="600"/>
              </a:spcAft>
            </a:pPr>
            <a:r>
              <a:rPr lang="en-US" u="none" strike="noStrike" baseline="0" dirty="0"/>
              <a:t>Methamphetamine produces a heightened state of arousal and physical activity and decreases appetite.</a:t>
            </a:r>
          </a:p>
          <a:p>
            <a:pPr lvl="2">
              <a:spcBef>
                <a:spcPts val="600"/>
              </a:spcBef>
              <a:spcAft>
                <a:spcPts val="600"/>
              </a:spcAft>
            </a:pPr>
            <a:r>
              <a:rPr lang="en-US" u="none" strike="noStrike" baseline="0" dirty="0"/>
              <a:t>Chronic use can lead to psychotic behavior, hallucinations, and stroke.</a:t>
            </a:r>
          </a:p>
        </p:txBody>
      </p:sp>
      <p:pic>
        <p:nvPicPr>
          <p:cNvPr id="4" name="Picture 3"/>
          <p:cNvPicPr>
            <a:picLocks noChangeAspect="1"/>
          </p:cNvPicPr>
          <p:nvPr/>
        </p:nvPicPr>
        <p:blipFill>
          <a:blip r:embed="rId2" cstate="print"/>
          <a:stretch>
            <a:fillRect/>
          </a:stretch>
        </p:blipFill>
        <p:spPr>
          <a:xfrm>
            <a:off x="10491232" y="315883"/>
            <a:ext cx="1359526" cy="1365622"/>
          </a:xfrm>
          <a:prstGeom prst="rect">
            <a:avLst/>
          </a:prstGeom>
        </p:spPr>
      </p:pic>
      <p:sp>
        <p:nvSpPr>
          <p:cNvPr id="5" name="Rectangle 4"/>
          <p:cNvSpPr/>
          <p:nvPr/>
        </p:nvSpPr>
        <p:spPr>
          <a:xfrm>
            <a:off x="10491232" y="583195"/>
            <a:ext cx="1359526" cy="830997"/>
          </a:xfrm>
          <a:prstGeom prst="rect">
            <a:avLst/>
          </a:prstGeom>
        </p:spPr>
        <p:txBody>
          <a:bodyPr wrap="square">
            <a:spAutoFit/>
          </a:bodyPr>
          <a:lstStyle/>
          <a:p>
            <a:pPr algn="ctr"/>
            <a:r>
              <a:rPr lang="en-US" sz="2400" b="1" dirty="0">
                <a:latin typeface="Arial" pitchFamily="34" charset="0"/>
                <a:cs typeface="Arial" pitchFamily="34" charset="0"/>
              </a:rPr>
              <a:t>12-3</a:t>
            </a:r>
          </a:p>
          <a:p>
            <a:pPr algn="ctr"/>
            <a:r>
              <a:rPr lang="en-US" sz="2400" b="1" dirty="0">
                <a:latin typeface="Arial" pitchFamily="34" charset="0"/>
                <a:cs typeface="Arial" pitchFamily="34" charset="0"/>
              </a:rPr>
              <a:t>12-4</a:t>
            </a:r>
          </a:p>
        </p:txBody>
      </p:sp>
    </p:spTree>
    <p:extLst>
      <p:ext uri="{BB962C8B-B14F-4D97-AF65-F5344CB8AC3E}">
        <p14:creationId xmlns:p14="http://schemas.microsoft.com/office/powerpoint/2010/main" val="306341432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6703A8A-1D99-4881-ACB8-BEDE8134C2EB}"/>
              </a:ext>
            </a:extLst>
          </p:cNvPr>
          <p:cNvSpPr>
            <a:spLocks noGrp="1"/>
          </p:cNvSpPr>
          <p:nvPr>
            <p:ph type="title"/>
          </p:nvPr>
        </p:nvSpPr>
        <p:spPr/>
        <p:txBody>
          <a:bodyPr/>
          <a:lstStyle/>
          <a:p>
            <a:pPr marR="0" rtl="0"/>
            <a:r>
              <a:rPr lang="en-US" b="1" i="0" u="none" strike="noStrike" kern="1600" baseline="0" dirty="0"/>
              <a:t>Commonly Encountered Substances: Methane</a:t>
            </a:r>
          </a:p>
        </p:txBody>
      </p:sp>
      <p:sp>
        <p:nvSpPr>
          <p:cNvPr id="3" name="Text Placeholder 2">
            <a:extLst>
              <a:ext uri="{FF2B5EF4-FFF2-40B4-BE49-F238E27FC236}">
                <a16:creationId xmlns:a16="http://schemas.microsoft.com/office/drawing/2014/main" xmlns="" id="{3FB9ED3A-3759-49F8-80B2-956DA64211A6}"/>
              </a:ext>
            </a:extLst>
          </p:cNvPr>
          <p:cNvSpPr>
            <a:spLocks noGrp="1"/>
          </p:cNvSpPr>
          <p:nvPr>
            <p:ph type="body" idx="1"/>
          </p:nvPr>
        </p:nvSpPr>
        <p:spPr>
          <a:xfrm>
            <a:off x="804454" y="1840847"/>
            <a:ext cx="10435590" cy="3986213"/>
          </a:xfrm>
        </p:spPr>
        <p:txBody>
          <a:bodyPr/>
          <a:lstStyle/>
          <a:p>
            <a:pPr marR="0" lvl="0" rtl="0">
              <a:spcBef>
                <a:spcPts val="600"/>
              </a:spcBef>
              <a:spcAft>
                <a:spcPts val="600"/>
              </a:spcAft>
            </a:pPr>
            <a:r>
              <a:rPr lang="en-US" u="none" strike="noStrike" baseline="0" dirty="0"/>
              <a:t>Methane</a:t>
            </a:r>
          </a:p>
          <a:p>
            <a:pPr lvl="1">
              <a:spcBef>
                <a:spcPts val="600"/>
              </a:spcBef>
              <a:spcAft>
                <a:spcPts val="600"/>
              </a:spcAft>
            </a:pPr>
            <a:r>
              <a:rPr lang="en-US" u="none" strike="noStrike" baseline="0" dirty="0"/>
              <a:t>This highly flammable gas displaces oxygen if present in an enclosed space. </a:t>
            </a:r>
          </a:p>
          <a:p>
            <a:pPr lvl="1">
              <a:spcBef>
                <a:spcPts val="600"/>
              </a:spcBef>
              <a:spcAft>
                <a:spcPts val="600"/>
              </a:spcAft>
            </a:pPr>
            <a:r>
              <a:rPr lang="en-US" u="none" strike="noStrike" baseline="0" dirty="0"/>
              <a:t>In high concentrations, methane can cause profound hypoxia in the body. </a:t>
            </a:r>
          </a:p>
          <a:p>
            <a:pPr lvl="1">
              <a:spcBef>
                <a:spcPts val="600"/>
              </a:spcBef>
              <a:spcAft>
                <a:spcPts val="600"/>
              </a:spcAft>
            </a:pPr>
            <a:r>
              <a:rPr lang="en-US" u="none" strike="noStrike" baseline="0" dirty="0"/>
              <a:t>Although rare, death can </a:t>
            </a:r>
            <a:r>
              <a:rPr lang="en-US" b="1" i="1" u="none" strike="noStrike" baseline="0" dirty="0"/>
              <a:t>occur.</a:t>
            </a:r>
          </a:p>
        </p:txBody>
      </p:sp>
      <p:pic>
        <p:nvPicPr>
          <p:cNvPr id="4" name="Picture 3"/>
          <p:cNvPicPr>
            <a:picLocks noChangeAspect="1"/>
          </p:cNvPicPr>
          <p:nvPr/>
        </p:nvPicPr>
        <p:blipFill>
          <a:blip r:embed="rId2" cstate="print"/>
          <a:stretch>
            <a:fillRect/>
          </a:stretch>
        </p:blipFill>
        <p:spPr>
          <a:xfrm>
            <a:off x="10491232" y="315883"/>
            <a:ext cx="1359526" cy="1365622"/>
          </a:xfrm>
          <a:prstGeom prst="rect">
            <a:avLst/>
          </a:prstGeom>
        </p:spPr>
      </p:pic>
      <p:sp>
        <p:nvSpPr>
          <p:cNvPr id="5" name="Rectangle 4"/>
          <p:cNvSpPr/>
          <p:nvPr/>
        </p:nvSpPr>
        <p:spPr>
          <a:xfrm>
            <a:off x="10491232" y="583195"/>
            <a:ext cx="1359526" cy="830997"/>
          </a:xfrm>
          <a:prstGeom prst="rect">
            <a:avLst/>
          </a:prstGeom>
        </p:spPr>
        <p:txBody>
          <a:bodyPr wrap="square">
            <a:spAutoFit/>
          </a:bodyPr>
          <a:lstStyle/>
          <a:p>
            <a:pPr algn="ctr"/>
            <a:r>
              <a:rPr lang="en-US" sz="2400" b="1" dirty="0">
                <a:latin typeface="Arial" pitchFamily="34" charset="0"/>
                <a:cs typeface="Arial" pitchFamily="34" charset="0"/>
              </a:rPr>
              <a:t>12-3</a:t>
            </a:r>
          </a:p>
          <a:p>
            <a:pPr algn="ctr"/>
            <a:r>
              <a:rPr lang="en-US" sz="2400" b="1" dirty="0">
                <a:latin typeface="Arial" pitchFamily="34" charset="0"/>
                <a:cs typeface="Arial" pitchFamily="34" charset="0"/>
              </a:rPr>
              <a:t>12-4</a:t>
            </a:r>
          </a:p>
        </p:txBody>
      </p:sp>
    </p:spTree>
    <p:extLst>
      <p:ext uri="{BB962C8B-B14F-4D97-AF65-F5344CB8AC3E}">
        <p14:creationId xmlns:p14="http://schemas.microsoft.com/office/powerpoint/2010/main" val="140632046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9FEE449-E400-4177-B6A0-E10CA87BCF8F}"/>
              </a:ext>
            </a:extLst>
          </p:cNvPr>
          <p:cNvSpPr>
            <a:spLocks noGrp="1"/>
          </p:cNvSpPr>
          <p:nvPr>
            <p:ph type="title"/>
          </p:nvPr>
        </p:nvSpPr>
        <p:spPr/>
        <p:txBody>
          <a:bodyPr/>
          <a:lstStyle/>
          <a:p>
            <a:pPr marR="0" rtl="0"/>
            <a:r>
              <a:rPr lang="en-US" b="1" i="0" u="none" strike="noStrike" kern="1600" baseline="0" dirty="0"/>
              <a:t>Commonly Encountered Substances: Opioids</a:t>
            </a:r>
          </a:p>
        </p:txBody>
      </p:sp>
      <p:sp>
        <p:nvSpPr>
          <p:cNvPr id="3" name="Text Placeholder 2">
            <a:extLst>
              <a:ext uri="{FF2B5EF4-FFF2-40B4-BE49-F238E27FC236}">
                <a16:creationId xmlns:a16="http://schemas.microsoft.com/office/drawing/2014/main" xmlns="" id="{BE4F8674-E9DA-44C8-AAAB-DA5057D08AA5}"/>
              </a:ext>
            </a:extLst>
          </p:cNvPr>
          <p:cNvSpPr>
            <a:spLocks noGrp="1"/>
          </p:cNvSpPr>
          <p:nvPr>
            <p:ph type="body" idx="1"/>
          </p:nvPr>
        </p:nvSpPr>
        <p:spPr>
          <a:xfrm>
            <a:off x="923636" y="1876354"/>
            <a:ext cx="10557164" cy="4538959"/>
          </a:xfrm>
        </p:spPr>
        <p:txBody>
          <a:bodyPr/>
          <a:lstStyle/>
          <a:p>
            <a:pPr>
              <a:spcBef>
                <a:spcPts val="600"/>
              </a:spcBef>
              <a:spcAft>
                <a:spcPts val="600"/>
              </a:spcAft>
            </a:pPr>
            <a:r>
              <a:rPr lang="en-US" u="none" strike="noStrike" baseline="0" dirty="0"/>
              <a:t>Opioids</a:t>
            </a:r>
          </a:p>
          <a:p>
            <a:pPr lvl="1">
              <a:spcBef>
                <a:spcPts val="600"/>
              </a:spcBef>
              <a:spcAft>
                <a:spcPts val="600"/>
              </a:spcAft>
            </a:pPr>
            <a:r>
              <a:rPr lang="en-US" u="none" strike="noStrike" baseline="0" dirty="0"/>
              <a:t>Addiction to opioids is a national crisis in the United States. </a:t>
            </a:r>
          </a:p>
          <a:p>
            <a:pPr lvl="1">
              <a:spcBef>
                <a:spcPts val="600"/>
              </a:spcBef>
              <a:spcAft>
                <a:spcPts val="600"/>
              </a:spcAft>
            </a:pPr>
            <a:r>
              <a:rPr lang="en-US" u="none" strike="noStrike" baseline="0" dirty="0"/>
              <a:t>Most who become addicted eventually die.</a:t>
            </a:r>
          </a:p>
          <a:p>
            <a:pPr lvl="2">
              <a:spcBef>
                <a:spcPts val="600"/>
              </a:spcBef>
              <a:spcAft>
                <a:spcPts val="600"/>
              </a:spcAft>
            </a:pPr>
            <a:r>
              <a:rPr lang="en-US" dirty="0"/>
              <a:t>F</a:t>
            </a:r>
            <a:r>
              <a:rPr lang="en-US" u="none" strike="noStrike" baseline="0" dirty="0"/>
              <a:t>ewer than 10% of individuals succeed in stopping this addiction</a:t>
            </a:r>
            <a:r>
              <a:rPr lang="en-US" u="none" strike="noStrike" dirty="0"/>
              <a:t> (</a:t>
            </a:r>
            <a:r>
              <a:rPr lang="en-US" u="none" strike="noStrike" baseline="0" dirty="0"/>
              <a:t>as reported in 2018). </a:t>
            </a:r>
          </a:p>
          <a:p>
            <a:pPr lvl="1">
              <a:spcBef>
                <a:spcPts val="600"/>
              </a:spcBef>
              <a:spcAft>
                <a:spcPts val="600"/>
              </a:spcAft>
            </a:pPr>
            <a:r>
              <a:rPr lang="en-US" u="none" strike="noStrike" baseline="0" dirty="0"/>
              <a:t>Opioids include heroin, fentanyl, morphine, codeine, oxycodone, and methadone.</a:t>
            </a:r>
          </a:p>
          <a:p>
            <a:pPr lvl="1">
              <a:spcBef>
                <a:spcPts val="600"/>
              </a:spcBef>
              <a:spcAft>
                <a:spcPts val="600"/>
              </a:spcAft>
            </a:pPr>
            <a:r>
              <a:rPr lang="en-US" u="none" strike="noStrike" baseline="0" dirty="0"/>
              <a:t>Many people will overdose repeatedly, until death occurs</a:t>
            </a:r>
            <a:r>
              <a:rPr lang="en-US" dirty="0"/>
              <a:t>. </a:t>
            </a:r>
          </a:p>
          <a:p>
            <a:pPr lvl="2">
              <a:spcBef>
                <a:spcPts val="600"/>
              </a:spcBef>
              <a:spcAft>
                <a:spcPts val="600"/>
              </a:spcAft>
            </a:pPr>
            <a:r>
              <a:rPr lang="en-US" dirty="0"/>
              <a:t>Naloxone (Narcan), when given rapidly, will reverse the effects of the overdose initially. </a:t>
            </a:r>
          </a:p>
          <a:p>
            <a:pPr lvl="1">
              <a:spcBef>
                <a:spcPts val="600"/>
              </a:spcBef>
              <a:spcAft>
                <a:spcPts val="600"/>
              </a:spcAft>
            </a:pPr>
            <a:endParaRPr lang="en-US" u="none" strike="noStrike" baseline="0" dirty="0"/>
          </a:p>
        </p:txBody>
      </p:sp>
      <p:pic>
        <p:nvPicPr>
          <p:cNvPr id="4" name="Picture 3"/>
          <p:cNvPicPr>
            <a:picLocks noChangeAspect="1"/>
          </p:cNvPicPr>
          <p:nvPr/>
        </p:nvPicPr>
        <p:blipFill>
          <a:blip r:embed="rId2" cstate="print"/>
          <a:stretch>
            <a:fillRect/>
          </a:stretch>
        </p:blipFill>
        <p:spPr>
          <a:xfrm>
            <a:off x="10491232" y="315883"/>
            <a:ext cx="1359526" cy="1365622"/>
          </a:xfrm>
          <a:prstGeom prst="rect">
            <a:avLst/>
          </a:prstGeom>
        </p:spPr>
      </p:pic>
      <p:sp>
        <p:nvSpPr>
          <p:cNvPr id="5" name="Rectangle 4"/>
          <p:cNvSpPr/>
          <p:nvPr/>
        </p:nvSpPr>
        <p:spPr>
          <a:xfrm>
            <a:off x="10491232" y="583195"/>
            <a:ext cx="1359526" cy="830997"/>
          </a:xfrm>
          <a:prstGeom prst="rect">
            <a:avLst/>
          </a:prstGeom>
        </p:spPr>
        <p:txBody>
          <a:bodyPr wrap="square">
            <a:spAutoFit/>
          </a:bodyPr>
          <a:lstStyle/>
          <a:p>
            <a:pPr algn="ctr"/>
            <a:r>
              <a:rPr lang="en-US" sz="2400" b="1" dirty="0">
                <a:latin typeface="Arial" pitchFamily="34" charset="0"/>
                <a:cs typeface="Arial" pitchFamily="34" charset="0"/>
              </a:rPr>
              <a:t>12-3</a:t>
            </a:r>
          </a:p>
          <a:p>
            <a:pPr algn="ctr"/>
            <a:r>
              <a:rPr lang="en-US" sz="2400" b="1" dirty="0">
                <a:latin typeface="Arial" pitchFamily="34" charset="0"/>
                <a:cs typeface="Arial" pitchFamily="34" charset="0"/>
              </a:rPr>
              <a:t>12-4</a:t>
            </a:r>
          </a:p>
        </p:txBody>
      </p:sp>
    </p:spTree>
    <p:extLst>
      <p:ext uri="{BB962C8B-B14F-4D97-AF65-F5344CB8AC3E}">
        <p14:creationId xmlns:p14="http://schemas.microsoft.com/office/powerpoint/2010/main" val="18063484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9FEE449-E400-4177-B6A0-E10CA87BCF8F}"/>
              </a:ext>
            </a:extLst>
          </p:cNvPr>
          <p:cNvSpPr>
            <a:spLocks noGrp="1"/>
          </p:cNvSpPr>
          <p:nvPr>
            <p:ph type="title"/>
          </p:nvPr>
        </p:nvSpPr>
        <p:spPr/>
        <p:txBody>
          <a:bodyPr/>
          <a:lstStyle/>
          <a:p>
            <a:pPr marR="0" rtl="0"/>
            <a:r>
              <a:rPr lang="en-US" b="1" i="0" u="none" strike="noStrike" kern="1600" baseline="0" dirty="0"/>
              <a:t>Commonly Encountered Substances: PCP</a:t>
            </a:r>
          </a:p>
        </p:txBody>
      </p:sp>
      <p:sp>
        <p:nvSpPr>
          <p:cNvPr id="3" name="Text Placeholder 2">
            <a:extLst>
              <a:ext uri="{FF2B5EF4-FFF2-40B4-BE49-F238E27FC236}">
                <a16:creationId xmlns:a16="http://schemas.microsoft.com/office/drawing/2014/main" xmlns="" id="{BE4F8674-E9DA-44C8-AAAB-DA5057D08AA5}"/>
              </a:ext>
            </a:extLst>
          </p:cNvPr>
          <p:cNvSpPr>
            <a:spLocks noGrp="1"/>
          </p:cNvSpPr>
          <p:nvPr>
            <p:ph type="body" idx="1"/>
          </p:nvPr>
        </p:nvSpPr>
        <p:spPr>
          <a:xfrm>
            <a:off x="932872" y="1876354"/>
            <a:ext cx="10547927" cy="4538959"/>
          </a:xfrm>
        </p:spPr>
        <p:txBody>
          <a:bodyPr/>
          <a:lstStyle/>
          <a:p>
            <a:pPr>
              <a:spcBef>
                <a:spcPts val="600"/>
              </a:spcBef>
              <a:spcAft>
                <a:spcPts val="600"/>
              </a:spcAft>
            </a:pPr>
            <a:r>
              <a:rPr lang="en-US" u="none" strike="noStrike" baseline="0" dirty="0"/>
              <a:t>PCP (phencyclidine)</a:t>
            </a:r>
          </a:p>
          <a:p>
            <a:pPr lvl="1">
              <a:spcBef>
                <a:spcPts val="600"/>
              </a:spcBef>
              <a:spcAft>
                <a:spcPts val="600"/>
              </a:spcAft>
            </a:pPr>
            <a:r>
              <a:rPr lang="en-US" dirty="0"/>
              <a:t>C</a:t>
            </a:r>
            <a:r>
              <a:rPr lang="en-US" u="none" strike="noStrike" baseline="0" dirty="0"/>
              <a:t>ommonly referred to as angel dust</a:t>
            </a:r>
          </a:p>
          <a:p>
            <a:pPr lvl="1">
              <a:spcBef>
                <a:spcPts val="600"/>
              </a:spcBef>
              <a:spcAft>
                <a:spcPts val="600"/>
              </a:spcAft>
            </a:pPr>
            <a:r>
              <a:rPr lang="en-US" u="none" strike="noStrike" baseline="0" dirty="0"/>
              <a:t>This veterinary tranquilizer was initially developed for use as an anesthetic in humans. </a:t>
            </a:r>
          </a:p>
          <a:p>
            <a:pPr lvl="1">
              <a:spcBef>
                <a:spcPts val="600"/>
              </a:spcBef>
              <a:spcAft>
                <a:spcPts val="600"/>
              </a:spcAft>
            </a:pPr>
            <a:r>
              <a:rPr lang="en-US" u="none" strike="noStrike" baseline="0" dirty="0"/>
              <a:t>PCP blocks the perception of pain.</a:t>
            </a:r>
          </a:p>
          <a:p>
            <a:pPr lvl="1">
              <a:spcBef>
                <a:spcPts val="600"/>
              </a:spcBef>
              <a:spcAft>
                <a:spcPts val="600"/>
              </a:spcAft>
            </a:pPr>
            <a:r>
              <a:rPr lang="en-US" dirty="0"/>
              <a:t>C</a:t>
            </a:r>
            <a:r>
              <a:rPr lang="en-US" u="none" strike="noStrike" baseline="0" dirty="0"/>
              <a:t>ommonly added to other drugs such as marijuana</a:t>
            </a:r>
          </a:p>
          <a:p>
            <a:pPr lvl="1">
              <a:spcBef>
                <a:spcPts val="600"/>
              </a:spcBef>
              <a:spcAft>
                <a:spcPts val="600"/>
              </a:spcAft>
            </a:pPr>
            <a:r>
              <a:rPr lang="en-US" u="none" strike="noStrike" baseline="0" dirty="0"/>
              <a:t>Overdose can:</a:t>
            </a:r>
          </a:p>
          <a:p>
            <a:pPr lvl="2">
              <a:spcBef>
                <a:spcPts val="600"/>
              </a:spcBef>
              <a:spcAft>
                <a:spcPts val="600"/>
              </a:spcAft>
            </a:pPr>
            <a:r>
              <a:rPr lang="en-US" dirty="0"/>
              <a:t>Cause exceptionally </a:t>
            </a:r>
            <a:r>
              <a:rPr lang="en-US" u="none" strike="noStrike" baseline="0" dirty="0"/>
              <a:t>violent or suicidal behavior</a:t>
            </a:r>
          </a:p>
          <a:p>
            <a:pPr lvl="2">
              <a:spcBef>
                <a:spcPts val="600"/>
              </a:spcBef>
              <a:spcAft>
                <a:spcPts val="600"/>
              </a:spcAft>
            </a:pPr>
            <a:r>
              <a:rPr lang="en-US" u="none" strike="noStrike" baseline="0" dirty="0"/>
              <a:t>Increase the user’s risk of serious traumatic injury</a:t>
            </a:r>
          </a:p>
        </p:txBody>
      </p:sp>
      <p:pic>
        <p:nvPicPr>
          <p:cNvPr id="4" name="Picture 3"/>
          <p:cNvPicPr>
            <a:picLocks noChangeAspect="1"/>
          </p:cNvPicPr>
          <p:nvPr/>
        </p:nvPicPr>
        <p:blipFill>
          <a:blip r:embed="rId2" cstate="print"/>
          <a:stretch>
            <a:fillRect/>
          </a:stretch>
        </p:blipFill>
        <p:spPr>
          <a:xfrm>
            <a:off x="10491232" y="315883"/>
            <a:ext cx="1359526" cy="1365622"/>
          </a:xfrm>
          <a:prstGeom prst="rect">
            <a:avLst/>
          </a:prstGeom>
        </p:spPr>
      </p:pic>
      <p:sp>
        <p:nvSpPr>
          <p:cNvPr id="5" name="Rectangle 4"/>
          <p:cNvSpPr/>
          <p:nvPr/>
        </p:nvSpPr>
        <p:spPr>
          <a:xfrm>
            <a:off x="10491232" y="583195"/>
            <a:ext cx="1359526" cy="830997"/>
          </a:xfrm>
          <a:prstGeom prst="rect">
            <a:avLst/>
          </a:prstGeom>
        </p:spPr>
        <p:txBody>
          <a:bodyPr wrap="square">
            <a:spAutoFit/>
          </a:bodyPr>
          <a:lstStyle/>
          <a:p>
            <a:pPr algn="ctr"/>
            <a:r>
              <a:rPr lang="en-US" sz="2400" b="1" dirty="0">
                <a:latin typeface="Arial" pitchFamily="34" charset="0"/>
                <a:cs typeface="Arial" pitchFamily="34" charset="0"/>
              </a:rPr>
              <a:t>12-3</a:t>
            </a:r>
          </a:p>
          <a:p>
            <a:pPr algn="ctr"/>
            <a:r>
              <a:rPr lang="en-US" sz="2400" b="1" dirty="0">
                <a:latin typeface="Arial" pitchFamily="34" charset="0"/>
                <a:cs typeface="Arial" pitchFamily="34" charset="0"/>
              </a:rPr>
              <a:t>12-4</a:t>
            </a:r>
          </a:p>
        </p:txBody>
      </p:sp>
    </p:spTree>
    <p:extLst>
      <p:ext uri="{BB962C8B-B14F-4D97-AF65-F5344CB8AC3E}">
        <p14:creationId xmlns:p14="http://schemas.microsoft.com/office/powerpoint/2010/main" val="55656648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600" dirty="0"/>
              <a:t>Commonly Encountered Substances: </a:t>
            </a:r>
            <a:br>
              <a:rPr lang="en-US" kern="1600" dirty="0"/>
            </a:br>
            <a:r>
              <a:rPr lang="en-US" kern="1600" dirty="0"/>
              <a:t>Polypharmacy</a:t>
            </a:r>
            <a:endParaRPr lang="en-US" dirty="0"/>
          </a:p>
        </p:txBody>
      </p:sp>
      <p:sp>
        <p:nvSpPr>
          <p:cNvPr id="3" name="Text Placeholder 2"/>
          <p:cNvSpPr>
            <a:spLocks noGrp="1"/>
          </p:cNvSpPr>
          <p:nvPr>
            <p:ph type="body" idx="1"/>
          </p:nvPr>
        </p:nvSpPr>
        <p:spPr/>
        <p:txBody>
          <a:bodyPr/>
          <a:lstStyle/>
          <a:p>
            <a:r>
              <a:rPr lang="en-US" dirty="0"/>
              <a:t>Polypharmacy</a:t>
            </a:r>
          </a:p>
          <a:p>
            <a:pPr lvl="1">
              <a:spcBef>
                <a:spcPts val="600"/>
              </a:spcBef>
              <a:spcAft>
                <a:spcPts val="600"/>
              </a:spcAft>
            </a:pPr>
            <a:r>
              <a:rPr lang="en-US" dirty="0"/>
              <a:t>Substances are taken in combination.</a:t>
            </a:r>
          </a:p>
          <a:p>
            <a:pPr lvl="1">
              <a:spcBef>
                <a:spcPts val="600"/>
              </a:spcBef>
              <a:spcAft>
                <a:spcPts val="600"/>
              </a:spcAft>
            </a:pPr>
            <a:r>
              <a:rPr lang="en-US" dirty="0"/>
              <a:t>Can be dangerous because the effects of the combination cannot always be accurately predicted</a:t>
            </a:r>
          </a:p>
          <a:p>
            <a:pPr lvl="1">
              <a:spcBef>
                <a:spcPts val="600"/>
              </a:spcBef>
              <a:spcAft>
                <a:spcPts val="600"/>
              </a:spcAft>
            </a:pPr>
            <a:r>
              <a:rPr lang="en-US" dirty="0"/>
              <a:t>When the additive effects of polypharmacy produce dangerous effect, the event is known as a multisubstance or polypharmacy overdose.</a:t>
            </a:r>
          </a:p>
          <a:p>
            <a:pPr lvl="1">
              <a:spcBef>
                <a:spcPts val="600"/>
              </a:spcBef>
              <a:spcAft>
                <a:spcPts val="600"/>
              </a:spcAft>
            </a:pPr>
            <a:r>
              <a:rPr lang="en-US" dirty="0"/>
              <a:t>Common among older patients</a:t>
            </a:r>
          </a:p>
          <a:p>
            <a:pPr lvl="2">
              <a:spcBef>
                <a:spcPts val="600"/>
              </a:spcBef>
              <a:spcAft>
                <a:spcPts val="600"/>
              </a:spcAft>
            </a:pPr>
            <a:r>
              <a:rPr lang="en-US" dirty="0"/>
              <a:t>Dangerous if they take multiple medications prescribed by different health care providers</a:t>
            </a:r>
          </a:p>
          <a:p>
            <a:endParaRPr lang="en-US" dirty="0"/>
          </a:p>
        </p:txBody>
      </p:sp>
      <p:pic>
        <p:nvPicPr>
          <p:cNvPr id="4" name="Picture 3"/>
          <p:cNvPicPr>
            <a:picLocks noChangeAspect="1"/>
          </p:cNvPicPr>
          <p:nvPr/>
        </p:nvPicPr>
        <p:blipFill>
          <a:blip r:embed="rId2" cstate="print"/>
          <a:stretch>
            <a:fillRect/>
          </a:stretch>
        </p:blipFill>
        <p:spPr>
          <a:xfrm>
            <a:off x="10491232" y="315883"/>
            <a:ext cx="1359526" cy="1365622"/>
          </a:xfrm>
          <a:prstGeom prst="rect">
            <a:avLst/>
          </a:prstGeom>
        </p:spPr>
      </p:pic>
      <p:sp>
        <p:nvSpPr>
          <p:cNvPr id="5" name="Rectangle 4"/>
          <p:cNvSpPr/>
          <p:nvPr/>
        </p:nvSpPr>
        <p:spPr>
          <a:xfrm>
            <a:off x="10491232" y="583195"/>
            <a:ext cx="1359526" cy="830997"/>
          </a:xfrm>
          <a:prstGeom prst="rect">
            <a:avLst/>
          </a:prstGeom>
        </p:spPr>
        <p:txBody>
          <a:bodyPr wrap="square">
            <a:spAutoFit/>
          </a:bodyPr>
          <a:lstStyle/>
          <a:p>
            <a:pPr algn="ctr"/>
            <a:r>
              <a:rPr lang="en-US" sz="2400" b="1" dirty="0">
                <a:latin typeface="Arial" pitchFamily="34" charset="0"/>
                <a:cs typeface="Arial" pitchFamily="34" charset="0"/>
              </a:rPr>
              <a:t>12-3</a:t>
            </a:r>
          </a:p>
          <a:p>
            <a:pPr algn="ctr"/>
            <a:r>
              <a:rPr lang="en-US" sz="2400" b="1" dirty="0">
                <a:latin typeface="Arial" pitchFamily="34" charset="0"/>
                <a:cs typeface="Arial" pitchFamily="34" charset="0"/>
              </a:rPr>
              <a:t>12-4</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1B10181-50FD-4B9F-AC1D-D7B3B55BB023}"/>
              </a:ext>
            </a:extLst>
          </p:cNvPr>
          <p:cNvSpPr>
            <a:spLocks noGrp="1"/>
          </p:cNvSpPr>
          <p:nvPr>
            <p:ph type="title"/>
          </p:nvPr>
        </p:nvSpPr>
        <p:spPr/>
        <p:txBody>
          <a:bodyPr/>
          <a:lstStyle/>
          <a:p>
            <a:pPr marR="0" rtl="0"/>
            <a:r>
              <a:rPr lang="en-US" b="1" i="0" u="none" strike="noStrike" kern="1600" baseline="0" dirty="0"/>
              <a:t>Chapter Overview </a:t>
            </a:r>
          </a:p>
        </p:txBody>
      </p:sp>
      <p:sp>
        <p:nvSpPr>
          <p:cNvPr id="3" name="Text Placeholder 2">
            <a:extLst>
              <a:ext uri="{FF2B5EF4-FFF2-40B4-BE49-F238E27FC236}">
                <a16:creationId xmlns:a16="http://schemas.microsoft.com/office/drawing/2014/main" xmlns="" id="{23CB7161-53DD-47AD-9B63-C87967365B86}"/>
              </a:ext>
            </a:extLst>
          </p:cNvPr>
          <p:cNvSpPr>
            <a:spLocks noGrp="1"/>
          </p:cNvSpPr>
          <p:nvPr>
            <p:ph type="body" idx="1"/>
          </p:nvPr>
        </p:nvSpPr>
        <p:spPr>
          <a:xfrm>
            <a:off x="878205" y="1551709"/>
            <a:ext cx="10435590" cy="4904509"/>
          </a:xfrm>
        </p:spPr>
        <p:txBody>
          <a:bodyPr/>
          <a:lstStyle/>
          <a:p>
            <a:pPr>
              <a:spcBef>
                <a:spcPts val="600"/>
              </a:spcBef>
              <a:spcAft>
                <a:spcPts val="600"/>
              </a:spcAft>
            </a:pPr>
            <a:r>
              <a:rPr lang="en-US" u="none" strike="noStrike" baseline="0" dirty="0"/>
              <a:t>Depending on the substance involved, an exposure may be accidental or intentional.</a:t>
            </a:r>
          </a:p>
          <a:p>
            <a:pPr lvl="1">
              <a:spcBef>
                <a:spcPts val="600"/>
              </a:spcBef>
              <a:spcAft>
                <a:spcPts val="600"/>
              </a:spcAft>
            </a:pPr>
            <a:r>
              <a:rPr lang="en-US" dirty="0"/>
              <a:t>The effects can vary greatly.</a:t>
            </a:r>
          </a:p>
          <a:p>
            <a:pPr lvl="1">
              <a:spcBef>
                <a:spcPts val="600"/>
              </a:spcBef>
              <a:spcAft>
                <a:spcPts val="600"/>
              </a:spcAft>
            </a:pPr>
            <a:r>
              <a:rPr lang="en-US" dirty="0"/>
              <a:t>Can range from being:</a:t>
            </a:r>
          </a:p>
          <a:p>
            <a:pPr lvl="2">
              <a:spcBef>
                <a:spcPts val="600"/>
              </a:spcBef>
              <a:spcAft>
                <a:spcPts val="600"/>
              </a:spcAft>
            </a:pPr>
            <a:r>
              <a:rPr lang="en-US" dirty="0"/>
              <a:t>Medically therapeutic to </a:t>
            </a:r>
          </a:p>
          <a:p>
            <a:pPr lvl="2">
              <a:spcBef>
                <a:spcPts val="600"/>
              </a:spcBef>
              <a:spcAft>
                <a:spcPts val="600"/>
              </a:spcAft>
            </a:pPr>
            <a:r>
              <a:rPr lang="en-US" dirty="0"/>
              <a:t>Producing minor distortions in perception and coordination to </a:t>
            </a:r>
          </a:p>
          <a:p>
            <a:pPr lvl="2">
              <a:spcBef>
                <a:spcPts val="600"/>
              </a:spcBef>
              <a:spcAft>
                <a:spcPts val="600"/>
              </a:spcAft>
            </a:pPr>
            <a:r>
              <a:rPr lang="en-US" dirty="0"/>
              <a:t>Becoming immediately life threatening</a:t>
            </a:r>
          </a:p>
          <a:p>
            <a:r>
              <a:rPr lang="en-US" dirty="0"/>
              <a:t> One of the chief dangers is their false sense of reality and disturbed behavior and judgment. </a:t>
            </a:r>
          </a:p>
          <a:p>
            <a:pPr lvl="1"/>
            <a:r>
              <a:rPr lang="en-US" dirty="0"/>
              <a:t>Sometimes the effects of the substance can mask or mimic other medical and psychological conditions.</a:t>
            </a:r>
          </a:p>
          <a:p>
            <a:pPr>
              <a:spcBef>
                <a:spcPts val="600"/>
              </a:spcBef>
              <a:spcAft>
                <a:spcPts val="600"/>
              </a:spcAft>
            </a:pPr>
            <a:endParaRPr lang="en-US" u="none" strike="noStrike" baseline="0" dirty="0"/>
          </a:p>
        </p:txBody>
      </p:sp>
    </p:spTree>
    <p:extLst>
      <p:ext uri="{BB962C8B-B14F-4D97-AF65-F5344CB8AC3E}">
        <p14:creationId xmlns:p14="http://schemas.microsoft.com/office/powerpoint/2010/main" val="327191024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a:t>Patient Assessment for Substance Abuse and Poisoning</a:t>
            </a:r>
          </a:p>
        </p:txBody>
      </p:sp>
    </p:spTree>
    <p:extLst>
      <p:ext uri="{BB962C8B-B14F-4D97-AF65-F5344CB8AC3E}">
        <p14:creationId xmlns:p14="http://schemas.microsoft.com/office/powerpoint/2010/main" val="726202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2F2DF7F-E6C8-436C-B026-B2F20533EE7F}"/>
              </a:ext>
            </a:extLst>
          </p:cNvPr>
          <p:cNvSpPr>
            <a:spLocks noGrp="1"/>
          </p:cNvSpPr>
          <p:nvPr>
            <p:ph type="title"/>
          </p:nvPr>
        </p:nvSpPr>
        <p:spPr/>
        <p:txBody>
          <a:bodyPr/>
          <a:lstStyle/>
          <a:p>
            <a:pPr marR="0" rtl="0"/>
            <a:r>
              <a:rPr lang="en-US" kern="1600" dirty="0"/>
              <a:t>Patient Assessment: Scene Safety</a:t>
            </a:r>
            <a:endParaRPr lang="en-US" b="1" i="0" u="none" strike="noStrike" kern="1600" baseline="0" dirty="0"/>
          </a:p>
        </p:txBody>
      </p:sp>
      <p:pic>
        <p:nvPicPr>
          <p:cNvPr id="4" name="Picture 3"/>
          <p:cNvPicPr>
            <a:picLocks noChangeAspect="1"/>
          </p:cNvPicPr>
          <p:nvPr/>
        </p:nvPicPr>
        <p:blipFill>
          <a:blip r:embed="rId2" cstate="print"/>
          <a:stretch>
            <a:fillRect/>
          </a:stretch>
        </p:blipFill>
        <p:spPr>
          <a:xfrm>
            <a:off x="10476718" y="304932"/>
            <a:ext cx="1359526" cy="1365622"/>
          </a:xfrm>
          <a:prstGeom prst="rect">
            <a:avLst/>
          </a:prstGeom>
        </p:spPr>
      </p:pic>
      <p:sp>
        <p:nvSpPr>
          <p:cNvPr id="5" name="Rectangle 4"/>
          <p:cNvSpPr/>
          <p:nvPr/>
        </p:nvSpPr>
        <p:spPr>
          <a:xfrm>
            <a:off x="10476718" y="756910"/>
            <a:ext cx="1359526" cy="461665"/>
          </a:xfrm>
          <a:prstGeom prst="rect">
            <a:avLst/>
          </a:prstGeom>
        </p:spPr>
        <p:txBody>
          <a:bodyPr wrap="square">
            <a:spAutoFit/>
          </a:bodyPr>
          <a:lstStyle/>
          <a:p>
            <a:pPr algn="ctr"/>
            <a:r>
              <a:rPr lang="en-US" sz="2400" b="1" dirty="0">
                <a:latin typeface="Arial" pitchFamily="34" charset="0"/>
                <a:cs typeface="Arial" pitchFamily="34" charset="0"/>
              </a:rPr>
              <a:t>12-5</a:t>
            </a:r>
          </a:p>
        </p:txBody>
      </p:sp>
      <p:sp>
        <p:nvSpPr>
          <p:cNvPr id="7" name="Text Placeholder 6"/>
          <p:cNvSpPr>
            <a:spLocks noGrp="1"/>
          </p:cNvSpPr>
          <p:nvPr>
            <p:ph type="body" idx="1"/>
          </p:nvPr>
        </p:nvSpPr>
        <p:spPr>
          <a:xfrm>
            <a:off x="914400" y="2503055"/>
            <a:ext cx="10580914" cy="3970316"/>
          </a:xfrm>
        </p:spPr>
        <p:txBody>
          <a:bodyPr/>
          <a:lstStyle/>
          <a:p>
            <a:pPr marL="0" indent="0">
              <a:buNone/>
            </a:pPr>
            <a:r>
              <a:rPr lang="en-US" b="1" dirty="0"/>
              <a:t>As for any incident, the very first action is to assess the scene.</a:t>
            </a:r>
          </a:p>
          <a:p>
            <a:pPr>
              <a:spcBef>
                <a:spcPts val="600"/>
              </a:spcBef>
              <a:spcAft>
                <a:spcPts val="600"/>
              </a:spcAft>
            </a:pPr>
            <a:r>
              <a:rPr lang="en-US" dirty="0"/>
              <a:t>Pay careful attention to any potential hazards. </a:t>
            </a:r>
          </a:p>
          <a:p>
            <a:pPr>
              <a:spcBef>
                <a:spcPts val="600"/>
              </a:spcBef>
              <a:spcAft>
                <a:spcPts val="600"/>
              </a:spcAft>
            </a:pPr>
            <a:r>
              <a:rPr lang="en-US" dirty="0"/>
              <a:t>Do not enter the scene if you suspect a hazardous chemical. </a:t>
            </a:r>
          </a:p>
          <a:p>
            <a:pPr lvl="1">
              <a:spcBef>
                <a:spcPts val="600"/>
              </a:spcBef>
              <a:spcAft>
                <a:spcPts val="600"/>
              </a:spcAft>
            </a:pPr>
            <a:r>
              <a:rPr lang="en-US" dirty="0"/>
              <a:t>Instead, request the assistance of a hazardous materials (hazmat) team. </a:t>
            </a:r>
          </a:p>
          <a:p>
            <a:pPr lvl="1">
              <a:spcBef>
                <a:spcPts val="600"/>
              </a:spcBef>
              <a:spcAft>
                <a:spcPts val="600"/>
              </a:spcAft>
            </a:pPr>
            <a:r>
              <a:rPr lang="en-US" dirty="0"/>
              <a:t>If illegal drugs are suspected, request law enforcement assistance. </a:t>
            </a:r>
          </a:p>
        </p:txBody>
      </p:sp>
    </p:spTree>
    <p:extLst>
      <p:ext uri="{BB962C8B-B14F-4D97-AF65-F5344CB8AC3E}">
        <p14:creationId xmlns:p14="http://schemas.microsoft.com/office/powerpoint/2010/main" val="351116204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2F2DF7F-E6C8-436C-B026-B2F20533EE7F}"/>
              </a:ext>
            </a:extLst>
          </p:cNvPr>
          <p:cNvSpPr>
            <a:spLocks noGrp="1"/>
          </p:cNvSpPr>
          <p:nvPr>
            <p:ph type="title"/>
          </p:nvPr>
        </p:nvSpPr>
        <p:spPr/>
        <p:txBody>
          <a:bodyPr/>
          <a:lstStyle/>
          <a:p>
            <a:pPr marR="0" rtl="0"/>
            <a:r>
              <a:rPr lang="en-US" kern="1600" dirty="0"/>
              <a:t>Patient Assessment: Scene Safety</a:t>
            </a:r>
            <a:endParaRPr lang="en-US" b="1" i="0" u="none" strike="noStrike" kern="1600" baseline="0" dirty="0"/>
          </a:p>
        </p:txBody>
      </p:sp>
      <p:pic>
        <p:nvPicPr>
          <p:cNvPr id="4" name="Picture 3"/>
          <p:cNvPicPr>
            <a:picLocks noChangeAspect="1"/>
          </p:cNvPicPr>
          <p:nvPr/>
        </p:nvPicPr>
        <p:blipFill>
          <a:blip r:embed="rId2" cstate="print"/>
          <a:stretch>
            <a:fillRect/>
          </a:stretch>
        </p:blipFill>
        <p:spPr>
          <a:xfrm>
            <a:off x="10476718" y="304932"/>
            <a:ext cx="1359526" cy="1365622"/>
          </a:xfrm>
          <a:prstGeom prst="rect">
            <a:avLst/>
          </a:prstGeom>
        </p:spPr>
      </p:pic>
      <p:sp>
        <p:nvSpPr>
          <p:cNvPr id="5" name="Rectangle 4"/>
          <p:cNvSpPr/>
          <p:nvPr/>
        </p:nvSpPr>
        <p:spPr>
          <a:xfrm>
            <a:off x="10476718" y="756910"/>
            <a:ext cx="1359526" cy="461665"/>
          </a:xfrm>
          <a:prstGeom prst="rect">
            <a:avLst/>
          </a:prstGeom>
        </p:spPr>
        <p:txBody>
          <a:bodyPr wrap="square">
            <a:spAutoFit/>
          </a:bodyPr>
          <a:lstStyle/>
          <a:p>
            <a:pPr algn="ctr"/>
            <a:r>
              <a:rPr lang="en-US" sz="2400" b="1" dirty="0">
                <a:latin typeface="Arial" pitchFamily="34" charset="0"/>
                <a:cs typeface="Arial" pitchFamily="34" charset="0"/>
              </a:rPr>
              <a:t>12-5</a:t>
            </a:r>
          </a:p>
        </p:txBody>
      </p:sp>
      <p:sp>
        <p:nvSpPr>
          <p:cNvPr id="7" name="Text Placeholder 6"/>
          <p:cNvSpPr>
            <a:spLocks noGrp="1"/>
          </p:cNvSpPr>
          <p:nvPr>
            <p:ph type="body" idx="1"/>
          </p:nvPr>
        </p:nvSpPr>
        <p:spPr>
          <a:xfrm>
            <a:off x="914400" y="2260121"/>
            <a:ext cx="10580914" cy="4213250"/>
          </a:xfrm>
        </p:spPr>
        <p:txBody>
          <a:bodyPr/>
          <a:lstStyle/>
          <a:p>
            <a:pPr lvl="1">
              <a:spcBef>
                <a:spcPts val="600"/>
              </a:spcBef>
              <a:spcAft>
                <a:spcPts val="600"/>
              </a:spcAft>
            </a:pPr>
            <a:r>
              <a:rPr lang="en-US" dirty="0"/>
              <a:t>Especially important if the incident is a toxicological event that could involve public safety or require special handling of toxic chemicals or gases or designer poisons such as those used in terrorism situations</a:t>
            </a:r>
          </a:p>
          <a:p>
            <a:pPr lvl="1">
              <a:spcBef>
                <a:spcPts val="600"/>
              </a:spcBef>
              <a:spcAft>
                <a:spcPts val="600"/>
              </a:spcAft>
            </a:pPr>
            <a:r>
              <a:rPr lang="en-US" dirty="0"/>
              <a:t>Hazmat teams are specially trained and certified to handle these risks.</a:t>
            </a:r>
          </a:p>
          <a:p>
            <a:pPr lvl="1">
              <a:spcBef>
                <a:spcPts val="600"/>
              </a:spcBef>
              <a:spcAft>
                <a:spcPts val="600"/>
              </a:spcAft>
            </a:pPr>
            <a:r>
              <a:rPr lang="en-US" dirty="0"/>
              <a:t>Example: an overturned chemical tanker truck or a spill from a chemical storage site</a:t>
            </a:r>
          </a:p>
          <a:p>
            <a:pPr lvl="1">
              <a:spcBef>
                <a:spcPts val="600"/>
              </a:spcBef>
              <a:spcAft>
                <a:spcPts val="600"/>
              </a:spcAft>
            </a:pPr>
            <a:r>
              <a:rPr lang="en-US" dirty="0"/>
              <a:t>If available, local police often provide crowd control and/or traffic control.</a:t>
            </a:r>
          </a:p>
        </p:txBody>
      </p:sp>
    </p:spTree>
    <p:extLst>
      <p:ext uri="{BB962C8B-B14F-4D97-AF65-F5344CB8AC3E}">
        <p14:creationId xmlns:p14="http://schemas.microsoft.com/office/powerpoint/2010/main" val="382651271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600" dirty="0"/>
              <a:t>Patient Assessment: Toxicological Event</a:t>
            </a:r>
            <a:endParaRPr lang="en-US" dirty="0"/>
          </a:p>
        </p:txBody>
      </p:sp>
      <p:sp>
        <p:nvSpPr>
          <p:cNvPr id="3" name="Text Placeholder 2"/>
          <p:cNvSpPr>
            <a:spLocks noGrp="1"/>
          </p:cNvSpPr>
          <p:nvPr>
            <p:ph type="body" idx="1"/>
          </p:nvPr>
        </p:nvSpPr>
        <p:spPr>
          <a:xfrm>
            <a:off x="847997" y="1753761"/>
            <a:ext cx="10435590" cy="4472868"/>
          </a:xfrm>
        </p:spPr>
        <p:txBody>
          <a:bodyPr/>
          <a:lstStyle/>
          <a:p>
            <a:r>
              <a:rPr lang="en-US" dirty="0"/>
              <a:t>When responding to a toxicological event, OEC technicians should take the following actions:</a:t>
            </a:r>
          </a:p>
          <a:p>
            <a:pPr lvl="1">
              <a:spcBef>
                <a:spcPts val="600"/>
              </a:spcBef>
              <a:spcAft>
                <a:spcPts val="600"/>
              </a:spcAft>
            </a:pPr>
            <a:r>
              <a:rPr lang="en-US" dirty="0"/>
              <a:t>Ensure scene safety.</a:t>
            </a:r>
          </a:p>
          <a:p>
            <a:pPr lvl="1">
              <a:spcBef>
                <a:spcPts val="600"/>
              </a:spcBef>
              <a:spcAft>
                <a:spcPts val="600"/>
              </a:spcAft>
            </a:pPr>
            <a:r>
              <a:rPr lang="en-US" dirty="0"/>
              <a:t>Practice standard precautions.</a:t>
            </a:r>
          </a:p>
          <a:p>
            <a:pPr lvl="1">
              <a:spcBef>
                <a:spcPts val="600"/>
              </a:spcBef>
              <a:spcAft>
                <a:spcPts val="600"/>
              </a:spcAft>
            </a:pPr>
            <a:r>
              <a:rPr lang="en-US" dirty="0"/>
              <a:t>Begin the primary assessment and correct any threats to life.</a:t>
            </a:r>
          </a:p>
          <a:p>
            <a:pPr lvl="1">
              <a:spcBef>
                <a:spcPts val="600"/>
              </a:spcBef>
              <a:spcAft>
                <a:spcPts val="600"/>
              </a:spcAft>
            </a:pPr>
            <a:r>
              <a:rPr lang="en-US" dirty="0"/>
              <a:t>Determine that the incident involves poisoning or substance abuse.</a:t>
            </a:r>
          </a:p>
          <a:p>
            <a:pPr lvl="1">
              <a:spcBef>
                <a:spcPts val="600"/>
              </a:spcBef>
              <a:spcAft>
                <a:spcPts val="600"/>
              </a:spcAft>
            </a:pPr>
            <a:r>
              <a:rPr lang="en-US" dirty="0"/>
              <a:t>Search the scene for evidence of a substance or poison (e.g., pill bottles, spray cans).</a:t>
            </a:r>
          </a:p>
          <a:p>
            <a:pPr lvl="1">
              <a:spcBef>
                <a:spcPts val="600"/>
              </a:spcBef>
              <a:spcAft>
                <a:spcPts val="600"/>
              </a:spcAft>
            </a:pPr>
            <a:r>
              <a:rPr lang="en-US" dirty="0"/>
              <a:t>Examine the patient for evidence of exposure to a toxic substance.</a:t>
            </a:r>
          </a:p>
          <a:p>
            <a:pPr lvl="1">
              <a:spcBef>
                <a:spcPts val="600"/>
              </a:spcBef>
              <a:spcAft>
                <a:spcPts val="600"/>
              </a:spcAft>
            </a:pPr>
            <a:r>
              <a:rPr lang="en-US" dirty="0"/>
              <a:t>Manage and transport the patient.</a:t>
            </a:r>
          </a:p>
          <a:p>
            <a:endParaRPr lang="en-US" dirty="0"/>
          </a:p>
        </p:txBody>
      </p:sp>
      <p:pic>
        <p:nvPicPr>
          <p:cNvPr id="4" name="Picture 3"/>
          <p:cNvPicPr>
            <a:picLocks noChangeAspect="1"/>
          </p:cNvPicPr>
          <p:nvPr/>
        </p:nvPicPr>
        <p:blipFill>
          <a:blip r:embed="rId2" cstate="print"/>
          <a:stretch>
            <a:fillRect/>
          </a:stretch>
        </p:blipFill>
        <p:spPr>
          <a:xfrm>
            <a:off x="10476718" y="304932"/>
            <a:ext cx="1359526" cy="1365622"/>
          </a:xfrm>
          <a:prstGeom prst="rect">
            <a:avLst/>
          </a:prstGeom>
        </p:spPr>
      </p:pic>
      <p:sp>
        <p:nvSpPr>
          <p:cNvPr id="5" name="Rectangle 4"/>
          <p:cNvSpPr/>
          <p:nvPr/>
        </p:nvSpPr>
        <p:spPr>
          <a:xfrm>
            <a:off x="10476718" y="756910"/>
            <a:ext cx="1359526" cy="461665"/>
          </a:xfrm>
          <a:prstGeom prst="rect">
            <a:avLst/>
          </a:prstGeom>
        </p:spPr>
        <p:txBody>
          <a:bodyPr wrap="square">
            <a:spAutoFit/>
          </a:bodyPr>
          <a:lstStyle/>
          <a:p>
            <a:pPr algn="ctr"/>
            <a:r>
              <a:rPr lang="en-US" sz="2400" b="1" dirty="0">
                <a:latin typeface="Arial" pitchFamily="34" charset="0"/>
                <a:cs typeface="Arial" pitchFamily="34" charset="0"/>
              </a:rPr>
              <a:t>12-5</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600" dirty="0"/>
              <a:t>Patient Assessment: Primary Assessment</a:t>
            </a:r>
            <a:endParaRPr lang="en-US" dirty="0"/>
          </a:p>
        </p:txBody>
      </p:sp>
      <p:sp>
        <p:nvSpPr>
          <p:cNvPr id="3" name="Text Placeholder 2"/>
          <p:cNvSpPr>
            <a:spLocks noGrp="1"/>
          </p:cNvSpPr>
          <p:nvPr>
            <p:ph type="body" idx="1"/>
          </p:nvPr>
        </p:nvSpPr>
        <p:spPr>
          <a:xfrm>
            <a:off x="895927" y="1826332"/>
            <a:ext cx="10744530" cy="4835725"/>
          </a:xfrm>
        </p:spPr>
        <p:txBody>
          <a:bodyPr/>
          <a:lstStyle/>
          <a:p>
            <a:r>
              <a:rPr lang="en-US" dirty="0"/>
              <a:t>Assess the ABCDs carefully and perform frequent reassessments to identify any changes. </a:t>
            </a:r>
          </a:p>
          <a:p>
            <a:pPr lvl="1">
              <a:spcBef>
                <a:spcPts val="600"/>
              </a:spcBef>
              <a:spcAft>
                <a:spcPts val="600"/>
              </a:spcAft>
            </a:pPr>
            <a:r>
              <a:rPr lang="en-US" dirty="0"/>
              <a:t>Chemical burns involving commercial cleaning agents can damage the oropharynx and can create enough swelling to cause airway obstruction. </a:t>
            </a:r>
          </a:p>
          <a:p>
            <a:pPr lvl="1">
              <a:spcBef>
                <a:spcPts val="600"/>
              </a:spcBef>
              <a:spcAft>
                <a:spcPts val="600"/>
              </a:spcAft>
            </a:pPr>
            <a:r>
              <a:rPr lang="en-US" dirty="0"/>
              <a:t>Inhalation exposures can cause swelling and inflammation of the respiratory system, resulting in difficulty breathing and hypoxia. </a:t>
            </a:r>
          </a:p>
          <a:p>
            <a:pPr lvl="1">
              <a:spcBef>
                <a:spcPts val="600"/>
              </a:spcBef>
              <a:spcAft>
                <a:spcPts val="600"/>
              </a:spcAft>
            </a:pPr>
            <a:r>
              <a:rPr lang="en-US" dirty="0"/>
              <a:t>Gases such as carbon monoxide can cause profound hypoxia. </a:t>
            </a:r>
          </a:p>
          <a:p>
            <a:pPr lvl="1">
              <a:spcBef>
                <a:spcPts val="600"/>
              </a:spcBef>
              <a:spcAft>
                <a:spcPts val="600"/>
              </a:spcAft>
            </a:pPr>
            <a:r>
              <a:rPr lang="en-US" dirty="0"/>
              <a:t>Opioids and depressants can decrease respiratory drive, leading to hypoventilation.</a:t>
            </a:r>
          </a:p>
          <a:p>
            <a:pPr lvl="1">
              <a:spcBef>
                <a:spcPts val="600"/>
              </a:spcBef>
              <a:spcAft>
                <a:spcPts val="600"/>
              </a:spcAft>
            </a:pPr>
            <a:r>
              <a:rPr lang="en-US" dirty="0"/>
              <a:t>Many poisons have toxic cardiovascular effects that can significantly alter heart rate, heart rhythm, and blood pressure. </a:t>
            </a:r>
          </a:p>
          <a:p>
            <a:pPr lvl="1">
              <a:spcBef>
                <a:spcPts val="600"/>
              </a:spcBef>
              <a:spcAft>
                <a:spcPts val="600"/>
              </a:spcAft>
            </a:pPr>
            <a:r>
              <a:rPr lang="en-US" dirty="0"/>
              <a:t>Also common are neurologic abnormalities that result in confusion, seizures, and coma.</a:t>
            </a:r>
          </a:p>
          <a:p>
            <a:endParaRPr lang="en-US"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600" dirty="0"/>
              <a:t>Patient Assessment: AVPU and Secondary Survey</a:t>
            </a:r>
            <a:endParaRPr lang="en-US" dirty="0"/>
          </a:p>
        </p:txBody>
      </p:sp>
      <p:sp>
        <p:nvSpPr>
          <p:cNvPr id="3" name="Text Placeholder 2"/>
          <p:cNvSpPr>
            <a:spLocks noGrp="1"/>
          </p:cNvSpPr>
          <p:nvPr>
            <p:ph type="body" idx="1"/>
          </p:nvPr>
        </p:nvSpPr>
        <p:spPr>
          <a:xfrm>
            <a:off x="663699" y="2260599"/>
            <a:ext cx="10864601" cy="3976915"/>
          </a:xfrm>
        </p:spPr>
        <p:txBody>
          <a:bodyPr/>
          <a:lstStyle/>
          <a:p>
            <a:r>
              <a:rPr lang="en-US" dirty="0"/>
              <a:t>Carefully assess the patient’s level of responsiveness using the AVPU (alert, verbal, pain, unresponsive) scale. </a:t>
            </a:r>
          </a:p>
          <a:p>
            <a:pPr lvl="1"/>
            <a:r>
              <a:rPr lang="en-US" dirty="0"/>
              <a:t>Depending on the substance involved, the patient’s condition can change quickly.</a:t>
            </a:r>
          </a:p>
          <a:p>
            <a:r>
              <a:rPr lang="en-US" dirty="0"/>
              <a:t>Next, perform a secondary assessment.</a:t>
            </a:r>
          </a:p>
          <a:p>
            <a:pPr lvl="1"/>
            <a:r>
              <a:rPr lang="en-US" dirty="0"/>
              <a:t>Obtain a complete SAMPLE history, paying close attention to any mention of the use or misuse of any substances or exposure to a poison.</a:t>
            </a:r>
          </a:p>
          <a:p>
            <a:pPr lvl="2"/>
            <a:r>
              <a:rPr lang="en-US" sz="2000" dirty="0"/>
              <a:t>Occasionally, the patient will volunteer this information.</a:t>
            </a:r>
          </a:p>
          <a:p>
            <a:pPr lvl="2"/>
            <a:r>
              <a:rPr lang="en-US" sz="2000" dirty="0"/>
              <a:t>Bystanders should be questioned for this information.</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600" dirty="0"/>
              <a:t>Patient Assessment: Secondary Survey</a:t>
            </a:r>
            <a:endParaRPr lang="en-US" dirty="0"/>
          </a:p>
        </p:txBody>
      </p:sp>
      <p:sp>
        <p:nvSpPr>
          <p:cNvPr id="3" name="Text Placeholder 2"/>
          <p:cNvSpPr>
            <a:spLocks noGrp="1"/>
          </p:cNvSpPr>
          <p:nvPr>
            <p:ph type="body" idx="1"/>
          </p:nvPr>
        </p:nvSpPr>
        <p:spPr>
          <a:xfrm>
            <a:off x="920569" y="2318327"/>
            <a:ext cx="10435590" cy="4110182"/>
          </a:xfrm>
        </p:spPr>
        <p:txBody>
          <a:bodyPr/>
          <a:lstStyle/>
          <a:p>
            <a:r>
              <a:rPr lang="en-US" dirty="0"/>
              <a:t>Carefully assess the scene for signs that suggest exposure to a harmful substance.</a:t>
            </a:r>
          </a:p>
          <a:p>
            <a:pPr lvl="1"/>
            <a:r>
              <a:rPr lang="en-US" dirty="0"/>
              <a:t>Look for: </a:t>
            </a:r>
          </a:p>
          <a:p>
            <a:pPr lvl="2"/>
            <a:r>
              <a:rPr lang="en-US" sz="2000" dirty="0"/>
              <a:t>Pill bottles</a:t>
            </a:r>
          </a:p>
          <a:p>
            <a:pPr lvl="2"/>
            <a:r>
              <a:rPr lang="en-US" sz="2000" dirty="0"/>
              <a:t>Drug paraphernalia</a:t>
            </a:r>
          </a:p>
          <a:p>
            <a:pPr lvl="2"/>
            <a:r>
              <a:rPr lang="en-US" sz="2000" dirty="0"/>
              <a:t>Suspicious containers or baggies</a:t>
            </a:r>
          </a:p>
          <a:p>
            <a:pPr lvl="2"/>
            <a:r>
              <a:rPr lang="en-US" sz="2000" dirty="0"/>
              <a:t>Alcoholic beverage containers </a:t>
            </a:r>
          </a:p>
          <a:p>
            <a:pPr lvl="2"/>
            <a:r>
              <a:rPr lang="en-US" sz="2000" dirty="0"/>
              <a:t>Cans of spray paint or solvent</a:t>
            </a:r>
          </a:p>
          <a:p>
            <a:pPr lvl="1">
              <a:spcBef>
                <a:spcPts val="600"/>
              </a:spcBef>
              <a:spcAft>
                <a:spcPts val="600"/>
              </a:spcAft>
            </a:pPr>
            <a:r>
              <a:rPr lang="en-US" dirty="0"/>
              <a:t>Be alert to peculiar odors such as gasoline, glue, or other chemicals. </a:t>
            </a:r>
          </a:p>
        </p:txBody>
      </p:sp>
      <p:pic>
        <p:nvPicPr>
          <p:cNvPr id="4" name="Picture 3"/>
          <p:cNvPicPr>
            <a:picLocks noChangeAspect="1"/>
          </p:cNvPicPr>
          <p:nvPr/>
        </p:nvPicPr>
        <p:blipFill>
          <a:blip r:embed="rId2" cstate="print"/>
          <a:stretch>
            <a:fillRect/>
          </a:stretch>
        </p:blipFill>
        <p:spPr>
          <a:xfrm>
            <a:off x="10476718" y="304932"/>
            <a:ext cx="1359526" cy="1365622"/>
          </a:xfrm>
          <a:prstGeom prst="rect">
            <a:avLst/>
          </a:prstGeom>
        </p:spPr>
      </p:pic>
      <p:sp>
        <p:nvSpPr>
          <p:cNvPr id="5" name="Rectangle 4"/>
          <p:cNvSpPr/>
          <p:nvPr/>
        </p:nvSpPr>
        <p:spPr>
          <a:xfrm>
            <a:off x="10476718" y="756910"/>
            <a:ext cx="1359526" cy="461665"/>
          </a:xfrm>
          <a:prstGeom prst="rect">
            <a:avLst/>
          </a:prstGeom>
        </p:spPr>
        <p:txBody>
          <a:bodyPr wrap="square">
            <a:spAutoFit/>
          </a:bodyPr>
          <a:lstStyle/>
          <a:p>
            <a:pPr algn="ctr"/>
            <a:r>
              <a:rPr lang="en-US" sz="2400" b="1" dirty="0">
                <a:latin typeface="Arial" pitchFamily="34" charset="0"/>
                <a:cs typeface="Arial" pitchFamily="34" charset="0"/>
              </a:rPr>
              <a:t>12-5</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600" dirty="0"/>
              <a:t>Patient Assessment: Secondary Survey</a:t>
            </a:r>
            <a:endParaRPr lang="en-US" dirty="0"/>
          </a:p>
        </p:txBody>
      </p:sp>
      <p:sp>
        <p:nvSpPr>
          <p:cNvPr id="3" name="Text Placeholder 2"/>
          <p:cNvSpPr>
            <a:spLocks noGrp="1"/>
          </p:cNvSpPr>
          <p:nvPr>
            <p:ph type="body" idx="1"/>
          </p:nvPr>
        </p:nvSpPr>
        <p:spPr>
          <a:xfrm>
            <a:off x="920569" y="2122531"/>
            <a:ext cx="10435590" cy="4305977"/>
          </a:xfrm>
        </p:spPr>
        <p:txBody>
          <a:bodyPr/>
          <a:lstStyle/>
          <a:p>
            <a:pPr>
              <a:spcBef>
                <a:spcPts val="600"/>
              </a:spcBef>
              <a:spcAft>
                <a:spcPts val="600"/>
              </a:spcAft>
            </a:pPr>
            <a:r>
              <a:rPr lang="en-US" dirty="0"/>
              <a:t>Collect all items, including pill bottles and commercial containers, because they can provide valuable information about the substance(s) involved.</a:t>
            </a:r>
          </a:p>
          <a:p>
            <a:pPr lvl="1">
              <a:spcBef>
                <a:spcPts val="600"/>
              </a:spcBef>
              <a:spcAft>
                <a:spcPts val="600"/>
              </a:spcAft>
            </a:pPr>
            <a:r>
              <a:rPr lang="en-US" dirty="0"/>
              <a:t>Send these items to the emergency department with the patient. </a:t>
            </a:r>
          </a:p>
          <a:p>
            <a:pPr lvl="1">
              <a:spcBef>
                <a:spcPts val="600"/>
              </a:spcBef>
              <a:spcAft>
                <a:spcPts val="600"/>
              </a:spcAft>
            </a:pPr>
            <a:r>
              <a:rPr lang="en-US" dirty="0"/>
              <a:t>Try to determine the dosage of exposure and how long ago it happened.</a:t>
            </a:r>
          </a:p>
          <a:p>
            <a:pPr lvl="1">
              <a:spcBef>
                <a:spcPts val="600"/>
              </a:spcBef>
              <a:spcAft>
                <a:spcPts val="600"/>
              </a:spcAft>
            </a:pPr>
            <a:r>
              <a:rPr lang="en-US" dirty="0"/>
              <a:t>Determine whether the patient has other conditions (or injuries) that could complicate the situation. </a:t>
            </a:r>
          </a:p>
          <a:p>
            <a:pPr>
              <a:spcBef>
                <a:spcPts val="600"/>
              </a:spcBef>
              <a:spcAft>
                <a:spcPts val="600"/>
              </a:spcAft>
            </a:pPr>
            <a:r>
              <a:rPr lang="en-US" dirty="0"/>
              <a:t>Remember not to touch hazardous materials.</a:t>
            </a:r>
          </a:p>
          <a:p>
            <a:pPr lvl="1">
              <a:spcBef>
                <a:spcPts val="600"/>
              </a:spcBef>
              <a:spcAft>
                <a:spcPts val="600"/>
              </a:spcAft>
            </a:pPr>
            <a:r>
              <a:rPr lang="en-US" dirty="0"/>
              <a:t>Do not contaminate yourself or others with a suspected toxic substance. </a:t>
            </a:r>
          </a:p>
        </p:txBody>
      </p:sp>
      <p:pic>
        <p:nvPicPr>
          <p:cNvPr id="5" name="Picture 4"/>
          <p:cNvPicPr>
            <a:picLocks noChangeAspect="1"/>
          </p:cNvPicPr>
          <p:nvPr/>
        </p:nvPicPr>
        <p:blipFill>
          <a:blip r:embed="rId2" cstate="print"/>
          <a:stretch>
            <a:fillRect/>
          </a:stretch>
        </p:blipFill>
        <p:spPr>
          <a:xfrm>
            <a:off x="10476718" y="304932"/>
            <a:ext cx="1359526" cy="1365622"/>
          </a:xfrm>
          <a:prstGeom prst="rect">
            <a:avLst/>
          </a:prstGeom>
        </p:spPr>
      </p:pic>
      <p:sp>
        <p:nvSpPr>
          <p:cNvPr id="6" name="Rectangle 5"/>
          <p:cNvSpPr/>
          <p:nvPr/>
        </p:nvSpPr>
        <p:spPr>
          <a:xfrm>
            <a:off x="10476718" y="756910"/>
            <a:ext cx="1359526" cy="461665"/>
          </a:xfrm>
          <a:prstGeom prst="rect">
            <a:avLst/>
          </a:prstGeom>
        </p:spPr>
        <p:txBody>
          <a:bodyPr wrap="square">
            <a:spAutoFit/>
          </a:bodyPr>
          <a:lstStyle/>
          <a:p>
            <a:pPr algn="ctr"/>
            <a:r>
              <a:rPr lang="en-US" sz="2400" b="1" dirty="0">
                <a:latin typeface="Arial" pitchFamily="34" charset="0"/>
                <a:cs typeface="Arial" pitchFamily="34" charset="0"/>
              </a:rPr>
              <a:t>12-5</a:t>
            </a:r>
          </a:p>
        </p:txBody>
      </p:sp>
    </p:spTree>
    <p:extLst>
      <p:ext uri="{BB962C8B-B14F-4D97-AF65-F5344CB8AC3E}">
        <p14:creationId xmlns:p14="http://schemas.microsoft.com/office/powerpoint/2010/main" val="105099043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600" dirty="0"/>
              <a:t>Patient Assessment: Physical Examination</a:t>
            </a:r>
            <a:endParaRPr lang="en-US" dirty="0"/>
          </a:p>
        </p:txBody>
      </p:sp>
      <p:sp>
        <p:nvSpPr>
          <p:cNvPr id="3" name="Text Placeholder 2"/>
          <p:cNvSpPr>
            <a:spLocks noGrp="1"/>
          </p:cNvSpPr>
          <p:nvPr>
            <p:ph type="body" idx="1"/>
          </p:nvPr>
        </p:nvSpPr>
        <p:spPr>
          <a:xfrm>
            <a:off x="923635" y="2198255"/>
            <a:ext cx="10289309" cy="4144488"/>
          </a:xfrm>
        </p:spPr>
        <p:txBody>
          <a:bodyPr/>
          <a:lstStyle/>
          <a:p>
            <a:pPr>
              <a:spcBef>
                <a:spcPts val="600"/>
              </a:spcBef>
              <a:spcAft>
                <a:spcPts val="600"/>
              </a:spcAft>
            </a:pPr>
            <a:r>
              <a:rPr lang="en-US" dirty="0"/>
              <a:t>Using the DCAPBTLS, look for any signs of a poisonous substance exposure. </a:t>
            </a:r>
          </a:p>
          <a:p>
            <a:pPr lvl="1">
              <a:spcBef>
                <a:spcPts val="600"/>
              </a:spcBef>
              <a:spcAft>
                <a:spcPts val="600"/>
              </a:spcAft>
            </a:pPr>
            <a:r>
              <a:rPr lang="en-US" sz="2200" dirty="0"/>
              <a:t>Many poisons depress the CNS.</a:t>
            </a:r>
          </a:p>
          <a:p>
            <a:pPr lvl="2">
              <a:spcBef>
                <a:spcPts val="600"/>
              </a:spcBef>
              <a:spcAft>
                <a:spcPts val="600"/>
              </a:spcAft>
            </a:pPr>
            <a:r>
              <a:rPr lang="en-US" sz="2000" dirty="0"/>
              <a:t>Can include blocking sensations of pain</a:t>
            </a:r>
          </a:p>
          <a:p>
            <a:pPr lvl="3">
              <a:spcBef>
                <a:spcPts val="600"/>
              </a:spcBef>
              <a:spcAft>
                <a:spcPts val="600"/>
              </a:spcAft>
            </a:pPr>
            <a:r>
              <a:rPr lang="en-US" sz="1800" dirty="0"/>
              <a:t>Patients may be unaware that they sustained any injuries. </a:t>
            </a:r>
          </a:p>
          <a:p>
            <a:pPr lvl="2">
              <a:spcBef>
                <a:spcPts val="600"/>
              </a:spcBef>
              <a:spcAft>
                <a:spcPts val="600"/>
              </a:spcAft>
            </a:pPr>
            <a:r>
              <a:rPr lang="en-US" sz="2000" dirty="0"/>
              <a:t>Nausea and vomiting are common with exposure to poisons. </a:t>
            </a:r>
          </a:p>
          <a:p>
            <a:pPr lvl="2">
              <a:spcBef>
                <a:spcPts val="600"/>
              </a:spcBef>
              <a:spcAft>
                <a:spcPts val="600"/>
              </a:spcAft>
            </a:pPr>
            <a:r>
              <a:rPr lang="en-US" sz="2000" dirty="0"/>
              <a:t>Obtain a complete set of vital signs. </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600" dirty="0"/>
              <a:t>Patient Assessment: Physical Examination</a:t>
            </a:r>
            <a:endParaRPr lang="en-US" dirty="0"/>
          </a:p>
        </p:txBody>
      </p:sp>
      <p:sp>
        <p:nvSpPr>
          <p:cNvPr id="3" name="Text Placeholder 2"/>
          <p:cNvSpPr>
            <a:spLocks noGrp="1"/>
          </p:cNvSpPr>
          <p:nvPr>
            <p:ph type="body" idx="1"/>
          </p:nvPr>
        </p:nvSpPr>
        <p:spPr>
          <a:xfrm>
            <a:off x="688339" y="1463475"/>
            <a:ext cx="10524606" cy="4879268"/>
          </a:xfrm>
        </p:spPr>
        <p:txBody>
          <a:bodyPr/>
          <a:lstStyle/>
          <a:p>
            <a:pPr>
              <a:spcBef>
                <a:spcPts val="600"/>
              </a:spcBef>
              <a:spcAft>
                <a:spcPts val="600"/>
              </a:spcAft>
            </a:pPr>
            <a:r>
              <a:rPr lang="en-US" sz="2400" dirty="0"/>
              <a:t>The signs and symptoms of toxic substances are presented in:</a:t>
            </a:r>
          </a:p>
        </p:txBody>
      </p:sp>
      <p:pic>
        <p:nvPicPr>
          <p:cNvPr id="4098" name="Picture 2" descr="The table shows two columns: Substance, signs, and symptoms. Row entries are as follows. Row 1: Acetaminophen; Nausea, vomiting. Row 2: Aspirin; Nausea, vomiting, ringing in the ears. Row 3: Acids and bases; Pain, tissue damage. Row 4: Alcohol/depressants/sedatives; Altered mental status, poor coordination, abnormal gait, slurred speech, nausea, vomiting." title="A table shows signs and symptoms."/>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1823"/>
          <a:stretch/>
        </p:blipFill>
        <p:spPr bwMode="auto">
          <a:xfrm>
            <a:off x="3328988" y="2152760"/>
            <a:ext cx="4214812" cy="1222044"/>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The table shows two columns: Substance, signs, and symptoms. Row entries are as follows. Row 1: Antipsychotics/antidepressants; Abnormal heart rate. Row 2: Carbon monoxide; Decreased level of responsiveness, lightheadedness, nausea, confusion, depressed mental status, reddened skin (late sign). Row 3: Cocaine; Agitation, chest pain, elevated heart rate and blood pressure, psychosis may also be observed. Row 4: Ethylene glycol; Nausea, vomiting, altered level of responsiveness, elevated heart rate and blood pressure, seizure, coma. Row 5: Hallucinogens (L S D); Agitation, restlessness, psychosis, hallucinations, elevated heart rate, blood pressure, and skin temperature. Row 6: Inhalants; Respiratory distress, confusion, hypoxia, respiratory failure, decreased level of responsiveness, shock, coma. Row 7: Marijuana; Decreased level of responsiveness, confusion, drowsiness. Row 8: Methane; Decreased level of responsiveness, confusion, drowsiness, nausea, vomiting. Row 9: Opioids (narcotics); Euphoria, decreased level of responsiveness, respiratory depression. Row 10: Organophosphates/ nerve agents; Excess salivation, tearing, coughing up mucus, respiratory depression, cardiovascular arrest due to respiratory failure, arrhythmias, headache, depressed mental status, coma.&#10;&#10;" title="A table shows signs and symptoms."/>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2173"/>
          <a:stretch/>
        </p:blipFill>
        <p:spPr bwMode="auto">
          <a:xfrm>
            <a:off x="3325423" y="3369549"/>
            <a:ext cx="4231824" cy="31083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4262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a:t>Anatomy and Physiology</a:t>
            </a:r>
          </a:p>
        </p:txBody>
      </p:sp>
    </p:spTree>
    <p:extLst>
      <p:ext uri="{BB962C8B-B14F-4D97-AF65-F5344CB8AC3E}">
        <p14:creationId xmlns:p14="http://schemas.microsoft.com/office/powerpoint/2010/main" val="3727119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600" dirty="0"/>
              <a:t>Patient Assessment: Nerve Agent </a:t>
            </a:r>
            <a:endParaRPr lang="en-US" dirty="0"/>
          </a:p>
        </p:txBody>
      </p:sp>
      <p:sp>
        <p:nvSpPr>
          <p:cNvPr id="4" name="Text Placeholder 2">
            <a:extLst>
              <a:ext uri="{FF2B5EF4-FFF2-40B4-BE49-F238E27FC236}">
                <a16:creationId xmlns:a16="http://schemas.microsoft.com/office/drawing/2014/main" xmlns="" id="{B750ACF2-4E15-4D84-A3C0-BF79AB05FE73}"/>
              </a:ext>
            </a:extLst>
          </p:cNvPr>
          <p:cNvSpPr>
            <a:spLocks noGrp="1"/>
          </p:cNvSpPr>
          <p:nvPr>
            <p:ph type="body" idx="1"/>
          </p:nvPr>
        </p:nvSpPr>
        <p:spPr>
          <a:xfrm>
            <a:off x="882304" y="1908141"/>
            <a:ext cx="4406174" cy="3986213"/>
          </a:xfrm>
        </p:spPr>
        <p:txBody>
          <a:bodyPr/>
          <a:lstStyle/>
          <a:p>
            <a:pPr marR="0" lvl="0" rtl="0"/>
            <a:r>
              <a:rPr lang="en-US" u="none" strike="noStrike" baseline="0" dirty="0"/>
              <a:t>To identify organophosphate poisoning or exposure to nerve agents, use</a:t>
            </a:r>
            <a:r>
              <a:rPr lang="en-US" u="none" strike="noStrike" dirty="0"/>
              <a:t> t</a:t>
            </a:r>
            <a:r>
              <a:rPr lang="en-US" u="none" strike="noStrike" baseline="0" dirty="0"/>
              <a:t>he mnemonic SLUDGEM or DUMBELS.</a:t>
            </a:r>
            <a:endParaRPr lang="en-US" b="0" i="0" u="none" strike="noStrike" baseline="0" dirty="0"/>
          </a:p>
        </p:txBody>
      </p:sp>
      <p:pic>
        <p:nvPicPr>
          <p:cNvPr id="6" name="Picture 5"/>
          <p:cNvPicPr>
            <a:picLocks noChangeAspect="1"/>
          </p:cNvPicPr>
          <p:nvPr/>
        </p:nvPicPr>
        <p:blipFill>
          <a:blip r:embed="rId2" cstate="print"/>
          <a:stretch>
            <a:fillRect/>
          </a:stretch>
        </p:blipFill>
        <p:spPr>
          <a:xfrm>
            <a:off x="10476718" y="304932"/>
            <a:ext cx="1359526" cy="1365622"/>
          </a:xfrm>
          <a:prstGeom prst="rect">
            <a:avLst/>
          </a:prstGeom>
        </p:spPr>
      </p:pic>
      <p:sp>
        <p:nvSpPr>
          <p:cNvPr id="7" name="Rectangle 6"/>
          <p:cNvSpPr/>
          <p:nvPr/>
        </p:nvSpPr>
        <p:spPr>
          <a:xfrm>
            <a:off x="10476718" y="756910"/>
            <a:ext cx="1359526" cy="461665"/>
          </a:xfrm>
          <a:prstGeom prst="rect">
            <a:avLst/>
          </a:prstGeom>
        </p:spPr>
        <p:txBody>
          <a:bodyPr wrap="square">
            <a:spAutoFit/>
          </a:bodyPr>
          <a:lstStyle/>
          <a:p>
            <a:pPr algn="ctr"/>
            <a:r>
              <a:rPr lang="en-US" sz="2400" b="1" dirty="0">
                <a:latin typeface="Arial" pitchFamily="34" charset="0"/>
                <a:cs typeface="Arial" pitchFamily="34" charset="0"/>
              </a:rPr>
              <a:t>12-7</a:t>
            </a:r>
          </a:p>
        </p:txBody>
      </p:sp>
      <p:pic>
        <p:nvPicPr>
          <p:cNvPr id="5122" name="Picture 2" descr="The mnemonic of SLUDGEM is as follows. S—Salivation, L— Lacrimation (tearing), U—Urination, D—Defecation, G— Gastrointestinal irritation (vomiting), E— Eye (pupillary) constriction, and M— Miosis/muscle twitching. The mnemonic of DUMBELS is as follows. D—Defecation, U—Urination, M— Miosis (constriction of the pupils)/muscle weakness, B— Bronchorrhea (discharge of mucus from the airways), E—Emesis (vomiting), L—Lacrimation (tearing), and S—Salivation." title="A table shows the mnemonic of SLUDGEM and DUMBEL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3088" y="2017745"/>
            <a:ext cx="4316412" cy="404171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a:t>Management of Substance Abuse and Poisoning</a:t>
            </a:r>
          </a:p>
        </p:txBody>
      </p:sp>
      <p:sp>
        <p:nvSpPr>
          <p:cNvPr id="5" name="Rectangle 4"/>
          <p:cNvSpPr/>
          <p:nvPr/>
        </p:nvSpPr>
        <p:spPr>
          <a:xfrm>
            <a:off x="0" y="1745673"/>
            <a:ext cx="12192000" cy="5264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0" y="4036580"/>
            <a:ext cx="12192000" cy="5264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93521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A0FB17B-56BC-41E4-8E59-219313678A39}"/>
              </a:ext>
            </a:extLst>
          </p:cNvPr>
          <p:cNvSpPr>
            <a:spLocks noGrp="1"/>
          </p:cNvSpPr>
          <p:nvPr>
            <p:ph type="title"/>
          </p:nvPr>
        </p:nvSpPr>
        <p:spPr/>
        <p:txBody>
          <a:bodyPr/>
          <a:lstStyle/>
          <a:p>
            <a:pPr marR="0" rtl="0"/>
            <a:r>
              <a:rPr lang="en-US" b="1" i="0" u="none" strike="noStrike" kern="1600" baseline="0" dirty="0"/>
              <a:t>Management:</a:t>
            </a:r>
            <a:r>
              <a:rPr lang="en-US" b="1" i="0" u="none" strike="noStrike" kern="1600" dirty="0"/>
              <a:t> Scene Safety</a:t>
            </a:r>
            <a:endParaRPr lang="en-US" b="1" i="0" u="none" strike="noStrike" kern="1600" baseline="0" dirty="0"/>
          </a:p>
        </p:txBody>
      </p:sp>
      <p:sp>
        <p:nvSpPr>
          <p:cNvPr id="3" name="Text Placeholder 2">
            <a:extLst>
              <a:ext uri="{FF2B5EF4-FFF2-40B4-BE49-F238E27FC236}">
                <a16:creationId xmlns:a16="http://schemas.microsoft.com/office/drawing/2014/main" xmlns="" id="{C784BCCE-05CC-4BBF-8A3D-EA6EEDFB0F8D}"/>
              </a:ext>
            </a:extLst>
          </p:cNvPr>
          <p:cNvSpPr>
            <a:spLocks noGrp="1"/>
          </p:cNvSpPr>
          <p:nvPr>
            <p:ph type="body" idx="1"/>
          </p:nvPr>
        </p:nvSpPr>
        <p:spPr>
          <a:xfrm>
            <a:off x="731883" y="1790048"/>
            <a:ext cx="10435590" cy="5067952"/>
          </a:xfrm>
        </p:spPr>
        <p:txBody>
          <a:bodyPr/>
          <a:lstStyle/>
          <a:p>
            <a:pPr marR="0" lvl="0" rtl="0">
              <a:buNone/>
            </a:pPr>
            <a:r>
              <a:rPr lang="en-US" b="1" u="none" strike="noStrike" baseline="0" dirty="0"/>
              <a:t>Personal safety is of paramount importance. </a:t>
            </a:r>
          </a:p>
          <a:p>
            <a:r>
              <a:rPr lang="en-US" u="none" strike="noStrike" baseline="0" dirty="0"/>
              <a:t>You must ensure that your safety is protected first and that further injury to the patient will not occur. </a:t>
            </a:r>
          </a:p>
          <a:p>
            <a:pPr lvl="1"/>
            <a:r>
              <a:rPr lang="en-US" dirty="0"/>
              <a:t>E</a:t>
            </a:r>
            <a:r>
              <a:rPr lang="en-US" u="none" strike="noStrike" baseline="0" dirty="0"/>
              <a:t>specially relevant at scenes involving gaseous poisons and other chemicals </a:t>
            </a:r>
          </a:p>
          <a:p>
            <a:pPr lvl="1"/>
            <a:r>
              <a:rPr lang="en-US" u="none" strike="noStrike" baseline="0" dirty="0"/>
              <a:t>Do not enter the scene until it has been deemed safe by a hazmat team, fire officials, or both.</a:t>
            </a:r>
          </a:p>
        </p:txBody>
      </p:sp>
      <p:pic>
        <p:nvPicPr>
          <p:cNvPr id="4" name="Picture 3"/>
          <p:cNvPicPr>
            <a:picLocks noChangeAspect="1"/>
          </p:cNvPicPr>
          <p:nvPr/>
        </p:nvPicPr>
        <p:blipFill>
          <a:blip r:embed="rId2" cstate="print"/>
          <a:stretch>
            <a:fillRect/>
          </a:stretch>
        </p:blipFill>
        <p:spPr>
          <a:xfrm>
            <a:off x="10476718" y="304932"/>
            <a:ext cx="1359526" cy="1365622"/>
          </a:xfrm>
          <a:prstGeom prst="rect">
            <a:avLst/>
          </a:prstGeom>
        </p:spPr>
      </p:pic>
      <p:sp>
        <p:nvSpPr>
          <p:cNvPr id="6" name="Rectangle 5"/>
          <p:cNvSpPr/>
          <p:nvPr/>
        </p:nvSpPr>
        <p:spPr>
          <a:xfrm>
            <a:off x="10476718" y="756910"/>
            <a:ext cx="1359526" cy="461665"/>
          </a:xfrm>
          <a:prstGeom prst="rect">
            <a:avLst/>
          </a:prstGeom>
        </p:spPr>
        <p:txBody>
          <a:bodyPr wrap="square">
            <a:spAutoFit/>
          </a:bodyPr>
          <a:lstStyle/>
          <a:p>
            <a:pPr algn="ctr"/>
            <a:r>
              <a:rPr lang="en-US" sz="2400" b="1" dirty="0">
                <a:latin typeface="Arial" pitchFamily="34" charset="0"/>
                <a:cs typeface="Arial" pitchFamily="34" charset="0"/>
              </a:rPr>
              <a:t>12-5</a:t>
            </a:r>
          </a:p>
        </p:txBody>
      </p:sp>
    </p:spTree>
    <p:extLst>
      <p:ext uri="{BB962C8B-B14F-4D97-AF65-F5344CB8AC3E}">
        <p14:creationId xmlns:p14="http://schemas.microsoft.com/office/powerpoint/2010/main" val="2193273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A0FB17B-56BC-41E4-8E59-219313678A39}"/>
              </a:ext>
            </a:extLst>
          </p:cNvPr>
          <p:cNvSpPr>
            <a:spLocks noGrp="1"/>
          </p:cNvSpPr>
          <p:nvPr>
            <p:ph type="title"/>
          </p:nvPr>
        </p:nvSpPr>
        <p:spPr/>
        <p:txBody>
          <a:bodyPr/>
          <a:lstStyle/>
          <a:p>
            <a:pPr marR="0" rtl="0"/>
            <a:r>
              <a:rPr lang="en-US" b="1" i="0" u="none" strike="noStrike" kern="1600" baseline="0" dirty="0"/>
              <a:t>Management:</a:t>
            </a:r>
            <a:r>
              <a:rPr lang="en-US" b="1" i="0" u="none" strike="noStrike" kern="1600" dirty="0"/>
              <a:t> Scene Safety</a:t>
            </a:r>
            <a:endParaRPr lang="en-US" b="1" i="0" u="none" strike="noStrike" kern="1600" baseline="0" dirty="0"/>
          </a:p>
        </p:txBody>
      </p:sp>
      <p:sp>
        <p:nvSpPr>
          <p:cNvPr id="3" name="Text Placeholder 2">
            <a:extLst>
              <a:ext uri="{FF2B5EF4-FFF2-40B4-BE49-F238E27FC236}">
                <a16:creationId xmlns:a16="http://schemas.microsoft.com/office/drawing/2014/main" xmlns="" id="{C784BCCE-05CC-4BBF-8A3D-EA6EEDFB0F8D}"/>
              </a:ext>
            </a:extLst>
          </p:cNvPr>
          <p:cNvSpPr>
            <a:spLocks noGrp="1"/>
          </p:cNvSpPr>
          <p:nvPr>
            <p:ph type="body" idx="1"/>
          </p:nvPr>
        </p:nvSpPr>
        <p:spPr>
          <a:xfrm>
            <a:off x="731883" y="2281382"/>
            <a:ext cx="10435590" cy="4576618"/>
          </a:xfrm>
        </p:spPr>
        <p:txBody>
          <a:bodyPr/>
          <a:lstStyle/>
          <a:p>
            <a:r>
              <a:rPr lang="en-US" u="none" strike="noStrike" baseline="0" dirty="0"/>
              <a:t>Treatment of a patient affected by a toxicological event is generally supportive in nature.</a:t>
            </a:r>
          </a:p>
          <a:p>
            <a:pPr lvl="1"/>
            <a:r>
              <a:rPr lang="en-US" dirty="0"/>
              <a:t>R</a:t>
            </a:r>
            <a:r>
              <a:rPr lang="en-US" u="none" strike="noStrike" baseline="0" dirty="0"/>
              <a:t>equires diligent attention to the patient’s overall appearance, ABCDs, and vital signs</a:t>
            </a:r>
          </a:p>
          <a:p>
            <a:pPr lvl="1"/>
            <a:r>
              <a:rPr lang="en-US" u="none" strike="noStrike" baseline="0" dirty="0"/>
              <a:t>Perform the primary assessment and address any threats to life.</a:t>
            </a:r>
          </a:p>
          <a:p>
            <a:pPr lvl="1"/>
            <a:r>
              <a:rPr lang="en-US" u="none" strike="noStrike" baseline="0" dirty="0"/>
              <a:t>Call early for transport and advanced life support (ALS) if needed. </a:t>
            </a:r>
          </a:p>
          <a:p>
            <a:pPr lvl="1"/>
            <a:r>
              <a:rPr lang="en-US" dirty="0"/>
              <a:t>P</a:t>
            </a:r>
            <a:r>
              <a:rPr lang="en-US" u="none" strike="noStrike" baseline="0" dirty="0"/>
              <a:t>atient’s respiratory status should be continually monitored for changes. </a:t>
            </a:r>
          </a:p>
          <a:p>
            <a:pPr lvl="2"/>
            <a:r>
              <a:rPr lang="en-US" u="none" strike="noStrike" baseline="0" dirty="0"/>
              <a:t>Manage airway and breathing problems as necessary.</a:t>
            </a:r>
          </a:p>
        </p:txBody>
      </p:sp>
      <p:pic>
        <p:nvPicPr>
          <p:cNvPr id="7" name="Picture 6"/>
          <p:cNvPicPr>
            <a:picLocks noChangeAspect="1"/>
          </p:cNvPicPr>
          <p:nvPr/>
        </p:nvPicPr>
        <p:blipFill>
          <a:blip r:embed="rId2" cstate="print"/>
          <a:stretch>
            <a:fillRect/>
          </a:stretch>
        </p:blipFill>
        <p:spPr>
          <a:xfrm>
            <a:off x="10476718" y="304932"/>
            <a:ext cx="1359526" cy="1365622"/>
          </a:xfrm>
          <a:prstGeom prst="rect">
            <a:avLst/>
          </a:prstGeom>
        </p:spPr>
      </p:pic>
      <p:sp>
        <p:nvSpPr>
          <p:cNvPr id="8" name="Rectangle 7"/>
          <p:cNvSpPr/>
          <p:nvPr/>
        </p:nvSpPr>
        <p:spPr>
          <a:xfrm>
            <a:off x="10476718" y="756910"/>
            <a:ext cx="1359526" cy="461665"/>
          </a:xfrm>
          <a:prstGeom prst="rect">
            <a:avLst/>
          </a:prstGeom>
        </p:spPr>
        <p:txBody>
          <a:bodyPr wrap="square">
            <a:spAutoFit/>
          </a:bodyPr>
          <a:lstStyle/>
          <a:p>
            <a:pPr algn="ctr"/>
            <a:r>
              <a:rPr lang="en-US" sz="2400" b="1" dirty="0">
                <a:latin typeface="Arial" pitchFamily="34" charset="0"/>
                <a:cs typeface="Arial" pitchFamily="34" charset="0"/>
              </a:rPr>
              <a:t>12-5</a:t>
            </a:r>
          </a:p>
        </p:txBody>
      </p:sp>
    </p:spTree>
    <p:extLst>
      <p:ext uri="{BB962C8B-B14F-4D97-AF65-F5344CB8AC3E}">
        <p14:creationId xmlns:p14="http://schemas.microsoft.com/office/powerpoint/2010/main" val="157893962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B22A27C-71DC-441E-AA06-FFB8B8F5A83A}"/>
              </a:ext>
            </a:extLst>
          </p:cNvPr>
          <p:cNvSpPr>
            <a:spLocks noGrp="1"/>
          </p:cNvSpPr>
          <p:nvPr>
            <p:ph type="title"/>
          </p:nvPr>
        </p:nvSpPr>
        <p:spPr>
          <a:xfrm>
            <a:off x="0" y="121033"/>
            <a:ext cx="12192000" cy="1002089"/>
          </a:xfrm>
        </p:spPr>
        <p:txBody>
          <a:bodyPr anchor="ctr">
            <a:normAutofit/>
          </a:bodyPr>
          <a:lstStyle/>
          <a:p>
            <a:pPr marR="0" rtl="0"/>
            <a:r>
              <a:rPr lang="en-US" b="1" i="0" u="none" strike="noStrike" kern="1600" baseline="0" dirty="0"/>
              <a:t>Management:</a:t>
            </a:r>
            <a:r>
              <a:rPr lang="en-US" b="1" i="0" u="none" strike="noStrike" kern="1600" dirty="0"/>
              <a:t> Poison Control Centers</a:t>
            </a:r>
            <a:endParaRPr lang="en-US" b="1" i="0" u="none" strike="noStrike" kern="1600" baseline="0" dirty="0"/>
          </a:p>
        </p:txBody>
      </p:sp>
      <p:sp>
        <p:nvSpPr>
          <p:cNvPr id="3" name="Text Placeholder 2">
            <a:extLst>
              <a:ext uri="{FF2B5EF4-FFF2-40B4-BE49-F238E27FC236}">
                <a16:creationId xmlns:a16="http://schemas.microsoft.com/office/drawing/2014/main" xmlns="" id="{0288711D-A2BF-41A7-9D7E-52F72C91D1BE}"/>
              </a:ext>
            </a:extLst>
          </p:cNvPr>
          <p:cNvSpPr>
            <a:spLocks noGrp="1"/>
          </p:cNvSpPr>
          <p:nvPr>
            <p:ph sz="half" idx="1"/>
          </p:nvPr>
        </p:nvSpPr>
        <p:spPr>
          <a:xfrm>
            <a:off x="670379" y="1957530"/>
            <a:ext cx="5203807" cy="4607111"/>
          </a:xfrm>
        </p:spPr>
        <p:txBody>
          <a:bodyPr>
            <a:noAutofit/>
          </a:bodyPr>
          <a:lstStyle/>
          <a:p>
            <a:pPr marR="0" lvl="0" rtl="0">
              <a:spcBef>
                <a:spcPts val="600"/>
              </a:spcBef>
              <a:spcAft>
                <a:spcPts val="600"/>
              </a:spcAft>
              <a:buNone/>
            </a:pPr>
            <a:r>
              <a:rPr lang="en-US" b="1" u="none" strike="noStrike" baseline="0" dirty="0"/>
              <a:t>Help Is Only a Phone Call Away </a:t>
            </a:r>
            <a:endParaRPr lang="en-US" b="1" u="none" strike="noStrike" dirty="0"/>
          </a:p>
          <a:p>
            <a:pPr>
              <a:spcBef>
                <a:spcPts val="600"/>
              </a:spcBef>
              <a:spcAft>
                <a:spcPts val="600"/>
              </a:spcAft>
            </a:pPr>
            <a:r>
              <a:rPr lang="en-US" sz="2000" dirty="0"/>
              <a:t>D</a:t>
            </a:r>
            <a:r>
              <a:rPr lang="en-US" sz="2000" u="none" strike="noStrike" baseline="0" dirty="0"/>
              <a:t>eciding on the best way to care for a patient is not easy.</a:t>
            </a:r>
          </a:p>
          <a:p>
            <a:pPr lvl="1">
              <a:spcBef>
                <a:spcPts val="600"/>
              </a:spcBef>
              <a:spcAft>
                <a:spcPts val="600"/>
              </a:spcAft>
            </a:pPr>
            <a:r>
              <a:rPr lang="en-US" sz="1800" dirty="0"/>
              <a:t>E</a:t>
            </a:r>
            <a:r>
              <a:rPr lang="en-US" sz="1800" u="none" strike="noStrike" baseline="0" dirty="0"/>
              <a:t>specially where transport times may be prolonged and treatment options are quite limited</a:t>
            </a:r>
          </a:p>
          <a:p>
            <a:pPr>
              <a:spcBef>
                <a:spcPts val="600"/>
              </a:spcBef>
              <a:spcAft>
                <a:spcPts val="600"/>
              </a:spcAft>
            </a:pPr>
            <a:r>
              <a:rPr lang="en-US" sz="2000" dirty="0"/>
              <a:t>Contact the American Association of Poison Control Centers.</a:t>
            </a:r>
          </a:p>
          <a:p>
            <a:pPr lvl="1">
              <a:spcBef>
                <a:spcPts val="600"/>
              </a:spcBef>
              <a:spcAft>
                <a:spcPts val="600"/>
              </a:spcAft>
            </a:pPr>
            <a:r>
              <a:rPr lang="en-US" sz="1800" dirty="0"/>
              <a:t>Coordinates a network of every poison control center in the United States</a:t>
            </a:r>
          </a:p>
        </p:txBody>
      </p:sp>
      <p:pic>
        <p:nvPicPr>
          <p:cNvPr id="5" name="Picture 4"/>
          <p:cNvPicPr>
            <a:picLocks noChangeAspect="1"/>
          </p:cNvPicPr>
          <p:nvPr/>
        </p:nvPicPr>
        <p:blipFill>
          <a:blip r:embed="rId2" cstate="print"/>
          <a:stretch>
            <a:fillRect/>
          </a:stretch>
        </p:blipFill>
        <p:spPr>
          <a:xfrm>
            <a:off x="10476718" y="304932"/>
            <a:ext cx="1359526" cy="1365622"/>
          </a:xfrm>
          <a:prstGeom prst="rect">
            <a:avLst/>
          </a:prstGeom>
        </p:spPr>
      </p:pic>
      <p:sp>
        <p:nvSpPr>
          <p:cNvPr id="6" name="Rectangle 5"/>
          <p:cNvSpPr/>
          <p:nvPr/>
        </p:nvSpPr>
        <p:spPr>
          <a:xfrm>
            <a:off x="10755791" y="725715"/>
            <a:ext cx="797582" cy="461665"/>
          </a:xfrm>
          <a:prstGeom prst="rect">
            <a:avLst/>
          </a:prstGeom>
        </p:spPr>
        <p:txBody>
          <a:bodyPr wrap="square">
            <a:spAutoFit/>
          </a:bodyPr>
          <a:lstStyle/>
          <a:p>
            <a:r>
              <a:rPr lang="en-US" sz="2400" b="1" dirty="0">
                <a:latin typeface="Arial" pitchFamily="34" charset="0"/>
                <a:cs typeface="Arial" pitchFamily="34" charset="0"/>
              </a:rPr>
              <a:t>12-6</a:t>
            </a:r>
          </a:p>
        </p:txBody>
      </p:sp>
      <p:pic>
        <p:nvPicPr>
          <p:cNvPr id="6146" name="Picture 2" descr="Photo shows people sitting in a row before computers and talking into their headse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9388" y="2242209"/>
            <a:ext cx="4392612" cy="29339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5319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B22A27C-71DC-441E-AA06-FFB8B8F5A83A}"/>
              </a:ext>
            </a:extLst>
          </p:cNvPr>
          <p:cNvSpPr>
            <a:spLocks noGrp="1"/>
          </p:cNvSpPr>
          <p:nvPr>
            <p:ph type="title"/>
          </p:nvPr>
        </p:nvSpPr>
        <p:spPr>
          <a:xfrm>
            <a:off x="0" y="121033"/>
            <a:ext cx="12192000" cy="1002089"/>
          </a:xfrm>
        </p:spPr>
        <p:txBody>
          <a:bodyPr anchor="ctr">
            <a:normAutofit/>
          </a:bodyPr>
          <a:lstStyle/>
          <a:p>
            <a:pPr marR="0" rtl="0"/>
            <a:r>
              <a:rPr lang="en-US" b="1" i="0" u="none" strike="noStrike" kern="1600" baseline="0" dirty="0"/>
              <a:t>Management:</a:t>
            </a:r>
            <a:r>
              <a:rPr lang="en-US" b="1" i="0" u="none" strike="noStrike" kern="1600" dirty="0"/>
              <a:t> Poison Control Centers</a:t>
            </a:r>
            <a:endParaRPr lang="en-US" b="1" i="0" u="none" strike="noStrike" kern="1600" baseline="0" dirty="0"/>
          </a:p>
        </p:txBody>
      </p:sp>
      <p:sp>
        <p:nvSpPr>
          <p:cNvPr id="3" name="Text Placeholder 2">
            <a:extLst>
              <a:ext uri="{FF2B5EF4-FFF2-40B4-BE49-F238E27FC236}">
                <a16:creationId xmlns:a16="http://schemas.microsoft.com/office/drawing/2014/main" xmlns="" id="{0288711D-A2BF-41A7-9D7E-52F72C91D1BE}"/>
              </a:ext>
            </a:extLst>
          </p:cNvPr>
          <p:cNvSpPr>
            <a:spLocks noGrp="1"/>
          </p:cNvSpPr>
          <p:nvPr>
            <p:ph sz="half" idx="1"/>
          </p:nvPr>
        </p:nvSpPr>
        <p:spPr>
          <a:xfrm>
            <a:off x="886691" y="2355272"/>
            <a:ext cx="10949553" cy="4154529"/>
          </a:xfrm>
        </p:spPr>
        <p:txBody>
          <a:bodyPr>
            <a:noAutofit/>
          </a:bodyPr>
          <a:lstStyle/>
          <a:p>
            <a:pPr>
              <a:spcBef>
                <a:spcPts val="600"/>
              </a:spcBef>
              <a:spcAft>
                <a:spcPts val="600"/>
              </a:spcAft>
            </a:pPr>
            <a:r>
              <a:rPr lang="en-US" sz="2000" dirty="0"/>
              <a:t>Provided you have a radio or cell phone nearby, you may obtain immediate advice from a physician or medical toxicologist.</a:t>
            </a:r>
          </a:p>
          <a:p>
            <a:pPr>
              <a:spcBef>
                <a:spcPts val="600"/>
              </a:spcBef>
              <a:spcAft>
                <a:spcPts val="600"/>
              </a:spcAft>
            </a:pPr>
            <a:r>
              <a:rPr lang="en-US" sz="2000" dirty="0"/>
              <a:t>It can be reached 24 hours a day, 7 days a week.</a:t>
            </a:r>
          </a:p>
          <a:p>
            <a:pPr lvl="1">
              <a:spcBef>
                <a:spcPts val="600"/>
              </a:spcBef>
              <a:spcAft>
                <a:spcPts val="600"/>
              </a:spcAft>
            </a:pPr>
            <a:r>
              <a:rPr lang="en-US" dirty="0"/>
              <a:t>The phone number 1-800-222-1222.</a:t>
            </a:r>
          </a:p>
          <a:p>
            <a:pPr>
              <a:spcBef>
                <a:spcPts val="600"/>
              </a:spcBef>
              <a:spcAft>
                <a:spcPts val="600"/>
              </a:spcAft>
            </a:pPr>
            <a:r>
              <a:rPr lang="en-US" sz="2000" dirty="0"/>
              <a:t>Can give you up-to-date information about:</a:t>
            </a:r>
          </a:p>
          <a:p>
            <a:pPr lvl="1">
              <a:spcBef>
                <a:spcPts val="600"/>
              </a:spcBef>
              <a:spcAft>
                <a:spcPts val="600"/>
              </a:spcAft>
            </a:pPr>
            <a:r>
              <a:rPr lang="en-US" dirty="0"/>
              <a:t>A poison</a:t>
            </a:r>
          </a:p>
          <a:p>
            <a:pPr lvl="1">
              <a:spcBef>
                <a:spcPts val="600"/>
              </a:spcBef>
              <a:spcAft>
                <a:spcPts val="600"/>
              </a:spcAft>
            </a:pPr>
            <a:r>
              <a:rPr lang="en-US" dirty="0"/>
              <a:t>Its treatment</a:t>
            </a:r>
          </a:p>
          <a:p>
            <a:pPr lvl="1">
              <a:spcBef>
                <a:spcPts val="600"/>
              </a:spcBef>
              <a:spcAft>
                <a:spcPts val="600"/>
              </a:spcAft>
            </a:pPr>
            <a:r>
              <a:rPr lang="en-US" dirty="0"/>
              <a:t>Recommendations concerning the necessity for additional medical care</a:t>
            </a:r>
            <a:endParaRPr lang="en-US" sz="1800" dirty="0"/>
          </a:p>
          <a:p>
            <a:pPr lvl="2">
              <a:spcBef>
                <a:spcPts val="600"/>
              </a:spcBef>
              <a:spcAft>
                <a:spcPts val="600"/>
              </a:spcAft>
            </a:pPr>
            <a:endParaRPr lang="en-US" sz="1200" u="none" strike="noStrike" baseline="0" dirty="0"/>
          </a:p>
        </p:txBody>
      </p:sp>
      <p:pic>
        <p:nvPicPr>
          <p:cNvPr id="5" name="Picture 4"/>
          <p:cNvPicPr>
            <a:picLocks noChangeAspect="1"/>
          </p:cNvPicPr>
          <p:nvPr/>
        </p:nvPicPr>
        <p:blipFill>
          <a:blip r:embed="rId2" cstate="print"/>
          <a:stretch>
            <a:fillRect/>
          </a:stretch>
        </p:blipFill>
        <p:spPr>
          <a:xfrm>
            <a:off x="10476718" y="304932"/>
            <a:ext cx="1359526" cy="1365622"/>
          </a:xfrm>
          <a:prstGeom prst="rect">
            <a:avLst/>
          </a:prstGeom>
        </p:spPr>
      </p:pic>
      <p:sp>
        <p:nvSpPr>
          <p:cNvPr id="6" name="Rectangle 5"/>
          <p:cNvSpPr/>
          <p:nvPr/>
        </p:nvSpPr>
        <p:spPr>
          <a:xfrm>
            <a:off x="10755791" y="725715"/>
            <a:ext cx="797582" cy="461665"/>
          </a:xfrm>
          <a:prstGeom prst="rect">
            <a:avLst/>
          </a:prstGeom>
        </p:spPr>
        <p:txBody>
          <a:bodyPr wrap="square">
            <a:spAutoFit/>
          </a:bodyPr>
          <a:lstStyle/>
          <a:p>
            <a:r>
              <a:rPr lang="en-US" sz="2400" b="1" dirty="0">
                <a:latin typeface="Arial" pitchFamily="34" charset="0"/>
                <a:cs typeface="Arial" pitchFamily="34" charset="0"/>
              </a:rPr>
              <a:t>12-6</a:t>
            </a:r>
          </a:p>
        </p:txBody>
      </p:sp>
    </p:spTree>
    <p:extLst>
      <p:ext uri="{BB962C8B-B14F-4D97-AF65-F5344CB8AC3E}">
        <p14:creationId xmlns:p14="http://schemas.microsoft.com/office/powerpoint/2010/main" val="805342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994FB6D-4011-4FDA-AD33-0C00EB45B4AB}"/>
              </a:ext>
            </a:extLst>
          </p:cNvPr>
          <p:cNvSpPr>
            <a:spLocks noGrp="1"/>
          </p:cNvSpPr>
          <p:nvPr>
            <p:ph type="title"/>
          </p:nvPr>
        </p:nvSpPr>
        <p:spPr/>
        <p:txBody>
          <a:bodyPr/>
          <a:lstStyle/>
          <a:p>
            <a:pPr marR="0" rtl="0"/>
            <a:r>
              <a:rPr lang="en-US" b="1" i="0" u="none" strike="noStrike" kern="1600" baseline="0" dirty="0"/>
              <a:t>Management:</a:t>
            </a:r>
            <a:r>
              <a:rPr lang="en-US" b="1" i="0" u="none" strike="noStrike" kern="1600" dirty="0"/>
              <a:t> CHEMTREC</a:t>
            </a:r>
            <a:endParaRPr lang="en-US" b="1" i="0" u="none" strike="noStrike" kern="1600" baseline="0" dirty="0"/>
          </a:p>
        </p:txBody>
      </p:sp>
      <p:sp>
        <p:nvSpPr>
          <p:cNvPr id="3" name="Text Placeholder 2">
            <a:extLst>
              <a:ext uri="{FF2B5EF4-FFF2-40B4-BE49-F238E27FC236}">
                <a16:creationId xmlns:a16="http://schemas.microsoft.com/office/drawing/2014/main" xmlns="" id="{50916A79-E748-42E6-8B1A-5BFCD90A7596}"/>
              </a:ext>
            </a:extLst>
          </p:cNvPr>
          <p:cNvSpPr>
            <a:spLocks noGrp="1"/>
          </p:cNvSpPr>
          <p:nvPr>
            <p:ph type="body" idx="1"/>
          </p:nvPr>
        </p:nvSpPr>
        <p:spPr>
          <a:xfrm>
            <a:off x="644797" y="1828800"/>
            <a:ext cx="10435590" cy="4876800"/>
          </a:xfrm>
        </p:spPr>
        <p:txBody>
          <a:bodyPr/>
          <a:lstStyle/>
          <a:p>
            <a:pPr marR="0" lvl="0" rtl="0"/>
            <a:r>
              <a:rPr lang="en-US" u="none" strike="noStrike" baseline="0" dirty="0"/>
              <a:t>If you happen upon an accident scene involving the transportation of a toxic chemical, your first call should go to the Chemical Transportation Emergency Center (CHEMTREC).</a:t>
            </a:r>
          </a:p>
          <a:p>
            <a:pPr lvl="1">
              <a:spcBef>
                <a:spcPts val="600"/>
              </a:spcBef>
              <a:spcAft>
                <a:spcPts val="600"/>
              </a:spcAft>
            </a:pPr>
            <a:r>
              <a:rPr lang="en-US" u="none" strike="noStrike" baseline="0" dirty="0"/>
              <a:t>CHEMTREC is a service of the American Chemistry Council.</a:t>
            </a:r>
          </a:p>
          <a:p>
            <a:pPr lvl="1">
              <a:spcBef>
                <a:spcPts val="600"/>
              </a:spcBef>
              <a:spcAft>
                <a:spcPts val="600"/>
              </a:spcAft>
            </a:pPr>
            <a:r>
              <a:rPr lang="en-US" u="none" strike="noStrike" baseline="0" dirty="0"/>
              <a:t>Registration of a chemical allows CHEMTREC to perform its emergency response function.</a:t>
            </a:r>
          </a:p>
          <a:p>
            <a:pPr lvl="2">
              <a:spcBef>
                <a:spcPts val="600"/>
              </a:spcBef>
              <a:spcAft>
                <a:spcPts val="600"/>
              </a:spcAft>
            </a:pPr>
            <a:r>
              <a:rPr lang="en-US" dirty="0"/>
              <a:t>P</a:t>
            </a:r>
            <a:r>
              <a:rPr lang="en-US" u="none" strike="noStrike" baseline="0" dirty="0"/>
              <a:t>rovide information concerning any of a registrant’s products that may be involved in a transportation accident.</a:t>
            </a:r>
          </a:p>
          <a:p>
            <a:pPr lvl="1">
              <a:spcBef>
                <a:spcPts val="600"/>
              </a:spcBef>
              <a:spcAft>
                <a:spcPts val="600"/>
              </a:spcAft>
            </a:pPr>
            <a:r>
              <a:rPr lang="en-US" u="none" strike="noStrike" baseline="0" dirty="0"/>
              <a:t>CHEMTREC-registered chemical is tagged with emergency information, including an emergency phone number, 1-800-262-8200, by which important information about the product can be obtained.</a:t>
            </a:r>
          </a:p>
        </p:txBody>
      </p:sp>
      <p:pic>
        <p:nvPicPr>
          <p:cNvPr id="4" name="Picture 3"/>
          <p:cNvPicPr>
            <a:picLocks noChangeAspect="1"/>
          </p:cNvPicPr>
          <p:nvPr/>
        </p:nvPicPr>
        <p:blipFill>
          <a:blip r:embed="rId2" cstate="print"/>
          <a:stretch>
            <a:fillRect/>
          </a:stretch>
        </p:blipFill>
        <p:spPr>
          <a:xfrm>
            <a:off x="10476718" y="304932"/>
            <a:ext cx="1359526" cy="1365622"/>
          </a:xfrm>
          <a:prstGeom prst="rect">
            <a:avLst/>
          </a:prstGeom>
        </p:spPr>
      </p:pic>
      <p:sp>
        <p:nvSpPr>
          <p:cNvPr id="5" name="Rectangle 4"/>
          <p:cNvSpPr/>
          <p:nvPr/>
        </p:nvSpPr>
        <p:spPr>
          <a:xfrm>
            <a:off x="10476718" y="756910"/>
            <a:ext cx="1359526" cy="461665"/>
          </a:xfrm>
          <a:prstGeom prst="rect">
            <a:avLst/>
          </a:prstGeom>
        </p:spPr>
        <p:txBody>
          <a:bodyPr wrap="square">
            <a:spAutoFit/>
          </a:bodyPr>
          <a:lstStyle/>
          <a:p>
            <a:pPr algn="ctr"/>
            <a:r>
              <a:rPr lang="en-US" sz="2400" b="1" dirty="0">
                <a:latin typeface="Arial" pitchFamily="34" charset="0"/>
                <a:cs typeface="Arial" pitchFamily="34" charset="0"/>
              </a:rPr>
              <a:t>12-6</a:t>
            </a:r>
          </a:p>
        </p:txBody>
      </p:sp>
    </p:spTree>
    <p:extLst>
      <p:ext uri="{BB962C8B-B14F-4D97-AF65-F5344CB8AC3E}">
        <p14:creationId xmlns:p14="http://schemas.microsoft.com/office/powerpoint/2010/main" val="118136426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B77C5C6-5E56-45B7-A4BE-95EA04C46D64}"/>
              </a:ext>
            </a:extLst>
          </p:cNvPr>
          <p:cNvSpPr>
            <a:spLocks noGrp="1"/>
          </p:cNvSpPr>
          <p:nvPr>
            <p:ph type="title"/>
          </p:nvPr>
        </p:nvSpPr>
        <p:spPr/>
        <p:txBody>
          <a:bodyPr/>
          <a:lstStyle/>
          <a:p>
            <a:pPr marR="0" rtl="0"/>
            <a:r>
              <a:rPr lang="en-US" b="1" i="0" u="none" strike="noStrike" kern="1600" baseline="0" dirty="0"/>
              <a:t>Management:</a:t>
            </a:r>
            <a:r>
              <a:rPr lang="en-US" b="1" i="0" u="none" strike="noStrike" kern="1600" dirty="0"/>
              <a:t> Oxygen Therapy</a:t>
            </a:r>
            <a:endParaRPr lang="en-US" b="1" i="0" u="none" strike="noStrike" kern="1600" baseline="0" dirty="0"/>
          </a:p>
        </p:txBody>
      </p:sp>
      <p:sp>
        <p:nvSpPr>
          <p:cNvPr id="3" name="Text Placeholder 2">
            <a:extLst>
              <a:ext uri="{FF2B5EF4-FFF2-40B4-BE49-F238E27FC236}">
                <a16:creationId xmlns:a16="http://schemas.microsoft.com/office/drawing/2014/main" xmlns="" id="{86F3D919-D5EE-48DD-BFBB-1A71D374BE09}"/>
              </a:ext>
            </a:extLst>
          </p:cNvPr>
          <p:cNvSpPr>
            <a:spLocks noGrp="1"/>
          </p:cNvSpPr>
          <p:nvPr>
            <p:ph type="body" idx="1"/>
          </p:nvPr>
        </p:nvSpPr>
        <p:spPr>
          <a:xfrm>
            <a:off x="878205" y="2189018"/>
            <a:ext cx="10435590" cy="3722488"/>
          </a:xfrm>
        </p:spPr>
        <p:txBody>
          <a:bodyPr/>
          <a:lstStyle/>
          <a:p>
            <a:pPr>
              <a:spcBef>
                <a:spcPts val="600"/>
              </a:spcBef>
              <a:spcAft>
                <a:spcPts val="600"/>
              </a:spcAft>
            </a:pPr>
            <a:r>
              <a:rPr lang="en-US" dirty="0"/>
              <a:t>Only a relatively few toxicological emergencies can be effectively managed in the field. </a:t>
            </a:r>
          </a:p>
          <a:p>
            <a:pPr lvl="1">
              <a:spcBef>
                <a:spcPts val="600"/>
              </a:spcBef>
              <a:spcAft>
                <a:spcPts val="600"/>
              </a:spcAft>
            </a:pPr>
            <a:r>
              <a:rPr lang="en-US" dirty="0"/>
              <a:t>Most toxicological emergencies require treatment in a definitive-care setting.</a:t>
            </a:r>
            <a:endParaRPr lang="en-US" sz="2200" u="none" strike="noStrike" baseline="0" dirty="0"/>
          </a:p>
          <a:p>
            <a:pPr>
              <a:spcBef>
                <a:spcPts val="600"/>
              </a:spcBef>
              <a:spcAft>
                <a:spcPts val="600"/>
              </a:spcAft>
            </a:pPr>
            <a:r>
              <a:rPr lang="en-US" u="none" strike="noStrike" baseline="0" dirty="0"/>
              <a:t>Primary</a:t>
            </a:r>
            <a:r>
              <a:rPr lang="en-US" u="none" strike="noStrike" dirty="0"/>
              <a:t> treatment for toxic exposures involving the respiratory system</a:t>
            </a:r>
            <a:r>
              <a:rPr lang="en-US" dirty="0"/>
              <a:t>:</a:t>
            </a:r>
          </a:p>
          <a:p>
            <a:pPr lvl="2">
              <a:spcBef>
                <a:spcPts val="600"/>
              </a:spcBef>
              <a:spcAft>
                <a:spcPts val="600"/>
              </a:spcAft>
            </a:pPr>
            <a:r>
              <a:rPr lang="en-US" sz="2000" u="none" strike="noStrike" baseline="0" dirty="0"/>
              <a:t>High-flow oxygen</a:t>
            </a:r>
          </a:p>
          <a:p>
            <a:pPr lvl="2">
              <a:spcBef>
                <a:spcPts val="600"/>
              </a:spcBef>
              <a:spcAft>
                <a:spcPts val="600"/>
              </a:spcAft>
            </a:pPr>
            <a:r>
              <a:rPr lang="en-US" sz="2000" dirty="0"/>
              <a:t>K</a:t>
            </a:r>
            <a:r>
              <a:rPr lang="en-US" sz="2000" u="none" strike="noStrike" baseline="0" dirty="0"/>
              <a:t>eeping the oxygen saturation level at 94% or greater</a:t>
            </a:r>
          </a:p>
          <a:p>
            <a:pPr lvl="1">
              <a:spcBef>
                <a:spcPts val="600"/>
              </a:spcBef>
              <a:spcAft>
                <a:spcPts val="600"/>
              </a:spcAft>
            </a:pPr>
            <a:r>
              <a:rPr lang="en-US" sz="2200" u="none" strike="noStrike" baseline="0" dirty="0"/>
              <a:t>Oxygen is also essential for patients exposed to any poisons that either stimulate or depress the CNS.</a:t>
            </a:r>
          </a:p>
        </p:txBody>
      </p:sp>
      <p:pic>
        <p:nvPicPr>
          <p:cNvPr id="4" name="Picture 3"/>
          <p:cNvPicPr>
            <a:picLocks noChangeAspect="1"/>
          </p:cNvPicPr>
          <p:nvPr/>
        </p:nvPicPr>
        <p:blipFill>
          <a:blip r:embed="rId2" cstate="print"/>
          <a:stretch>
            <a:fillRect/>
          </a:stretch>
        </p:blipFill>
        <p:spPr>
          <a:xfrm>
            <a:off x="10476718" y="304932"/>
            <a:ext cx="1359526" cy="1365622"/>
          </a:xfrm>
          <a:prstGeom prst="rect">
            <a:avLst/>
          </a:prstGeom>
        </p:spPr>
      </p:pic>
      <p:sp>
        <p:nvSpPr>
          <p:cNvPr id="5" name="Rectangle 4"/>
          <p:cNvSpPr/>
          <p:nvPr/>
        </p:nvSpPr>
        <p:spPr>
          <a:xfrm>
            <a:off x="10476718" y="756910"/>
            <a:ext cx="1359526" cy="461665"/>
          </a:xfrm>
          <a:prstGeom prst="rect">
            <a:avLst/>
          </a:prstGeom>
        </p:spPr>
        <p:txBody>
          <a:bodyPr wrap="square">
            <a:spAutoFit/>
          </a:bodyPr>
          <a:lstStyle/>
          <a:p>
            <a:pPr algn="ctr"/>
            <a:r>
              <a:rPr lang="en-US" sz="2400" b="1" dirty="0">
                <a:latin typeface="Arial" pitchFamily="34" charset="0"/>
                <a:cs typeface="Arial" pitchFamily="34" charset="0"/>
              </a:rPr>
              <a:t>12-5</a:t>
            </a:r>
          </a:p>
        </p:txBody>
      </p:sp>
    </p:spTree>
    <p:extLst>
      <p:ext uri="{BB962C8B-B14F-4D97-AF65-F5344CB8AC3E}">
        <p14:creationId xmlns:p14="http://schemas.microsoft.com/office/powerpoint/2010/main" val="375651860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B77C5C6-5E56-45B7-A4BE-95EA04C46D64}"/>
              </a:ext>
            </a:extLst>
          </p:cNvPr>
          <p:cNvSpPr>
            <a:spLocks noGrp="1"/>
          </p:cNvSpPr>
          <p:nvPr>
            <p:ph type="title"/>
          </p:nvPr>
        </p:nvSpPr>
        <p:spPr/>
        <p:txBody>
          <a:bodyPr/>
          <a:lstStyle/>
          <a:p>
            <a:pPr marR="0" rtl="0"/>
            <a:r>
              <a:rPr lang="en-US" b="1" i="0" u="none" strike="noStrike" kern="1600" baseline="0" dirty="0"/>
              <a:t>Management:</a:t>
            </a:r>
            <a:r>
              <a:rPr lang="en-US" b="1" i="0" u="none" strike="noStrike" kern="1600" dirty="0"/>
              <a:t> Poisoning</a:t>
            </a:r>
            <a:endParaRPr lang="en-US" b="1" i="0" u="none" strike="noStrike" kern="1600" baseline="0" dirty="0"/>
          </a:p>
        </p:txBody>
      </p:sp>
      <p:sp>
        <p:nvSpPr>
          <p:cNvPr id="3" name="Text Placeholder 2">
            <a:extLst>
              <a:ext uri="{FF2B5EF4-FFF2-40B4-BE49-F238E27FC236}">
                <a16:creationId xmlns:a16="http://schemas.microsoft.com/office/drawing/2014/main" xmlns="" id="{86F3D919-D5EE-48DD-BFBB-1A71D374BE09}"/>
              </a:ext>
            </a:extLst>
          </p:cNvPr>
          <p:cNvSpPr>
            <a:spLocks noGrp="1"/>
          </p:cNvSpPr>
          <p:nvPr>
            <p:ph type="body" idx="1"/>
          </p:nvPr>
        </p:nvSpPr>
        <p:spPr>
          <a:xfrm>
            <a:off x="847997" y="1971475"/>
            <a:ext cx="10435590" cy="3986213"/>
          </a:xfrm>
        </p:spPr>
        <p:txBody>
          <a:bodyPr/>
          <a:lstStyle/>
          <a:p>
            <a:pPr marL="457200" lvl="1" indent="0">
              <a:spcBef>
                <a:spcPts val="600"/>
              </a:spcBef>
              <a:spcAft>
                <a:spcPts val="600"/>
              </a:spcAft>
              <a:buNone/>
            </a:pPr>
            <a:endParaRPr lang="en-US" u="none" strike="noStrike" baseline="0" dirty="0"/>
          </a:p>
          <a:p>
            <a:pPr>
              <a:spcBef>
                <a:spcPts val="600"/>
              </a:spcBef>
              <a:spcAft>
                <a:spcPts val="600"/>
              </a:spcAft>
            </a:pPr>
            <a:r>
              <a:rPr lang="en-US" u="none" strike="noStrike" baseline="0" dirty="0"/>
              <a:t>Beyond ABCD, care for a victim</a:t>
            </a:r>
            <a:r>
              <a:rPr lang="en-US" u="none" strike="noStrike" dirty="0"/>
              <a:t> </a:t>
            </a:r>
            <a:r>
              <a:rPr lang="en-US" u="none" strike="noStrike" baseline="0" dirty="0"/>
              <a:t>of poisoning follows these steps: </a:t>
            </a:r>
          </a:p>
          <a:p>
            <a:pPr marL="914400" lvl="1" indent="-457200">
              <a:spcBef>
                <a:spcPts val="600"/>
              </a:spcBef>
              <a:spcAft>
                <a:spcPts val="600"/>
              </a:spcAft>
              <a:buFont typeface="+mj-lt"/>
              <a:buAutoNum type="arabicPeriod"/>
            </a:pPr>
            <a:r>
              <a:rPr lang="en-US" u="none" strike="noStrike" baseline="0" dirty="0"/>
              <a:t>Reduce further exposure.</a:t>
            </a:r>
          </a:p>
          <a:p>
            <a:pPr marL="914400" lvl="1" indent="-457200">
              <a:spcBef>
                <a:spcPts val="600"/>
              </a:spcBef>
              <a:spcAft>
                <a:spcPts val="600"/>
              </a:spcAft>
              <a:buFont typeface="+mj-lt"/>
              <a:buAutoNum type="arabicPeriod"/>
            </a:pPr>
            <a:r>
              <a:rPr lang="en-US" u="none" strike="noStrike" baseline="0" dirty="0"/>
              <a:t>Reduce absorption.</a:t>
            </a:r>
          </a:p>
          <a:p>
            <a:pPr marL="914400" lvl="1" indent="-457200">
              <a:spcBef>
                <a:spcPts val="600"/>
              </a:spcBef>
              <a:spcAft>
                <a:spcPts val="600"/>
              </a:spcAft>
              <a:buFont typeface="+mj-lt"/>
              <a:buAutoNum type="arabicPeriod"/>
            </a:pPr>
            <a:r>
              <a:rPr lang="en-US" u="none" strike="noStrike" baseline="0" dirty="0"/>
              <a:t>Rapidly transport to a definitive-care facility.</a:t>
            </a:r>
          </a:p>
        </p:txBody>
      </p:sp>
      <p:pic>
        <p:nvPicPr>
          <p:cNvPr id="4" name="Picture 3"/>
          <p:cNvPicPr>
            <a:picLocks noChangeAspect="1"/>
          </p:cNvPicPr>
          <p:nvPr/>
        </p:nvPicPr>
        <p:blipFill>
          <a:blip r:embed="rId2" cstate="print"/>
          <a:stretch>
            <a:fillRect/>
          </a:stretch>
        </p:blipFill>
        <p:spPr>
          <a:xfrm>
            <a:off x="10476718" y="304932"/>
            <a:ext cx="1359526" cy="1365622"/>
          </a:xfrm>
          <a:prstGeom prst="rect">
            <a:avLst/>
          </a:prstGeom>
        </p:spPr>
      </p:pic>
      <p:sp>
        <p:nvSpPr>
          <p:cNvPr id="5" name="Rectangle 4"/>
          <p:cNvSpPr/>
          <p:nvPr/>
        </p:nvSpPr>
        <p:spPr>
          <a:xfrm>
            <a:off x="10476718" y="756910"/>
            <a:ext cx="1359526" cy="461665"/>
          </a:xfrm>
          <a:prstGeom prst="rect">
            <a:avLst/>
          </a:prstGeom>
        </p:spPr>
        <p:txBody>
          <a:bodyPr wrap="square">
            <a:spAutoFit/>
          </a:bodyPr>
          <a:lstStyle/>
          <a:p>
            <a:pPr algn="ctr"/>
            <a:r>
              <a:rPr lang="en-US" sz="2400" b="1" dirty="0">
                <a:latin typeface="Arial" pitchFamily="34" charset="0"/>
                <a:cs typeface="Arial" pitchFamily="34" charset="0"/>
              </a:rPr>
              <a:t>12-5</a:t>
            </a:r>
          </a:p>
        </p:txBody>
      </p:sp>
    </p:spTree>
    <p:extLst>
      <p:ext uri="{BB962C8B-B14F-4D97-AF65-F5344CB8AC3E}">
        <p14:creationId xmlns:p14="http://schemas.microsoft.com/office/powerpoint/2010/main" val="137335018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42E6D16-9E27-4526-A978-0E66CAD58FDC}"/>
              </a:ext>
            </a:extLst>
          </p:cNvPr>
          <p:cNvSpPr>
            <a:spLocks noGrp="1"/>
          </p:cNvSpPr>
          <p:nvPr>
            <p:ph type="title"/>
          </p:nvPr>
        </p:nvSpPr>
        <p:spPr>
          <a:xfrm>
            <a:off x="0" y="121033"/>
            <a:ext cx="12192000" cy="1002089"/>
          </a:xfrm>
        </p:spPr>
        <p:txBody>
          <a:bodyPr anchor="ctr">
            <a:normAutofit/>
          </a:bodyPr>
          <a:lstStyle/>
          <a:p>
            <a:pPr marR="0" rtl="0"/>
            <a:r>
              <a:rPr lang="en-US" b="1" i="0" u="none" strike="noStrike" kern="1600" baseline="0" dirty="0"/>
              <a:t>Management:</a:t>
            </a:r>
            <a:r>
              <a:rPr lang="en-US" b="1" i="0" u="none" strike="noStrike" kern="1600" dirty="0"/>
              <a:t> Reduce Further Exposure</a:t>
            </a:r>
            <a:endParaRPr lang="en-US" b="1" i="0" u="none" strike="noStrike" kern="1600" baseline="0" dirty="0"/>
          </a:p>
        </p:txBody>
      </p:sp>
      <p:sp>
        <p:nvSpPr>
          <p:cNvPr id="3" name="Text Placeholder 2">
            <a:extLst>
              <a:ext uri="{FF2B5EF4-FFF2-40B4-BE49-F238E27FC236}">
                <a16:creationId xmlns:a16="http://schemas.microsoft.com/office/drawing/2014/main" xmlns="" id="{9EC8C416-4269-4670-BB95-9E334317164F}"/>
              </a:ext>
            </a:extLst>
          </p:cNvPr>
          <p:cNvSpPr>
            <a:spLocks noGrp="1"/>
          </p:cNvSpPr>
          <p:nvPr>
            <p:ph sz="half" idx="1"/>
          </p:nvPr>
        </p:nvSpPr>
        <p:spPr>
          <a:xfrm>
            <a:off x="558643" y="1670554"/>
            <a:ext cx="6825673" cy="4896500"/>
          </a:xfrm>
        </p:spPr>
        <p:txBody>
          <a:bodyPr>
            <a:normAutofit/>
          </a:bodyPr>
          <a:lstStyle/>
          <a:p>
            <a:pPr marL="0" marR="0" lvl="0" indent="0" rtl="0">
              <a:lnSpc>
                <a:spcPct val="90000"/>
              </a:lnSpc>
              <a:spcBef>
                <a:spcPts val="600"/>
              </a:spcBef>
              <a:spcAft>
                <a:spcPts val="600"/>
              </a:spcAft>
              <a:buNone/>
            </a:pPr>
            <a:r>
              <a:rPr lang="en-US" u="none" strike="noStrike" baseline="0" dirty="0"/>
              <a:t>For </a:t>
            </a:r>
            <a:r>
              <a:rPr lang="en-US" strike="noStrike" dirty="0">
                <a:solidFill>
                  <a:schemeClr val="tx2"/>
                </a:solidFill>
              </a:rPr>
              <a:t>ingested poisons</a:t>
            </a:r>
            <a:r>
              <a:rPr lang="en-US" dirty="0">
                <a:solidFill>
                  <a:schemeClr val="tx2"/>
                </a:solidFill>
              </a:rPr>
              <a:t>:</a:t>
            </a:r>
          </a:p>
          <a:p>
            <a:pPr>
              <a:lnSpc>
                <a:spcPct val="90000"/>
              </a:lnSpc>
              <a:spcBef>
                <a:spcPts val="600"/>
              </a:spcBef>
              <a:spcAft>
                <a:spcPts val="600"/>
              </a:spcAft>
            </a:pPr>
            <a:r>
              <a:rPr lang="en-US" dirty="0"/>
              <a:t>D</a:t>
            </a:r>
            <a:r>
              <a:rPr lang="en-US" u="none" strike="noStrike" baseline="0" dirty="0"/>
              <a:t>ilute the poison by having the patient drink water.</a:t>
            </a:r>
            <a:r>
              <a:rPr lang="en-US" u="none" strike="noStrike" dirty="0"/>
              <a:t> </a:t>
            </a:r>
          </a:p>
          <a:p>
            <a:pPr lvl="1">
              <a:lnSpc>
                <a:spcPct val="90000"/>
              </a:lnSpc>
              <a:spcBef>
                <a:spcPts val="600"/>
              </a:spcBef>
              <a:spcAft>
                <a:spcPts val="600"/>
              </a:spcAft>
            </a:pPr>
            <a:r>
              <a:rPr lang="en-US" dirty="0"/>
              <a:t>I</a:t>
            </a:r>
            <a:r>
              <a:rPr lang="en-US" u="none" strike="noStrike" baseline="0" dirty="0"/>
              <a:t>f instructed by your medical director or the local poison center and if there are no contraindications</a:t>
            </a:r>
          </a:p>
          <a:p>
            <a:pPr marR="0" lvl="0" rtl="0">
              <a:lnSpc>
                <a:spcPct val="90000"/>
              </a:lnSpc>
              <a:spcBef>
                <a:spcPts val="600"/>
              </a:spcBef>
              <a:spcAft>
                <a:spcPts val="600"/>
              </a:spcAft>
            </a:pPr>
            <a:r>
              <a:rPr lang="en-US" u="none" strike="noStrike" baseline="0" dirty="0"/>
              <a:t>General contraindications for giving a poisoning patient water by mouth include:</a:t>
            </a:r>
          </a:p>
          <a:p>
            <a:pPr lvl="1">
              <a:lnSpc>
                <a:spcPct val="90000"/>
              </a:lnSpc>
              <a:spcBef>
                <a:spcPts val="600"/>
              </a:spcBef>
              <a:spcAft>
                <a:spcPts val="600"/>
              </a:spcAft>
            </a:pPr>
            <a:r>
              <a:rPr lang="en-US" u="none" strike="noStrike" baseline="0" dirty="0"/>
              <a:t>Nausea/vomiting</a:t>
            </a:r>
          </a:p>
          <a:p>
            <a:pPr lvl="1">
              <a:lnSpc>
                <a:spcPct val="90000"/>
              </a:lnSpc>
              <a:spcBef>
                <a:spcPts val="600"/>
              </a:spcBef>
              <a:spcAft>
                <a:spcPts val="600"/>
              </a:spcAft>
            </a:pPr>
            <a:r>
              <a:rPr lang="en-US" u="none" strike="noStrike" baseline="0" dirty="0"/>
              <a:t>Depressed level of responsiveness</a:t>
            </a:r>
          </a:p>
          <a:p>
            <a:pPr lvl="1">
              <a:lnSpc>
                <a:spcPct val="90000"/>
              </a:lnSpc>
              <a:spcBef>
                <a:spcPts val="600"/>
              </a:spcBef>
              <a:spcAft>
                <a:spcPts val="600"/>
              </a:spcAft>
            </a:pPr>
            <a:r>
              <a:rPr lang="en-US" u="none" strike="noStrike" baseline="0" dirty="0"/>
              <a:t>Having ingested a substance that has the potential to depress level of responsiveness </a:t>
            </a:r>
          </a:p>
          <a:p>
            <a:pPr>
              <a:lnSpc>
                <a:spcPct val="90000"/>
              </a:lnSpc>
              <a:spcBef>
                <a:spcPts val="600"/>
              </a:spcBef>
              <a:spcAft>
                <a:spcPts val="600"/>
              </a:spcAft>
            </a:pPr>
            <a:r>
              <a:rPr lang="en-US" dirty="0"/>
              <a:t>I</a:t>
            </a:r>
            <a:r>
              <a:rPr lang="en-US" u="none" strike="noStrike" baseline="0" dirty="0"/>
              <a:t>nducing vomiting can be quite dangerous and does not significantly reduce absorption. </a:t>
            </a:r>
          </a:p>
        </p:txBody>
      </p:sp>
      <p:pic>
        <p:nvPicPr>
          <p:cNvPr id="5" name="Picture 4"/>
          <p:cNvPicPr>
            <a:picLocks noChangeAspect="1"/>
          </p:cNvPicPr>
          <p:nvPr/>
        </p:nvPicPr>
        <p:blipFill>
          <a:blip r:embed="rId2" cstate="print"/>
          <a:stretch>
            <a:fillRect/>
          </a:stretch>
        </p:blipFill>
        <p:spPr>
          <a:xfrm>
            <a:off x="10476718" y="304932"/>
            <a:ext cx="1359526" cy="1365622"/>
          </a:xfrm>
          <a:prstGeom prst="rect">
            <a:avLst/>
          </a:prstGeom>
        </p:spPr>
      </p:pic>
      <p:sp>
        <p:nvSpPr>
          <p:cNvPr id="6" name="Rectangle 5"/>
          <p:cNvSpPr/>
          <p:nvPr/>
        </p:nvSpPr>
        <p:spPr>
          <a:xfrm>
            <a:off x="10476718" y="756910"/>
            <a:ext cx="1359526" cy="461665"/>
          </a:xfrm>
          <a:prstGeom prst="rect">
            <a:avLst/>
          </a:prstGeom>
        </p:spPr>
        <p:txBody>
          <a:bodyPr wrap="square">
            <a:spAutoFit/>
          </a:bodyPr>
          <a:lstStyle/>
          <a:p>
            <a:pPr algn="ctr"/>
            <a:r>
              <a:rPr lang="en-US" sz="2400" b="1" dirty="0">
                <a:latin typeface="Arial" pitchFamily="34" charset="0"/>
                <a:cs typeface="Arial" pitchFamily="34" charset="0"/>
              </a:rPr>
              <a:t>12-5</a:t>
            </a:r>
          </a:p>
        </p:txBody>
      </p:sp>
      <p:pic>
        <p:nvPicPr>
          <p:cNvPr id="7170" name="Picture 2" descr="Photo shows an O E C technician offering a bottle of water to a patient who has ingested pois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32688" y="2235328"/>
            <a:ext cx="3757612" cy="2793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3510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CB6768D-9999-4FDD-812A-135A9F705039}"/>
              </a:ext>
            </a:extLst>
          </p:cNvPr>
          <p:cNvSpPr>
            <a:spLocks noGrp="1"/>
          </p:cNvSpPr>
          <p:nvPr>
            <p:ph type="title"/>
          </p:nvPr>
        </p:nvSpPr>
        <p:spPr/>
        <p:txBody>
          <a:bodyPr/>
          <a:lstStyle/>
          <a:p>
            <a:pPr marR="0" rtl="0"/>
            <a:r>
              <a:rPr lang="en-US" b="1" i="0" u="none" strike="noStrike" kern="1600" baseline="0" dirty="0"/>
              <a:t>Anatomy and Physiology</a:t>
            </a:r>
          </a:p>
        </p:txBody>
      </p:sp>
      <p:sp>
        <p:nvSpPr>
          <p:cNvPr id="3" name="Text Placeholder 2">
            <a:extLst>
              <a:ext uri="{FF2B5EF4-FFF2-40B4-BE49-F238E27FC236}">
                <a16:creationId xmlns:a16="http://schemas.microsoft.com/office/drawing/2014/main" xmlns="" id="{0606064A-8609-4C69-8662-8FEE9D88F99E}"/>
              </a:ext>
            </a:extLst>
          </p:cNvPr>
          <p:cNvSpPr>
            <a:spLocks noGrp="1"/>
          </p:cNvSpPr>
          <p:nvPr>
            <p:ph type="body" idx="1"/>
          </p:nvPr>
        </p:nvSpPr>
        <p:spPr>
          <a:xfrm>
            <a:off x="891540" y="2203704"/>
            <a:ext cx="5416896" cy="3986213"/>
          </a:xfrm>
        </p:spPr>
        <p:txBody>
          <a:bodyPr/>
          <a:lstStyle/>
          <a:p>
            <a:pPr marR="0" lvl="0" rtl="0">
              <a:spcBef>
                <a:spcPts val="600"/>
              </a:spcBef>
              <a:spcAft>
                <a:spcPts val="600"/>
              </a:spcAft>
            </a:pPr>
            <a:r>
              <a:rPr lang="en-US" u="none" strike="noStrike" baseline="0" dirty="0"/>
              <a:t>Physiological actions:</a:t>
            </a:r>
          </a:p>
          <a:p>
            <a:pPr lvl="1">
              <a:spcBef>
                <a:spcPts val="600"/>
              </a:spcBef>
              <a:spcAft>
                <a:spcPts val="600"/>
              </a:spcAft>
            </a:pPr>
            <a:r>
              <a:rPr lang="en-US" u="none" strike="noStrike" baseline="0" dirty="0"/>
              <a:t>Substances enter, affect, and exit the body through four physiological actions: </a:t>
            </a:r>
          </a:p>
          <a:p>
            <a:pPr lvl="2">
              <a:spcBef>
                <a:spcPts val="600"/>
              </a:spcBef>
              <a:spcAft>
                <a:spcPts val="600"/>
              </a:spcAft>
            </a:pPr>
            <a:r>
              <a:rPr lang="en-US" u="none" strike="noStrike" baseline="0" dirty="0"/>
              <a:t>Absorption </a:t>
            </a:r>
          </a:p>
          <a:p>
            <a:pPr lvl="2">
              <a:spcBef>
                <a:spcPts val="600"/>
              </a:spcBef>
              <a:spcAft>
                <a:spcPts val="600"/>
              </a:spcAft>
            </a:pPr>
            <a:r>
              <a:rPr lang="en-US" u="none" strike="noStrike" baseline="0" dirty="0"/>
              <a:t>Distribution </a:t>
            </a:r>
          </a:p>
          <a:p>
            <a:pPr lvl="2">
              <a:spcBef>
                <a:spcPts val="600"/>
              </a:spcBef>
              <a:spcAft>
                <a:spcPts val="600"/>
              </a:spcAft>
            </a:pPr>
            <a:r>
              <a:rPr lang="en-US" u="none" strike="noStrike" baseline="0" dirty="0"/>
              <a:t>Metabolism</a:t>
            </a:r>
          </a:p>
          <a:p>
            <a:pPr lvl="2">
              <a:spcBef>
                <a:spcPts val="600"/>
              </a:spcBef>
              <a:spcAft>
                <a:spcPts val="600"/>
              </a:spcAft>
            </a:pPr>
            <a:r>
              <a:rPr lang="en-US" u="none" strike="noStrike" baseline="0" dirty="0"/>
              <a:t>Elimination</a:t>
            </a:r>
          </a:p>
        </p:txBody>
      </p:sp>
      <p:pic>
        <p:nvPicPr>
          <p:cNvPr id="4" name="Picture 3"/>
          <p:cNvPicPr>
            <a:picLocks noChangeAspect="1"/>
          </p:cNvPicPr>
          <p:nvPr/>
        </p:nvPicPr>
        <p:blipFill>
          <a:blip r:embed="rId2" cstate="print"/>
          <a:stretch>
            <a:fillRect/>
          </a:stretch>
        </p:blipFill>
        <p:spPr>
          <a:xfrm>
            <a:off x="10462204" y="203332"/>
            <a:ext cx="1359526" cy="1365622"/>
          </a:xfrm>
          <a:prstGeom prst="rect">
            <a:avLst/>
          </a:prstGeom>
        </p:spPr>
      </p:pic>
      <p:sp>
        <p:nvSpPr>
          <p:cNvPr id="5" name="Rectangle 4"/>
          <p:cNvSpPr/>
          <p:nvPr/>
        </p:nvSpPr>
        <p:spPr>
          <a:xfrm>
            <a:off x="10462204" y="639834"/>
            <a:ext cx="1359526" cy="830997"/>
          </a:xfrm>
          <a:prstGeom prst="rect">
            <a:avLst/>
          </a:prstGeom>
        </p:spPr>
        <p:txBody>
          <a:bodyPr wrap="square">
            <a:spAutoFit/>
          </a:bodyPr>
          <a:lstStyle/>
          <a:p>
            <a:pPr algn="ctr"/>
            <a:r>
              <a:rPr lang="en-US" sz="2400" b="1" dirty="0">
                <a:latin typeface="Arial" pitchFamily="34" charset="0"/>
                <a:cs typeface="Arial" pitchFamily="34" charset="0"/>
              </a:rPr>
              <a:t>12-1</a:t>
            </a:r>
          </a:p>
          <a:p>
            <a:pPr algn="ctr"/>
            <a:endParaRPr lang="en-US" sz="2400" b="1" dirty="0">
              <a:latin typeface="Arial" pitchFamily="34" charset="0"/>
              <a:cs typeface="Arial" pitchFamily="34" charset="0"/>
            </a:endParaRPr>
          </a:p>
        </p:txBody>
      </p:sp>
      <p:pic>
        <p:nvPicPr>
          <p:cNvPr id="1026" name="Picture 2" descr="Photo A shows a hand picking up a pill from a pile of pills. Photo B shows a man inhaling from a small container labeled rubber cement. Photo C shows a hand attaching a skin patch to the skin. Photo D shows a self injection being administered at the arm." title="Photos a through d show the four routes of substance absorption into the bod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41373" y="1857306"/>
            <a:ext cx="4943474" cy="46181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871213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42E6D16-9E27-4526-A978-0E66CAD58FDC}"/>
              </a:ext>
            </a:extLst>
          </p:cNvPr>
          <p:cNvSpPr>
            <a:spLocks noGrp="1"/>
          </p:cNvSpPr>
          <p:nvPr>
            <p:ph type="title"/>
          </p:nvPr>
        </p:nvSpPr>
        <p:spPr/>
        <p:txBody>
          <a:bodyPr/>
          <a:lstStyle/>
          <a:p>
            <a:pPr marR="0" rtl="0"/>
            <a:r>
              <a:rPr lang="en-US" b="1" i="0" u="none" strike="noStrike" kern="1600" baseline="0" dirty="0"/>
              <a:t>Management:</a:t>
            </a:r>
            <a:r>
              <a:rPr lang="en-US" b="1" i="0" u="none" strike="noStrike" kern="1600" dirty="0"/>
              <a:t> Reduce Further Exposure</a:t>
            </a:r>
            <a:endParaRPr lang="en-US" b="1" i="0" u="none" strike="noStrike" kern="1600" baseline="0" dirty="0"/>
          </a:p>
        </p:txBody>
      </p:sp>
      <p:sp>
        <p:nvSpPr>
          <p:cNvPr id="3" name="Text Placeholder 2">
            <a:extLst>
              <a:ext uri="{FF2B5EF4-FFF2-40B4-BE49-F238E27FC236}">
                <a16:creationId xmlns:a16="http://schemas.microsoft.com/office/drawing/2014/main" xmlns="" id="{9EC8C416-4269-4670-BB95-9E334317164F}"/>
              </a:ext>
            </a:extLst>
          </p:cNvPr>
          <p:cNvSpPr>
            <a:spLocks noGrp="1"/>
          </p:cNvSpPr>
          <p:nvPr>
            <p:ph type="body" idx="1"/>
          </p:nvPr>
        </p:nvSpPr>
        <p:spPr>
          <a:xfrm>
            <a:off x="891540" y="1690256"/>
            <a:ext cx="10435590" cy="4499662"/>
          </a:xfrm>
        </p:spPr>
        <p:txBody>
          <a:bodyPr/>
          <a:lstStyle/>
          <a:p>
            <a:pPr marL="0" indent="0">
              <a:spcBef>
                <a:spcPts val="600"/>
              </a:spcBef>
              <a:spcAft>
                <a:spcPts val="600"/>
              </a:spcAft>
              <a:buNone/>
            </a:pPr>
            <a:r>
              <a:rPr lang="en-US" u="none" strike="noStrike" baseline="0" dirty="0"/>
              <a:t>For dry topical poisons absorbed through the skin: </a:t>
            </a:r>
          </a:p>
          <a:p>
            <a:pPr>
              <a:spcBef>
                <a:spcPts val="600"/>
              </a:spcBef>
              <a:spcAft>
                <a:spcPts val="600"/>
              </a:spcAft>
            </a:pPr>
            <a:r>
              <a:rPr lang="en-US" dirty="0"/>
              <a:t>B</a:t>
            </a:r>
            <a:r>
              <a:rPr lang="en-US" u="none" strike="noStrike" baseline="0" dirty="0"/>
              <a:t>rush off the particles.</a:t>
            </a:r>
          </a:p>
          <a:p>
            <a:pPr>
              <a:spcBef>
                <a:spcPts val="600"/>
              </a:spcBef>
              <a:spcAft>
                <a:spcPts val="600"/>
              </a:spcAft>
            </a:pPr>
            <a:r>
              <a:rPr lang="en-US" dirty="0"/>
              <a:t>R</a:t>
            </a:r>
            <a:r>
              <a:rPr lang="en-US" u="none" strike="noStrike" baseline="0" dirty="0"/>
              <a:t>inse away any residue with water. </a:t>
            </a:r>
          </a:p>
          <a:p>
            <a:pPr lvl="1">
              <a:spcBef>
                <a:spcPts val="600"/>
              </a:spcBef>
              <a:spcAft>
                <a:spcPts val="600"/>
              </a:spcAft>
            </a:pPr>
            <a:r>
              <a:rPr lang="en-US" dirty="0"/>
              <a:t>First, e</a:t>
            </a:r>
            <a:r>
              <a:rPr lang="en-US" u="none" strike="noStrike" baseline="0" dirty="0"/>
              <a:t>nsure that the poison does not react with water.</a:t>
            </a:r>
          </a:p>
          <a:p>
            <a:pPr marL="0" indent="0">
              <a:spcBef>
                <a:spcPts val="600"/>
              </a:spcBef>
              <a:spcAft>
                <a:spcPts val="600"/>
              </a:spcAft>
              <a:buNone/>
            </a:pPr>
            <a:r>
              <a:rPr lang="en-US" dirty="0"/>
              <a:t>For w</a:t>
            </a:r>
            <a:r>
              <a:rPr lang="en-US" u="none" strike="noStrike" baseline="0" dirty="0"/>
              <a:t>et poisons: </a:t>
            </a:r>
          </a:p>
          <a:p>
            <a:pPr>
              <a:spcBef>
                <a:spcPts val="600"/>
              </a:spcBef>
              <a:spcAft>
                <a:spcPts val="600"/>
              </a:spcAft>
            </a:pPr>
            <a:r>
              <a:rPr lang="en-US" dirty="0"/>
              <a:t>T</a:t>
            </a:r>
            <a:r>
              <a:rPr lang="en-US" u="none" strike="noStrike" baseline="0" dirty="0"/>
              <a:t>horoughly rinse the affected area with water.</a:t>
            </a:r>
          </a:p>
          <a:p>
            <a:pPr lvl="1">
              <a:spcBef>
                <a:spcPts val="600"/>
              </a:spcBef>
              <a:spcAft>
                <a:spcPts val="600"/>
              </a:spcAft>
            </a:pPr>
            <a:r>
              <a:rPr lang="en-US" u="none" strike="noStrike" baseline="0" dirty="0"/>
              <a:t>If ocular exposure occurred, immediately irrigate the eyes with copious amounts of sterile water. </a:t>
            </a:r>
          </a:p>
          <a:p>
            <a:pPr>
              <a:spcBef>
                <a:spcPts val="600"/>
              </a:spcBef>
              <a:spcAft>
                <a:spcPts val="600"/>
              </a:spcAft>
            </a:pPr>
            <a:r>
              <a:rPr lang="en-US" dirty="0"/>
              <a:t>Always protect yourself from becoming contaminated.</a:t>
            </a:r>
          </a:p>
          <a:p>
            <a:pPr lvl="1">
              <a:spcBef>
                <a:spcPts val="600"/>
              </a:spcBef>
              <a:spcAft>
                <a:spcPts val="600"/>
              </a:spcAft>
            </a:pPr>
            <a:r>
              <a:rPr lang="en-US" dirty="0"/>
              <a:t>Wear appropriate Personal Protective Equipment.</a:t>
            </a:r>
          </a:p>
          <a:p>
            <a:pPr lvl="2">
              <a:spcBef>
                <a:spcPts val="600"/>
              </a:spcBef>
              <a:spcAft>
                <a:spcPts val="600"/>
              </a:spcAft>
            </a:pPr>
            <a:endParaRPr lang="en-US" u="none" strike="noStrike" baseline="0" dirty="0"/>
          </a:p>
        </p:txBody>
      </p:sp>
      <p:pic>
        <p:nvPicPr>
          <p:cNvPr id="4" name="Picture 3"/>
          <p:cNvPicPr>
            <a:picLocks noChangeAspect="1"/>
          </p:cNvPicPr>
          <p:nvPr/>
        </p:nvPicPr>
        <p:blipFill>
          <a:blip r:embed="rId2" cstate="print"/>
          <a:stretch>
            <a:fillRect/>
          </a:stretch>
        </p:blipFill>
        <p:spPr>
          <a:xfrm>
            <a:off x="10476718" y="304932"/>
            <a:ext cx="1359526" cy="1365622"/>
          </a:xfrm>
          <a:prstGeom prst="rect">
            <a:avLst/>
          </a:prstGeom>
        </p:spPr>
      </p:pic>
      <p:sp>
        <p:nvSpPr>
          <p:cNvPr id="5" name="Rectangle 4"/>
          <p:cNvSpPr/>
          <p:nvPr/>
        </p:nvSpPr>
        <p:spPr>
          <a:xfrm>
            <a:off x="10476718" y="756910"/>
            <a:ext cx="1359526" cy="461665"/>
          </a:xfrm>
          <a:prstGeom prst="rect">
            <a:avLst/>
          </a:prstGeom>
        </p:spPr>
        <p:txBody>
          <a:bodyPr wrap="square">
            <a:spAutoFit/>
          </a:bodyPr>
          <a:lstStyle/>
          <a:p>
            <a:pPr algn="ctr"/>
            <a:r>
              <a:rPr lang="en-US" sz="2400" b="1" dirty="0">
                <a:latin typeface="Arial" pitchFamily="34" charset="0"/>
                <a:cs typeface="Arial" pitchFamily="34" charset="0"/>
              </a:rPr>
              <a:t>12-5</a:t>
            </a:r>
          </a:p>
        </p:txBody>
      </p:sp>
    </p:spTree>
    <p:extLst>
      <p:ext uri="{BB962C8B-B14F-4D97-AF65-F5344CB8AC3E}">
        <p14:creationId xmlns:p14="http://schemas.microsoft.com/office/powerpoint/2010/main" val="123577673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5053446-E7D5-4908-962B-14E23DE78D41}"/>
              </a:ext>
            </a:extLst>
          </p:cNvPr>
          <p:cNvSpPr>
            <a:spLocks noGrp="1"/>
          </p:cNvSpPr>
          <p:nvPr>
            <p:ph type="title"/>
          </p:nvPr>
        </p:nvSpPr>
        <p:spPr/>
        <p:txBody>
          <a:bodyPr/>
          <a:lstStyle/>
          <a:p>
            <a:pPr marR="0" rtl="0"/>
            <a:r>
              <a:rPr lang="en-US" b="1" i="0" u="none" strike="noStrike" kern="1600" baseline="0" dirty="0"/>
              <a:t>Management:</a:t>
            </a:r>
            <a:r>
              <a:rPr lang="en-US" b="1" i="0" u="none" strike="noStrike" kern="1600" dirty="0"/>
              <a:t> Reduce Further Exposure</a:t>
            </a:r>
            <a:endParaRPr lang="en-US" b="1" i="0" u="none" strike="noStrike" kern="1600" baseline="0" dirty="0"/>
          </a:p>
        </p:txBody>
      </p:sp>
      <p:sp>
        <p:nvSpPr>
          <p:cNvPr id="3" name="Text Placeholder 2">
            <a:extLst>
              <a:ext uri="{FF2B5EF4-FFF2-40B4-BE49-F238E27FC236}">
                <a16:creationId xmlns:a16="http://schemas.microsoft.com/office/drawing/2014/main" xmlns="" id="{4A215D26-5EF0-465B-9FAA-4F41CA3BD7F3}"/>
              </a:ext>
            </a:extLst>
          </p:cNvPr>
          <p:cNvSpPr>
            <a:spLocks noGrp="1"/>
          </p:cNvSpPr>
          <p:nvPr>
            <p:ph type="body" idx="1"/>
          </p:nvPr>
        </p:nvSpPr>
        <p:spPr>
          <a:xfrm>
            <a:off x="891540" y="1644074"/>
            <a:ext cx="10435590" cy="4969162"/>
          </a:xfrm>
        </p:spPr>
        <p:txBody>
          <a:bodyPr/>
          <a:lstStyle/>
          <a:p>
            <a:pPr marL="0" marR="0" lvl="0" indent="0" rtl="0">
              <a:spcBef>
                <a:spcPts val="600"/>
              </a:spcBef>
              <a:spcAft>
                <a:spcPts val="600"/>
              </a:spcAft>
              <a:buNone/>
            </a:pPr>
            <a:r>
              <a:rPr lang="en-US" u="none" strike="noStrike" baseline="0" dirty="0"/>
              <a:t>For inhaled poisons:</a:t>
            </a:r>
          </a:p>
          <a:p>
            <a:pPr marR="0" lvl="0" rtl="0">
              <a:spcBef>
                <a:spcPts val="600"/>
              </a:spcBef>
              <a:spcAft>
                <a:spcPts val="600"/>
              </a:spcAft>
            </a:pPr>
            <a:r>
              <a:rPr lang="en-US" dirty="0"/>
              <a:t>I</a:t>
            </a:r>
            <a:r>
              <a:rPr lang="en-US" u="none" strike="noStrike" baseline="0" dirty="0"/>
              <a:t>mmediately remove the patient from the source of poisoning.</a:t>
            </a:r>
          </a:p>
          <a:p>
            <a:pPr>
              <a:spcBef>
                <a:spcPts val="600"/>
              </a:spcBef>
              <a:spcAft>
                <a:spcPts val="600"/>
              </a:spcAft>
            </a:pPr>
            <a:r>
              <a:rPr lang="en-US" u="none" strike="noStrike" baseline="0" dirty="0"/>
              <a:t>Treatment:</a:t>
            </a:r>
          </a:p>
          <a:p>
            <a:pPr lvl="1">
              <a:spcBef>
                <a:spcPts val="600"/>
              </a:spcBef>
              <a:spcAft>
                <a:spcPts val="600"/>
              </a:spcAft>
            </a:pPr>
            <a:r>
              <a:rPr lang="en-US" u="none" strike="noStrike" baseline="0" dirty="0"/>
              <a:t>Maintain the airway.</a:t>
            </a:r>
          </a:p>
          <a:p>
            <a:pPr lvl="1">
              <a:spcBef>
                <a:spcPts val="600"/>
              </a:spcBef>
              <a:spcAft>
                <a:spcPts val="600"/>
              </a:spcAft>
            </a:pPr>
            <a:r>
              <a:rPr lang="en-US" dirty="0"/>
              <a:t>A</a:t>
            </a:r>
            <a:r>
              <a:rPr lang="en-US" u="none" strike="noStrike" baseline="0" dirty="0"/>
              <a:t>dminister high-flow oxygen via a nonrebreather mask.</a:t>
            </a:r>
          </a:p>
          <a:p>
            <a:pPr lvl="1">
              <a:spcBef>
                <a:spcPts val="600"/>
              </a:spcBef>
              <a:spcAft>
                <a:spcPts val="600"/>
              </a:spcAft>
            </a:pPr>
            <a:r>
              <a:rPr lang="en-US" dirty="0"/>
              <a:t>C</a:t>
            </a:r>
            <a:r>
              <a:rPr lang="en-US" u="none" strike="noStrike" baseline="0" dirty="0"/>
              <a:t>onsider transport with ALS if you observe:</a:t>
            </a:r>
          </a:p>
          <a:p>
            <a:pPr lvl="2">
              <a:spcBef>
                <a:spcPts val="600"/>
              </a:spcBef>
              <a:spcAft>
                <a:spcPts val="600"/>
              </a:spcAft>
            </a:pPr>
            <a:r>
              <a:rPr lang="en-US" u="none" strike="noStrike" baseline="0" dirty="0"/>
              <a:t>A notable disturbance in coordination or balance</a:t>
            </a:r>
          </a:p>
          <a:p>
            <a:pPr lvl="2">
              <a:spcBef>
                <a:spcPts val="600"/>
              </a:spcBef>
              <a:spcAft>
                <a:spcPts val="600"/>
              </a:spcAft>
            </a:pPr>
            <a:r>
              <a:rPr lang="en-US" u="none" strike="noStrike" baseline="0" dirty="0"/>
              <a:t>Difficulty breathing</a:t>
            </a:r>
          </a:p>
          <a:p>
            <a:pPr lvl="2">
              <a:spcBef>
                <a:spcPts val="600"/>
              </a:spcBef>
              <a:spcAft>
                <a:spcPts val="600"/>
              </a:spcAft>
            </a:pPr>
            <a:r>
              <a:rPr lang="en-US" u="none" strike="noStrike" baseline="0" dirty="0"/>
              <a:t>Altered mental status</a:t>
            </a:r>
          </a:p>
          <a:p>
            <a:pPr>
              <a:spcBef>
                <a:spcPts val="600"/>
              </a:spcBef>
              <a:spcAft>
                <a:spcPts val="600"/>
              </a:spcAft>
            </a:pPr>
            <a:r>
              <a:rPr lang="en-US" u="none" strike="noStrike" baseline="0" dirty="0"/>
              <a:t>If the inhaled poison is still present, do not attempt rescue until a hazmat team has removed the source</a:t>
            </a:r>
            <a:r>
              <a:rPr lang="en-US" dirty="0"/>
              <a:t>.</a:t>
            </a:r>
            <a:endParaRPr lang="en-US" u="none" strike="noStrike" baseline="0" dirty="0"/>
          </a:p>
        </p:txBody>
      </p:sp>
      <p:pic>
        <p:nvPicPr>
          <p:cNvPr id="4" name="Picture 3"/>
          <p:cNvPicPr>
            <a:picLocks noChangeAspect="1"/>
          </p:cNvPicPr>
          <p:nvPr/>
        </p:nvPicPr>
        <p:blipFill>
          <a:blip r:embed="rId2" cstate="print"/>
          <a:stretch>
            <a:fillRect/>
          </a:stretch>
        </p:blipFill>
        <p:spPr>
          <a:xfrm>
            <a:off x="10476718" y="304932"/>
            <a:ext cx="1359526" cy="1365622"/>
          </a:xfrm>
          <a:prstGeom prst="rect">
            <a:avLst/>
          </a:prstGeom>
        </p:spPr>
      </p:pic>
      <p:sp>
        <p:nvSpPr>
          <p:cNvPr id="5" name="Rectangle 4"/>
          <p:cNvSpPr/>
          <p:nvPr/>
        </p:nvSpPr>
        <p:spPr>
          <a:xfrm>
            <a:off x="10476718" y="756910"/>
            <a:ext cx="1359526" cy="461665"/>
          </a:xfrm>
          <a:prstGeom prst="rect">
            <a:avLst/>
          </a:prstGeom>
        </p:spPr>
        <p:txBody>
          <a:bodyPr wrap="square">
            <a:spAutoFit/>
          </a:bodyPr>
          <a:lstStyle/>
          <a:p>
            <a:pPr algn="ctr"/>
            <a:r>
              <a:rPr lang="en-US" sz="2400" b="1" dirty="0">
                <a:latin typeface="Arial" pitchFamily="34" charset="0"/>
                <a:cs typeface="Arial" pitchFamily="34" charset="0"/>
              </a:rPr>
              <a:t>12-5</a:t>
            </a:r>
          </a:p>
        </p:txBody>
      </p:sp>
    </p:spTree>
    <p:extLst>
      <p:ext uri="{BB962C8B-B14F-4D97-AF65-F5344CB8AC3E}">
        <p14:creationId xmlns:p14="http://schemas.microsoft.com/office/powerpoint/2010/main" val="77104323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1273463-9ED5-49E2-BA59-7E97D79EF336}"/>
              </a:ext>
            </a:extLst>
          </p:cNvPr>
          <p:cNvSpPr>
            <a:spLocks noGrp="1"/>
          </p:cNvSpPr>
          <p:nvPr>
            <p:ph type="title"/>
          </p:nvPr>
        </p:nvSpPr>
        <p:spPr/>
        <p:txBody>
          <a:bodyPr/>
          <a:lstStyle/>
          <a:p>
            <a:pPr marR="0" rtl="0"/>
            <a:r>
              <a:rPr lang="en-US" b="1" i="0" u="none" strike="noStrike" kern="1600" baseline="0" dirty="0"/>
              <a:t>Management:</a:t>
            </a:r>
            <a:r>
              <a:rPr lang="en-US" b="1" i="0" u="none" strike="noStrike" kern="1600" dirty="0"/>
              <a:t> Reduce Absorption</a:t>
            </a:r>
            <a:endParaRPr lang="en-US" b="1" i="0" u="none" strike="noStrike" kern="1600" baseline="0" dirty="0"/>
          </a:p>
        </p:txBody>
      </p:sp>
      <p:sp>
        <p:nvSpPr>
          <p:cNvPr id="3" name="Text Placeholder 2">
            <a:extLst>
              <a:ext uri="{FF2B5EF4-FFF2-40B4-BE49-F238E27FC236}">
                <a16:creationId xmlns:a16="http://schemas.microsoft.com/office/drawing/2014/main" xmlns="" id="{441621BF-C070-49F7-8960-812C4D67E916}"/>
              </a:ext>
            </a:extLst>
          </p:cNvPr>
          <p:cNvSpPr>
            <a:spLocks noGrp="1"/>
          </p:cNvSpPr>
          <p:nvPr>
            <p:ph type="body" idx="1"/>
          </p:nvPr>
        </p:nvSpPr>
        <p:spPr>
          <a:xfrm>
            <a:off x="878205" y="2122532"/>
            <a:ext cx="10435590" cy="3986213"/>
          </a:xfrm>
        </p:spPr>
        <p:txBody>
          <a:bodyPr/>
          <a:lstStyle/>
          <a:p>
            <a:pPr marR="0" lvl="0" rtl="0">
              <a:buNone/>
            </a:pPr>
            <a:r>
              <a:rPr lang="en-US" b="1" u="none" strike="noStrike" baseline="0" dirty="0"/>
              <a:t>Reduce Absorption</a:t>
            </a:r>
          </a:p>
          <a:p>
            <a:pPr>
              <a:spcBef>
                <a:spcPts val="600"/>
              </a:spcBef>
              <a:spcAft>
                <a:spcPts val="600"/>
              </a:spcAft>
            </a:pPr>
            <a:r>
              <a:rPr lang="en-US" u="none" strike="noStrike" baseline="0" dirty="0"/>
              <a:t>Activated charcoal absorbs and binds many poisons.</a:t>
            </a:r>
          </a:p>
          <a:p>
            <a:pPr lvl="1">
              <a:spcBef>
                <a:spcPts val="600"/>
              </a:spcBef>
              <a:spcAft>
                <a:spcPts val="600"/>
              </a:spcAft>
            </a:pPr>
            <a:r>
              <a:rPr lang="en-US" u="none" strike="noStrike" baseline="0" dirty="0"/>
              <a:t>It is a relatively safe medication for decreasing absorption. </a:t>
            </a:r>
            <a:endParaRPr lang="en-US" dirty="0"/>
          </a:p>
          <a:p>
            <a:pPr lvl="1">
              <a:spcBef>
                <a:spcPts val="600"/>
              </a:spcBef>
              <a:spcAft>
                <a:spcPts val="600"/>
              </a:spcAft>
            </a:pPr>
            <a:r>
              <a:rPr lang="en-US" u="none" strike="noStrike" baseline="0" dirty="0"/>
              <a:t>Most effective if given within 60 minutes following ingestion</a:t>
            </a:r>
          </a:p>
          <a:p>
            <a:pPr lvl="2">
              <a:spcBef>
                <a:spcPts val="600"/>
              </a:spcBef>
              <a:spcAft>
                <a:spcPts val="600"/>
              </a:spcAft>
            </a:pPr>
            <a:r>
              <a:rPr lang="en-US" sz="2000" dirty="0"/>
              <a:t>M</a:t>
            </a:r>
            <a:r>
              <a:rPr lang="en-US" sz="2000" u="none" strike="noStrike" baseline="0" dirty="0"/>
              <a:t>ay also be beneficial after 60 minutes for extended-release medications or patients that have delayed emptying of the gastrointestinal tract</a:t>
            </a:r>
          </a:p>
          <a:p>
            <a:pPr lvl="1">
              <a:spcBef>
                <a:spcPts val="600"/>
              </a:spcBef>
              <a:spcAft>
                <a:spcPts val="600"/>
              </a:spcAft>
            </a:pPr>
            <a:r>
              <a:rPr lang="en-US" dirty="0"/>
              <a:t>M</a:t>
            </a:r>
            <a:r>
              <a:rPr lang="en-US" u="none" strike="noStrike" baseline="0" dirty="0"/>
              <a:t>ay be administered ONLY if authorized by a medical advisor or poison control center</a:t>
            </a:r>
          </a:p>
          <a:p>
            <a:pPr lvl="2">
              <a:spcBef>
                <a:spcPts val="600"/>
              </a:spcBef>
              <a:spcAft>
                <a:spcPts val="600"/>
              </a:spcAft>
            </a:pPr>
            <a:r>
              <a:rPr lang="en-US" sz="2000" u="none" strike="noStrike" baseline="0" dirty="0"/>
              <a:t>Should not be given to any patient with a decreased level of responsiveness</a:t>
            </a:r>
          </a:p>
        </p:txBody>
      </p:sp>
      <p:pic>
        <p:nvPicPr>
          <p:cNvPr id="4" name="Picture 3"/>
          <p:cNvPicPr>
            <a:picLocks noChangeAspect="1"/>
          </p:cNvPicPr>
          <p:nvPr/>
        </p:nvPicPr>
        <p:blipFill>
          <a:blip r:embed="rId2" cstate="print"/>
          <a:stretch>
            <a:fillRect/>
          </a:stretch>
        </p:blipFill>
        <p:spPr>
          <a:xfrm>
            <a:off x="10476718" y="304932"/>
            <a:ext cx="1359526" cy="1365622"/>
          </a:xfrm>
          <a:prstGeom prst="rect">
            <a:avLst/>
          </a:prstGeom>
        </p:spPr>
      </p:pic>
      <p:sp>
        <p:nvSpPr>
          <p:cNvPr id="5" name="Rectangle 4"/>
          <p:cNvSpPr/>
          <p:nvPr/>
        </p:nvSpPr>
        <p:spPr>
          <a:xfrm>
            <a:off x="10476718" y="756910"/>
            <a:ext cx="1359526" cy="461665"/>
          </a:xfrm>
          <a:prstGeom prst="rect">
            <a:avLst/>
          </a:prstGeom>
        </p:spPr>
        <p:txBody>
          <a:bodyPr wrap="square">
            <a:spAutoFit/>
          </a:bodyPr>
          <a:lstStyle/>
          <a:p>
            <a:pPr algn="ctr"/>
            <a:r>
              <a:rPr lang="en-US" sz="2400" b="1" dirty="0">
                <a:latin typeface="Arial" pitchFamily="34" charset="0"/>
                <a:cs typeface="Arial" pitchFamily="34" charset="0"/>
              </a:rPr>
              <a:t>12-5</a:t>
            </a:r>
          </a:p>
        </p:txBody>
      </p:sp>
    </p:spTree>
    <p:extLst>
      <p:ext uri="{BB962C8B-B14F-4D97-AF65-F5344CB8AC3E}">
        <p14:creationId xmlns:p14="http://schemas.microsoft.com/office/powerpoint/2010/main" val="84494600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a:t>Management: Specific Interventions</a:t>
            </a:r>
          </a:p>
        </p:txBody>
      </p:sp>
    </p:spTree>
    <p:extLst>
      <p:ext uri="{BB962C8B-B14F-4D97-AF65-F5344CB8AC3E}">
        <p14:creationId xmlns:p14="http://schemas.microsoft.com/office/powerpoint/2010/main" val="2810843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D9A81B7-7A87-4456-BA4F-48981AF5E4BB}"/>
              </a:ext>
            </a:extLst>
          </p:cNvPr>
          <p:cNvSpPr>
            <a:spLocks noGrp="1"/>
          </p:cNvSpPr>
          <p:nvPr>
            <p:ph type="title"/>
          </p:nvPr>
        </p:nvSpPr>
        <p:spPr>
          <a:xfrm>
            <a:off x="0" y="121033"/>
            <a:ext cx="12192000" cy="1002089"/>
          </a:xfrm>
        </p:spPr>
        <p:txBody>
          <a:bodyPr anchor="ctr">
            <a:normAutofit/>
          </a:bodyPr>
          <a:lstStyle/>
          <a:p>
            <a:pPr marR="0" rtl="0"/>
            <a:r>
              <a:rPr lang="en-US" b="1" i="0" u="none" strike="noStrike" kern="1600" baseline="0" dirty="0"/>
              <a:t>Specific Interventions:</a:t>
            </a:r>
            <a:r>
              <a:rPr lang="en-US" b="1" i="0" u="none" strike="noStrike" kern="1600" dirty="0"/>
              <a:t> Opioids</a:t>
            </a:r>
            <a:endParaRPr lang="en-US" b="1" i="0" u="none" strike="noStrike" kern="1600" baseline="0" dirty="0"/>
          </a:p>
        </p:txBody>
      </p:sp>
      <p:sp>
        <p:nvSpPr>
          <p:cNvPr id="3" name="Text Placeholder 2">
            <a:extLst>
              <a:ext uri="{FF2B5EF4-FFF2-40B4-BE49-F238E27FC236}">
                <a16:creationId xmlns:a16="http://schemas.microsoft.com/office/drawing/2014/main" xmlns="" id="{0FED8F8D-C4BB-4C13-9E26-FB1B4B13E051}"/>
              </a:ext>
            </a:extLst>
          </p:cNvPr>
          <p:cNvSpPr>
            <a:spLocks noGrp="1"/>
          </p:cNvSpPr>
          <p:nvPr>
            <p:ph sz="half" idx="1"/>
          </p:nvPr>
        </p:nvSpPr>
        <p:spPr>
          <a:xfrm>
            <a:off x="808026" y="1670554"/>
            <a:ext cx="6142182" cy="4729436"/>
          </a:xfrm>
        </p:spPr>
        <p:txBody>
          <a:bodyPr>
            <a:noAutofit/>
          </a:bodyPr>
          <a:lstStyle/>
          <a:p>
            <a:pPr marR="0" lvl="0" rtl="0">
              <a:spcBef>
                <a:spcPts val="600"/>
              </a:spcBef>
              <a:spcAft>
                <a:spcPts val="600"/>
              </a:spcAft>
            </a:pPr>
            <a:r>
              <a:rPr lang="en-US" sz="2000" u="none" strike="noStrike" baseline="0" dirty="0"/>
              <a:t>Opioid poisoning</a:t>
            </a:r>
          </a:p>
          <a:p>
            <a:pPr lvl="1">
              <a:spcBef>
                <a:spcPts val="600"/>
              </a:spcBef>
              <a:spcAft>
                <a:spcPts val="600"/>
              </a:spcAft>
            </a:pPr>
            <a:r>
              <a:rPr lang="en-US" u="none" strike="noStrike" baseline="0" dirty="0"/>
              <a:t>If you think the person has taken an opioid either by mouth or injection, give naloxone if trained to use it and management has approved giving it.</a:t>
            </a:r>
          </a:p>
          <a:p>
            <a:pPr lvl="2">
              <a:spcBef>
                <a:spcPts val="600"/>
              </a:spcBef>
              <a:spcAft>
                <a:spcPts val="600"/>
              </a:spcAft>
            </a:pPr>
            <a:r>
              <a:rPr lang="en-US" dirty="0"/>
              <a:t>Using personal protective equipment</a:t>
            </a:r>
            <a:endParaRPr lang="en-US" u="none" strike="noStrike" baseline="0" dirty="0"/>
          </a:p>
          <a:p>
            <a:pPr lvl="1">
              <a:spcBef>
                <a:spcPts val="600"/>
              </a:spcBef>
              <a:spcAft>
                <a:spcPts val="600"/>
              </a:spcAft>
            </a:pPr>
            <a:r>
              <a:rPr lang="en-US" u="none" strike="noStrike" baseline="0" dirty="0"/>
              <a:t>Continue to watch for response to the medication. </a:t>
            </a:r>
          </a:p>
          <a:p>
            <a:pPr lvl="1">
              <a:spcBef>
                <a:spcPts val="600"/>
              </a:spcBef>
              <a:spcAft>
                <a:spcPts val="600"/>
              </a:spcAft>
            </a:pPr>
            <a:r>
              <a:rPr lang="en-US" u="none" strike="noStrike" baseline="0" dirty="0"/>
              <a:t>Call for an ALS ambulance. </a:t>
            </a:r>
          </a:p>
          <a:p>
            <a:pPr lvl="1">
              <a:spcBef>
                <a:spcPts val="600"/>
              </a:spcBef>
              <a:spcAft>
                <a:spcPts val="600"/>
              </a:spcAft>
            </a:pPr>
            <a:r>
              <a:rPr lang="en-US" u="none" strike="noStrike" baseline="0" dirty="0"/>
              <a:t>Remember:</a:t>
            </a:r>
            <a:r>
              <a:rPr lang="en-US" u="none" strike="noStrike" dirty="0"/>
              <a:t> </a:t>
            </a:r>
            <a:r>
              <a:rPr lang="en-US" u="none" strike="noStrike" baseline="0" dirty="0"/>
              <a:t>When you give naloxone, the patient may wake up and react violently to the drug, potentially trying to hurt you.</a:t>
            </a:r>
          </a:p>
        </p:txBody>
      </p:sp>
      <p:pic>
        <p:nvPicPr>
          <p:cNvPr id="5" name="Picture 4"/>
          <p:cNvPicPr>
            <a:picLocks noChangeAspect="1"/>
          </p:cNvPicPr>
          <p:nvPr/>
        </p:nvPicPr>
        <p:blipFill>
          <a:blip r:embed="rId2" cstate="print"/>
          <a:stretch>
            <a:fillRect/>
          </a:stretch>
        </p:blipFill>
        <p:spPr>
          <a:xfrm>
            <a:off x="10476718" y="304932"/>
            <a:ext cx="1359526" cy="1365622"/>
          </a:xfrm>
          <a:prstGeom prst="rect">
            <a:avLst/>
          </a:prstGeom>
        </p:spPr>
      </p:pic>
      <p:sp>
        <p:nvSpPr>
          <p:cNvPr id="6" name="Rectangle 5"/>
          <p:cNvSpPr/>
          <p:nvPr/>
        </p:nvSpPr>
        <p:spPr>
          <a:xfrm>
            <a:off x="10476718" y="756910"/>
            <a:ext cx="1359526" cy="461665"/>
          </a:xfrm>
          <a:prstGeom prst="rect">
            <a:avLst/>
          </a:prstGeom>
        </p:spPr>
        <p:txBody>
          <a:bodyPr wrap="square">
            <a:spAutoFit/>
          </a:bodyPr>
          <a:lstStyle/>
          <a:p>
            <a:pPr algn="ctr"/>
            <a:r>
              <a:rPr lang="en-US" sz="2400" b="1" dirty="0">
                <a:latin typeface="Arial" pitchFamily="34" charset="0"/>
                <a:cs typeface="Arial" pitchFamily="34" charset="0"/>
              </a:rPr>
              <a:t>12-5</a:t>
            </a:r>
          </a:p>
        </p:txBody>
      </p:sp>
      <p:pic>
        <p:nvPicPr>
          <p:cNvPr id="8194" name="Picture 2" descr="Photo shows an O E C technician wearing personal protective equipment and administering Naloxone through the right nostril of a patien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35800" y="2186206"/>
            <a:ext cx="3911600" cy="2944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9563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252E9F4-F6D8-46C4-A24E-89387BA0E095}"/>
              </a:ext>
            </a:extLst>
          </p:cNvPr>
          <p:cNvSpPr>
            <a:spLocks noGrp="1"/>
          </p:cNvSpPr>
          <p:nvPr>
            <p:ph type="title"/>
          </p:nvPr>
        </p:nvSpPr>
        <p:spPr/>
        <p:txBody>
          <a:bodyPr/>
          <a:lstStyle/>
          <a:p>
            <a:r>
              <a:rPr lang="en-US" kern="1600" dirty="0"/>
              <a:t>Specific Interventions:</a:t>
            </a:r>
            <a:r>
              <a:rPr lang="en-US" b="1" i="0" u="none" strike="noStrike" kern="1600" dirty="0"/>
              <a:t> Carbon Monoxide Poisoning</a:t>
            </a:r>
            <a:endParaRPr lang="en-US" b="1" i="0" u="none" strike="noStrike" kern="1600" baseline="0" dirty="0"/>
          </a:p>
        </p:txBody>
      </p:sp>
      <p:sp>
        <p:nvSpPr>
          <p:cNvPr id="3" name="Text Placeholder 2">
            <a:extLst>
              <a:ext uri="{FF2B5EF4-FFF2-40B4-BE49-F238E27FC236}">
                <a16:creationId xmlns:a16="http://schemas.microsoft.com/office/drawing/2014/main" xmlns="" id="{E2ED03AB-2A1D-46EA-BD06-CE129FFC2EDC}"/>
              </a:ext>
            </a:extLst>
          </p:cNvPr>
          <p:cNvSpPr>
            <a:spLocks noGrp="1"/>
          </p:cNvSpPr>
          <p:nvPr>
            <p:ph type="body" idx="1"/>
          </p:nvPr>
        </p:nvSpPr>
        <p:spPr>
          <a:xfrm>
            <a:off x="717369" y="1971476"/>
            <a:ext cx="10435590" cy="3986213"/>
          </a:xfrm>
        </p:spPr>
        <p:txBody>
          <a:bodyPr/>
          <a:lstStyle/>
          <a:p>
            <a:pPr marR="0" lvl="0" rtl="0">
              <a:spcBef>
                <a:spcPts val="600"/>
              </a:spcBef>
              <a:spcAft>
                <a:spcPts val="600"/>
              </a:spcAft>
            </a:pPr>
            <a:r>
              <a:rPr lang="en-US" u="none" strike="noStrike" baseline="0" dirty="0"/>
              <a:t>Carbon monoxide poisoning</a:t>
            </a:r>
          </a:p>
          <a:p>
            <a:pPr lvl="1">
              <a:spcBef>
                <a:spcPts val="600"/>
              </a:spcBef>
              <a:spcAft>
                <a:spcPts val="600"/>
              </a:spcAft>
            </a:pPr>
            <a:r>
              <a:rPr lang="en-US" dirty="0"/>
              <a:t>R</a:t>
            </a:r>
            <a:r>
              <a:rPr lang="en-US" u="none" strike="noStrike" baseline="0" dirty="0"/>
              <a:t>emoved patient from the source of the carbon monoxide gas.</a:t>
            </a:r>
          </a:p>
          <a:p>
            <a:pPr lvl="1">
              <a:spcBef>
                <a:spcPts val="600"/>
              </a:spcBef>
              <a:spcAft>
                <a:spcPts val="600"/>
              </a:spcAft>
            </a:pPr>
            <a:r>
              <a:rPr lang="en-US" dirty="0"/>
              <a:t>A</a:t>
            </a:r>
            <a:r>
              <a:rPr lang="en-US" u="none" strike="noStrike" baseline="0" dirty="0"/>
              <a:t>dminister 100% oxygen via nonrebreather</a:t>
            </a:r>
            <a:r>
              <a:rPr lang="en-US" dirty="0"/>
              <a:t>.</a:t>
            </a:r>
            <a:endParaRPr lang="en-US" u="none" strike="noStrike" baseline="0" dirty="0"/>
          </a:p>
          <a:p>
            <a:pPr lvl="1">
              <a:spcBef>
                <a:spcPts val="600"/>
              </a:spcBef>
              <a:spcAft>
                <a:spcPts val="600"/>
              </a:spcAft>
            </a:pPr>
            <a:r>
              <a:rPr lang="en-US" u="none" strike="noStrike" baseline="0" dirty="0"/>
              <a:t>Sometimes hyperbaric oxygen (i.e., oxygen at high pressure) is necessary for severely poisoned patients.</a:t>
            </a:r>
          </a:p>
        </p:txBody>
      </p:sp>
      <p:pic>
        <p:nvPicPr>
          <p:cNvPr id="4" name="Picture 3"/>
          <p:cNvPicPr>
            <a:picLocks noChangeAspect="1"/>
          </p:cNvPicPr>
          <p:nvPr/>
        </p:nvPicPr>
        <p:blipFill>
          <a:blip r:embed="rId2" cstate="print"/>
          <a:stretch>
            <a:fillRect/>
          </a:stretch>
        </p:blipFill>
        <p:spPr>
          <a:xfrm>
            <a:off x="10476718" y="304932"/>
            <a:ext cx="1359526" cy="1365622"/>
          </a:xfrm>
          <a:prstGeom prst="rect">
            <a:avLst/>
          </a:prstGeom>
        </p:spPr>
      </p:pic>
      <p:sp>
        <p:nvSpPr>
          <p:cNvPr id="5" name="Rectangle 4"/>
          <p:cNvSpPr/>
          <p:nvPr/>
        </p:nvSpPr>
        <p:spPr>
          <a:xfrm>
            <a:off x="10476718" y="756910"/>
            <a:ext cx="1359526" cy="461665"/>
          </a:xfrm>
          <a:prstGeom prst="rect">
            <a:avLst/>
          </a:prstGeom>
        </p:spPr>
        <p:txBody>
          <a:bodyPr wrap="square">
            <a:spAutoFit/>
          </a:bodyPr>
          <a:lstStyle/>
          <a:p>
            <a:pPr algn="ctr"/>
            <a:r>
              <a:rPr lang="en-US" sz="2400" b="1" dirty="0">
                <a:latin typeface="Arial" pitchFamily="34" charset="0"/>
                <a:cs typeface="Arial" pitchFamily="34" charset="0"/>
              </a:rPr>
              <a:t>12-5</a:t>
            </a:r>
          </a:p>
        </p:txBody>
      </p:sp>
    </p:spTree>
    <p:extLst>
      <p:ext uri="{BB962C8B-B14F-4D97-AF65-F5344CB8AC3E}">
        <p14:creationId xmlns:p14="http://schemas.microsoft.com/office/powerpoint/2010/main" val="46617047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252E9F4-F6D8-46C4-A24E-89387BA0E095}"/>
              </a:ext>
            </a:extLst>
          </p:cNvPr>
          <p:cNvSpPr>
            <a:spLocks noGrp="1"/>
          </p:cNvSpPr>
          <p:nvPr>
            <p:ph type="title"/>
          </p:nvPr>
        </p:nvSpPr>
        <p:spPr/>
        <p:txBody>
          <a:bodyPr/>
          <a:lstStyle/>
          <a:p>
            <a:r>
              <a:rPr lang="en-US" kern="1600" dirty="0"/>
              <a:t>Specific Interventions:</a:t>
            </a:r>
            <a:r>
              <a:rPr lang="en-US" b="1" i="0" u="none" strike="noStrike" kern="1600" dirty="0"/>
              <a:t> Inhalation Poisoning</a:t>
            </a:r>
            <a:endParaRPr lang="en-US" b="1" i="0" u="none" strike="noStrike" kern="1600" baseline="0" dirty="0"/>
          </a:p>
        </p:txBody>
      </p:sp>
      <p:sp>
        <p:nvSpPr>
          <p:cNvPr id="3" name="Text Placeholder 2">
            <a:extLst>
              <a:ext uri="{FF2B5EF4-FFF2-40B4-BE49-F238E27FC236}">
                <a16:creationId xmlns:a16="http://schemas.microsoft.com/office/drawing/2014/main" xmlns="" id="{E2ED03AB-2A1D-46EA-BD06-CE129FFC2EDC}"/>
              </a:ext>
            </a:extLst>
          </p:cNvPr>
          <p:cNvSpPr>
            <a:spLocks noGrp="1"/>
          </p:cNvSpPr>
          <p:nvPr>
            <p:ph type="body" idx="1"/>
          </p:nvPr>
        </p:nvSpPr>
        <p:spPr>
          <a:xfrm>
            <a:off x="717369" y="1971476"/>
            <a:ext cx="10435590" cy="3986213"/>
          </a:xfrm>
        </p:spPr>
        <p:txBody>
          <a:bodyPr/>
          <a:lstStyle/>
          <a:p>
            <a:pPr marR="0" lvl="0" rtl="0">
              <a:spcBef>
                <a:spcPts val="600"/>
              </a:spcBef>
              <a:spcAft>
                <a:spcPts val="600"/>
              </a:spcAft>
            </a:pPr>
            <a:r>
              <a:rPr lang="en-US" u="none" strike="noStrike" baseline="0" dirty="0"/>
              <a:t>Inhalation poisoning</a:t>
            </a:r>
          </a:p>
          <a:p>
            <a:pPr lvl="1">
              <a:spcBef>
                <a:spcPts val="600"/>
              </a:spcBef>
              <a:spcAft>
                <a:spcPts val="600"/>
              </a:spcAft>
            </a:pPr>
            <a:r>
              <a:rPr lang="en-US" u="none" strike="noStrike" baseline="0" dirty="0"/>
              <a:t>Inhaled poisons, such as dust, fumes, and aerosols, may become deposited in the upper airways.</a:t>
            </a:r>
          </a:p>
          <a:p>
            <a:pPr lvl="1">
              <a:spcBef>
                <a:spcPts val="600"/>
              </a:spcBef>
              <a:spcAft>
                <a:spcPts val="600"/>
              </a:spcAft>
            </a:pPr>
            <a:r>
              <a:rPr lang="en-US" u="none" strike="noStrike" baseline="0" dirty="0"/>
              <a:t>Damage caused depends on the size of the particles. </a:t>
            </a:r>
          </a:p>
          <a:p>
            <a:pPr lvl="1">
              <a:spcBef>
                <a:spcPts val="600"/>
              </a:spcBef>
              <a:spcAft>
                <a:spcPts val="600"/>
              </a:spcAft>
            </a:pPr>
            <a:r>
              <a:rPr lang="en-US" u="none" strike="noStrike" baseline="0" dirty="0"/>
              <a:t>Inhaled poisons include natural gas and cyanide. </a:t>
            </a:r>
          </a:p>
          <a:p>
            <a:pPr lvl="1">
              <a:spcBef>
                <a:spcPts val="600"/>
              </a:spcBef>
              <a:spcAft>
                <a:spcPts val="600"/>
              </a:spcAft>
            </a:pPr>
            <a:r>
              <a:rPr lang="en-US" u="none" strike="noStrike" baseline="0" dirty="0"/>
              <a:t>100% oxygen is the initial treatment of choice.</a:t>
            </a:r>
          </a:p>
        </p:txBody>
      </p:sp>
      <p:pic>
        <p:nvPicPr>
          <p:cNvPr id="4" name="Picture 3"/>
          <p:cNvPicPr>
            <a:picLocks noChangeAspect="1"/>
          </p:cNvPicPr>
          <p:nvPr/>
        </p:nvPicPr>
        <p:blipFill>
          <a:blip r:embed="rId2" cstate="print"/>
          <a:stretch>
            <a:fillRect/>
          </a:stretch>
        </p:blipFill>
        <p:spPr>
          <a:xfrm>
            <a:off x="10476718" y="304932"/>
            <a:ext cx="1359526" cy="1365622"/>
          </a:xfrm>
          <a:prstGeom prst="rect">
            <a:avLst/>
          </a:prstGeom>
        </p:spPr>
      </p:pic>
      <p:sp>
        <p:nvSpPr>
          <p:cNvPr id="5" name="Rectangle 4"/>
          <p:cNvSpPr/>
          <p:nvPr/>
        </p:nvSpPr>
        <p:spPr>
          <a:xfrm>
            <a:off x="10476718" y="756910"/>
            <a:ext cx="1359526" cy="461665"/>
          </a:xfrm>
          <a:prstGeom prst="rect">
            <a:avLst/>
          </a:prstGeom>
        </p:spPr>
        <p:txBody>
          <a:bodyPr wrap="square">
            <a:spAutoFit/>
          </a:bodyPr>
          <a:lstStyle/>
          <a:p>
            <a:pPr algn="ctr"/>
            <a:r>
              <a:rPr lang="en-US" sz="2400" b="1" dirty="0">
                <a:latin typeface="Arial" pitchFamily="34" charset="0"/>
                <a:cs typeface="Arial" pitchFamily="34" charset="0"/>
              </a:rPr>
              <a:t>12-5</a:t>
            </a:r>
          </a:p>
        </p:txBody>
      </p:sp>
    </p:spTree>
    <p:extLst>
      <p:ext uri="{BB962C8B-B14F-4D97-AF65-F5344CB8AC3E}">
        <p14:creationId xmlns:p14="http://schemas.microsoft.com/office/powerpoint/2010/main" val="191581382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DB7B0B5-B2F6-4633-B9FE-43BF15353EBB}"/>
              </a:ext>
            </a:extLst>
          </p:cNvPr>
          <p:cNvSpPr>
            <a:spLocks noGrp="1"/>
          </p:cNvSpPr>
          <p:nvPr>
            <p:ph type="title"/>
          </p:nvPr>
        </p:nvSpPr>
        <p:spPr/>
        <p:txBody>
          <a:bodyPr/>
          <a:lstStyle/>
          <a:p>
            <a:r>
              <a:rPr lang="en-US" kern="1600" dirty="0"/>
              <a:t>Specific Interventions:</a:t>
            </a:r>
            <a:r>
              <a:rPr lang="en-US" b="1" i="0" u="none" strike="noStrike" kern="1600" dirty="0"/>
              <a:t> Nerve Agent</a:t>
            </a:r>
            <a:endParaRPr lang="en-US" b="1" i="0" u="none" strike="noStrike" kern="1600" baseline="0" dirty="0"/>
          </a:p>
        </p:txBody>
      </p:sp>
      <p:sp>
        <p:nvSpPr>
          <p:cNvPr id="3" name="Text Placeholder 2">
            <a:extLst>
              <a:ext uri="{FF2B5EF4-FFF2-40B4-BE49-F238E27FC236}">
                <a16:creationId xmlns:a16="http://schemas.microsoft.com/office/drawing/2014/main" xmlns="" id="{52A335BC-F2F3-4AB4-915F-0CA0418B35B5}"/>
              </a:ext>
            </a:extLst>
          </p:cNvPr>
          <p:cNvSpPr>
            <a:spLocks noGrp="1"/>
          </p:cNvSpPr>
          <p:nvPr>
            <p:ph type="body" idx="1"/>
          </p:nvPr>
        </p:nvSpPr>
        <p:spPr/>
        <p:txBody>
          <a:bodyPr/>
          <a:lstStyle/>
          <a:p>
            <a:pPr marR="0" lvl="0" rtl="0">
              <a:spcBef>
                <a:spcPts val="600"/>
              </a:spcBef>
              <a:spcAft>
                <a:spcPts val="600"/>
              </a:spcAft>
            </a:pPr>
            <a:r>
              <a:rPr lang="en-US" u="none" strike="noStrike" baseline="0" dirty="0"/>
              <a:t>Organophosphate</a:t>
            </a:r>
            <a:r>
              <a:rPr lang="en-US" u="none" strike="noStrike" dirty="0"/>
              <a:t> </a:t>
            </a:r>
            <a:r>
              <a:rPr lang="en-US" u="none" strike="noStrike" baseline="0" dirty="0"/>
              <a:t>and Nerve Agent</a:t>
            </a:r>
            <a:r>
              <a:rPr lang="en-US" u="none" strike="noStrike" dirty="0"/>
              <a:t> Poisoning</a:t>
            </a:r>
            <a:endParaRPr lang="en-US" u="none" strike="noStrike" baseline="0" dirty="0"/>
          </a:p>
          <a:p>
            <a:pPr lvl="1">
              <a:spcBef>
                <a:spcPts val="600"/>
              </a:spcBef>
              <a:spcAft>
                <a:spcPts val="600"/>
              </a:spcAft>
            </a:pPr>
            <a:r>
              <a:rPr lang="en-US" u="none" strike="noStrike" baseline="0" dirty="0"/>
              <a:t>If exposed, administering the Mark</a:t>
            </a:r>
            <a:r>
              <a:rPr lang="en-US" u="none" strike="noStrike" dirty="0"/>
              <a:t> I or DuoDote antidote kit.</a:t>
            </a:r>
          </a:p>
          <a:p>
            <a:pPr lvl="1">
              <a:spcBef>
                <a:spcPts val="600"/>
              </a:spcBef>
              <a:spcAft>
                <a:spcPts val="600"/>
              </a:spcAft>
            </a:pPr>
            <a:r>
              <a:rPr lang="en-US" baseline="0" dirty="0"/>
              <a:t>This</a:t>
            </a:r>
            <a:r>
              <a:rPr lang="en-US" dirty="0"/>
              <a:t> will be further discussed in Chapter 34.</a:t>
            </a:r>
            <a:endParaRPr lang="en-US" u="none" strike="noStrike" baseline="0" dirty="0"/>
          </a:p>
          <a:p>
            <a:pPr marR="0" lvl="0" rtl="0"/>
            <a:endParaRPr lang="en-US" b="1" i="1" u="none" strike="noStrike" baseline="0" dirty="0"/>
          </a:p>
        </p:txBody>
      </p:sp>
      <p:pic>
        <p:nvPicPr>
          <p:cNvPr id="4" name="Picture 3"/>
          <p:cNvPicPr>
            <a:picLocks noChangeAspect="1"/>
          </p:cNvPicPr>
          <p:nvPr/>
        </p:nvPicPr>
        <p:blipFill>
          <a:blip r:embed="rId2" cstate="print"/>
          <a:stretch>
            <a:fillRect/>
          </a:stretch>
        </p:blipFill>
        <p:spPr>
          <a:xfrm>
            <a:off x="10476718" y="304932"/>
            <a:ext cx="1359526" cy="1365622"/>
          </a:xfrm>
          <a:prstGeom prst="rect">
            <a:avLst/>
          </a:prstGeom>
        </p:spPr>
      </p:pic>
      <p:sp>
        <p:nvSpPr>
          <p:cNvPr id="5" name="Rectangle 4"/>
          <p:cNvSpPr/>
          <p:nvPr/>
        </p:nvSpPr>
        <p:spPr>
          <a:xfrm>
            <a:off x="10476718" y="756910"/>
            <a:ext cx="1359526" cy="461665"/>
          </a:xfrm>
          <a:prstGeom prst="rect">
            <a:avLst/>
          </a:prstGeom>
        </p:spPr>
        <p:txBody>
          <a:bodyPr wrap="square">
            <a:spAutoFit/>
          </a:bodyPr>
          <a:lstStyle/>
          <a:p>
            <a:pPr algn="ctr"/>
            <a:r>
              <a:rPr lang="en-US" sz="2400" b="1" dirty="0">
                <a:latin typeface="Arial" pitchFamily="34" charset="0"/>
                <a:cs typeface="Arial" pitchFamily="34" charset="0"/>
              </a:rPr>
              <a:t>12-5</a:t>
            </a:r>
          </a:p>
        </p:txBody>
      </p:sp>
    </p:spTree>
    <p:extLst>
      <p:ext uri="{BB962C8B-B14F-4D97-AF65-F5344CB8AC3E}">
        <p14:creationId xmlns:p14="http://schemas.microsoft.com/office/powerpoint/2010/main" val="65471403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5A8F3747-2B0C-A543-976C-719721FA9D78}"/>
              </a:ext>
            </a:extLst>
          </p:cNvPr>
          <p:cNvSpPr>
            <a:spLocks noGrp="1"/>
          </p:cNvSpPr>
          <p:nvPr>
            <p:ph type="body" sz="quarter" idx="10"/>
          </p:nvPr>
        </p:nvSpPr>
        <p:spPr/>
        <p:txBody>
          <a:bodyPr/>
          <a:lstStyle/>
          <a:p>
            <a:r>
              <a:rPr lang="en-US" dirty="0"/>
              <a:t>Case Study</a:t>
            </a:r>
          </a:p>
        </p:txBody>
      </p:sp>
    </p:spTree>
    <p:extLst>
      <p:ext uri="{BB962C8B-B14F-4D97-AF65-F5344CB8AC3E}">
        <p14:creationId xmlns:p14="http://schemas.microsoft.com/office/powerpoint/2010/main" val="1009339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p:txBody>
          <a:bodyPr/>
          <a:lstStyle/>
          <a:p>
            <a:r>
              <a:rPr lang="en-US" dirty="0"/>
              <a:t>CASE PRESENTATION</a:t>
            </a:r>
          </a:p>
        </p:txBody>
      </p:sp>
      <p:sp>
        <p:nvSpPr>
          <p:cNvPr id="14" name="Content Placeholder 2"/>
          <p:cNvSpPr>
            <a:spLocks noGrp="1"/>
          </p:cNvSpPr>
          <p:nvPr>
            <p:ph idx="1"/>
          </p:nvPr>
        </p:nvSpPr>
        <p:spPr>
          <a:xfrm>
            <a:off x="925830" y="2143125"/>
            <a:ext cx="10287000" cy="4046792"/>
          </a:xfrm>
        </p:spPr>
        <p:txBody>
          <a:bodyPr/>
          <a:lstStyle/>
          <a:p>
            <a:r>
              <a:rPr lang="en-US" dirty="0"/>
              <a:t>You are called to the resort’s cafeteria, where a male in his twenties is passed out on the floor. His friends, who are gathered around him, appear to be intoxicated and say he just passed out. They were drinking heavily on the bus that brought them to the ski area. They made one run and came in to have a few beers. Upon arousal, the patient moans incoherently.</a:t>
            </a:r>
          </a:p>
          <a:p>
            <a:endParaRPr lang="en-US" dirty="0"/>
          </a:p>
          <a:p>
            <a:r>
              <a:rPr lang="en-US" i="1" dirty="0"/>
              <a:t>What should you do?</a:t>
            </a:r>
            <a:endParaRPr lang="en-US" dirty="0"/>
          </a:p>
          <a:p>
            <a:pPr marL="0" indent="0">
              <a:buNone/>
            </a:pPr>
            <a:endParaRPr lang="en-US" dirty="0"/>
          </a:p>
          <a:p>
            <a:pPr marL="0" indent="0">
              <a:buNone/>
            </a:pPr>
            <a:r>
              <a:rPr lang="en-US" i="1" dirty="0"/>
              <a:t>				</a:t>
            </a:r>
            <a:endParaRPr lang="en-US" dirty="0"/>
          </a:p>
        </p:txBody>
      </p:sp>
    </p:spTree>
    <p:extLst>
      <p:ext uri="{BB962C8B-B14F-4D97-AF65-F5344CB8AC3E}">
        <p14:creationId xmlns:p14="http://schemas.microsoft.com/office/powerpoint/2010/main" val="377588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0A585EC-DD97-4801-9290-3A6FA3B42482}"/>
              </a:ext>
            </a:extLst>
          </p:cNvPr>
          <p:cNvSpPr>
            <a:spLocks noGrp="1"/>
          </p:cNvSpPr>
          <p:nvPr>
            <p:ph type="title"/>
          </p:nvPr>
        </p:nvSpPr>
        <p:spPr>
          <a:xfrm>
            <a:off x="0" y="121033"/>
            <a:ext cx="12192000" cy="1002089"/>
          </a:xfrm>
        </p:spPr>
        <p:txBody>
          <a:bodyPr anchor="ctr">
            <a:normAutofit/>
          </a:bodyPr>
          <a:lstStyle/>
          <a:p>
            <a:pPr marR="0" rtl="0"/>
            <a:r>
              <a:rPr lang="en-US" b="1" i="0" u="none" strike="noStrike" kern="1600" baseline="0" dirty="0"/>
              <a:t>Anatomy and Physiology:</a:t>
            </a:r>
            <a:r>
              <a:rPr lang="en-US" b="1" i="0" u="none" strike="noStrike" kern="1600" dirty="0"/>
              <a:t> Absorption</a:t>
            </a:r>
            <a:endParaRPr lang="en-US" b="1" i="0" u="none" strike="noStrike" kern="1600" baseline="0" dirty="0"/>
          </a:p>
        </p:txBody>
      </p:sp>
      <p:sp>
        <p:nvSpPr>
          <p:cNvPr id="3" name="Text Placeholder 2">
            <a:extLst>
              <a:ext uri="{FF2B5EF4-FFF2-40B4-BE49-F238E27FC236}">
                <a16:creationId xmlns:a16="http://schemas.microsoft.com/office/drawing/2014/main" xmlns="" id="{3563E940-D9BF-4D45-BCB5-8C4F370940FE}"/>
              </a:ext>
            </a:extLst>
          </p:cNvPr>
          <p:cNvSpPr>
            <a:spLocks noGrp="1"/>
          </p:cNvSpPr>
          <p:nvPr>
            <p:ph sz="half" idx="1"/>
          </p:nvPr>
        </p:nvSpPr>
        <p:spPr>
          <a:xfrm>
            <a:off x="865579" y="1739900"/>
            <a:ext cx="6237184" cy="4688114"/>
          </a:xfrm>
        </p:spPr>
        <p:txBody>
          <a:bodyPr>
            <a:noAutofit/>
          </a:bodyPr>
          <a:lstStyle/>
          <a:p>
            <a:pPr lvl="0">
              <a:spcBef>
                <a:spcPts val="600"/>
              </a:spcBef>
              <a:spcAft>
                <a:spcPts val="600"/>
              </a:spcAft>
            </a:pPr>
            <a:r>
              <a:rPr lang="en-US" dirty="0">
                <a:solidFill>
                  <a:schemeClr val="tx2"/>
                </a:solidFill>
              </a:rPr>
              <a:t> </a:t>
            </a:r>
            <a:r>
              <a:rPr lang="en-US" u="dbl" dirty="0">
                <a:solidFill>
                  <a:srgbClr val="FF0000"/>
                </a:solidFill>
              </a:rPr>
              <a:t>Absorption</a:t>
            </a:r>
            <a:r>
              <a:rPr lang="en-US" dirty="0"/>
              <a:t> is the way in which a substance or poison enters the body. </a:t>
            </a:r>
          </a:p>
          <a:p>
            <a:pPr marR="0" lvl="0" rtl="0">
              <a:lnSpc>
                <a:spcPct val="90000"/>
              </a:lnSpc>
            </a:pPr>
            <a:r>
              <a:rPr lang="en-US" u="none" strike="noStrike" baseline="0" dirty="0"/>
              <a:t>The four routes of absorption are:</a:t>
            </a:r>
          </a:p>
          <a:p>
            <a:pPr marL="914400" lvl="1" indent="-457200">
              <a:lnSpc>
                <a:spcPct val="90000"/>
              </a:lnSpc>
              <a:buFont typeface="+mj-lt"/>
              <a:buAutoNum type="arabicPeriod"/>
            </a:pPr>
            <a:r>
              <a:rPr lang="en-US" u="none" strike="noStrike" baseline="0" dirty="0"/>
              <a:t>Ingestion </a:t>
            </a:r>
          </a:p>
          <a:p>
            <a:pPr marL="914400" lvl="1" indent="-457200">
              <a:lnSpc>
                <a:spcPct val="90000"/>
              </a:lnSpc>
              <a:buFont typeface="+mj-lt"/>
              <a:buAutoNum type="arabicPeriod"/>
            </a:pPr>
            <a:r>
              <a:rPr lang="en-US" u="none" strike="noStrike" baseline="0" dirty="0"/>
              <a:t>Inhalation</a:t>
            </a:r>
          </a:p>
          <a:p>
            <a:pPr marL="914400" lvl="1" indent="-457200">
              <a:lnSpc>
                <a:spcPct val="90000"/>
              </a:lnSpc>
              <a:buFont typeface="+mj-lt"/>
              <a:buAutoNum type="arabicPeriod"/>
            </a:pPr>
            <a:r>
              <a:rPr lang="en-US" u="none" strike="noStrike" baseline="0" dirty="0"/>
              <a:t>Transdermal absorption</a:t>
            </a:r>
          </a:p>
          <a:p>
            <a:pPr marL="914400" lvl="1" indent="-457200">
              <a:lnSpc>
                <a:spcPct val="90000"/>
              </a:lnSpc>
              <a:buFont typeface="+mj-lt"/>
              <a:buAutoNum type="arabicPeriod"/>
            </a:pPr>
            <a:r>
              <a:rPr lang="en-US" u="none" strike="noStrike" baseline="0" dirty="0"/>
              <a:t>Injection</a:t>
            </a:r>
          </a:p>
          <a:p>
            <a:pPr marR="0" lvl="0" rtl="0">
              <a:lnSpc>
                <a:spcPct val="90000"/>
              </a:lnSpc>
              <a:buNone/>
            </a:pPr>
            <a:r>
              <a:rPr lang="en-US" b="1" u="none" strike="noStrike" baseline="0" dirty="0"/>
              <a:t>Ingestion</a:t>
            </a:r>
          </a:p>
          <a:p>
            <a:pPr>
              <a:lnSpc>
                <a:spcPct val="90000"/>
              </a:lnSpc>
            </a:pPr>
            <a:r>
              <a:rPr lang="en-US" dirty="0"/>
              <a:t>I</a:t>
            </a:r>
            <a:r>
              <a:rPr lang="en-US" u="none" strike="noStrike" baseline="0" dirty="0"/>
              <a:t>nvolves the:</a:t>
            </a:r>
          </a:p>
          <a:p>
            <a:pPr lvl="1">
              <a:lnSpc>
                <a:spcPct val="90000"/>
              </a:lnSpc>
            </a:pPr>
            <a:r>
              <a:rPr lang="en-US" u="none" strike="noStrike" baseline="0" dirty="0"/>
              <a:t>Intake of a substance through the mouth</a:t>
            </a:r>
          </a:p>
          <a:p>
            <a:pPr lvl="1">
              <a:lnSpc>
                <a:spcPct val="90000"/>
              </a:lnSpc>
            </a:pPr>
            <a:r>
              <a:rPr lang="en-US" u="none" strike="noStrike" baseline="0" dirty="0"/>
              <a:t>Absorption through the gastrointestinal tract</a:t>
            </a:r>
          </a:p>
        </p:txBody>
      </p:sp>
      <p:pic>
        <p:nvPicPr>
          <p:cNvPr id="9" name="Picture 8"/>
          <p:cNvPicPr>
            <a:picLocks noChangeAspect="1"/>
          </p:cNvPicPr>
          <p:nvPr/>
        </p:nvPicPr>
        <p:blipFill>
          <a:blip r:embed="rId2" cstate="print"/>
          <a:stretch>
            <a:fillRect/>
          </a:stretch>
        </p:blipFill>
        <p:spPr>
          <a:xfrm>
            <a:off x="10462204" y="203332"/>
            <a:ext cx="1359526" cy="1365622"/>
          </a:xfrm>
          <a:prstGeom prst="rect">
            <a:avLst/>
          </a:prstGeom>
        </p:spPr>
      </p:pic>
      <p:sp>
        <p:nvSpPr>
          <p:cNvPr id="10" name="Rectangle 9"/>
          <p:cNvSpPr/>
          <p:nvPr/>
        </p:nvSpPr>
        <p:spPr>
          <a:xfrm>
            <a:off x="10462204" y="653541"/>
            <a:ext cx="1359526" cy="461665"/>
          </a:xfrm>
          <a:prstGeom prst="rect">
            <a:avLst/>
          </a:prstGeom>
        </p:spPr>
        <p:txBody>
          <a:bodyPr wrap="square">
            <a:spAutoFit/>
          </a:bodyPr>
          <a:lstStyle/>
          <a:p>
            <a:pPr algn="ctr"/>
            <a:r>
              <a:rPr lang="en-US" sz="2400" b="1" dirty="0">
                <a:latin typeface="Arial" pitchFamily="34" charset="0"/>
                <a:cs typeface="Arial" pitchFamily="34" charset="0"/>
              </a:rPr>
              <a:t>12-2</a:t>
            </a:r>
          </a:p>
        </p:txBody>
      </p:sp>
      <p:pic>
        <p:nvPicPr>
          <p:cNvPr id="7" name="Picture 2" descr="Photo A shows a hand picking up a pill from a pile of pills. " title="Photo A shows the route of substance absorption into the body."/>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56" t="1693" r="52401" b="50000"/>
          <a:stretch/>
        </p:blipFill>
        <p:spPr bwMode="auto">
          <a:xfrm>
            <a:off x="7650368" y="2405296"/>
            <a:ext cx="3337672" cy="3257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7797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p:txBody>
          <a:bodyPr/>
          <a:lstStyle/>
          <a:p>
            <a:r>
              <a:rPr lang="en-US" dirty="0"/>
              <a:t>CASE UPDATE</a:t>
            </a:r>
          </a:p>
        </p:txBody>
      </p:sp>
      <p:sp>
        <p:nvSpPr>
          <p:cNvPr id="14" name="Content Placeholder 2"/>
          <p:cNvSpPr>
            <a:spLocks noGrp="1"/>
          </p:cNvSpPr>
          <p:nvPr>
            <p:ph idx="1"/>
          </p:nvPr>
        </p:nvSpPr>
        <p:spPr>
          <a:xfrm>
            <a:off x="925830" y="2219325"/>
            <a:ext cx="10287000" cy="3970592"/>
          </a:xfrm>
        </p:spPr>
        <p:txBody>
          <a:bodyPr/>
          <a:lstStyle/>
          <a:p>
            <a:r>
              <a:rPr lang="en-US" dirty="0"/>
              <a:t>Immediately, you place the patient in the rescue position, on his side, in case he vomits. Going through the ABCDs, you make sure his airway is open and he has a pulse. You note gurgling sounds in his breathing, and he responds to pain, so is P on the AVPU scale. Next you call for help and crowd control. His friends have no information about him medically and keep saying, “He’s just really drunk.”</a:t>
            </a:r>
          </a:p>
          <a:p>
            <a:endParaRPr lang="en-US" dirty="0"/>
          </a:p>
          <a:p>
            <a:r>
              <a:rPr lang="en-US" i="1" dirty="0"/>
              <a:t>What should you do now?</a:t>
            </a:r>
            <a:endParaRPr lang="en-US" dirty="0"/>
          </a:p>
        </p:txBody>
      </p:sp>
    </p:spTree>
    <p:extLst>
      <p:ext uri="{BB962C8B-B14F-4D97-AF65-F5344CB8AC3E}">
        <p14:creationId xmlns:p14="http://schemas.microsoft.com/office/powerpoint/2010/main" val="11867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0" y="0"/>
            <a:ext cx="12192000" cy="1002089"/>
          </a:xfrm>
        </p:spPr>
        <p:txBody>
          <a:bodyPr/>
          <a:lstStyle/>
          <a:p>
            <a:r>
              <a:rPr lang="en-US" dirty="0"/>
              <a:t>CASE OUTCOME</a:t>
            </a:r>
          </a:p>
        </p:txBody>
      </p:sp>
      <p:sp>
        <p:nvSpPr>
          <p:cNvPr id="14" name="Content Placeholder 2"/>
          <p:cNvSpPr>
            <a:spLocks noGrp="1"/>
          </p:cNvSpPr>
          <p:nvPr>
            <p:ph idx="1"/>
          </p:nvPr>
        </p:nvSpPr>
        <p:spPr>
          <a:xfrm>
            <a:off x="925830" y="2019300"/>
            <a:ext cx="10287000" cy="4170617"/>
          </a:xfrm>
        </p:spPr>
        <p:txBody>
          <a:bodyPr/>
          <a:lstStyle/>
          <a:p>
            <a:r>
              <a:rPr lang="en-US" dirty="0"/>
              <a:t>Suspecting acute alcohol intoxication, and possibly other issues from drugs, you call for transport and ALS. Further secondary examination does not reveal any other problems. Security arrives and provides crowd control. You continue to monitor the airway and provide oxygen since the respirations are diminished. You watch for vomiting and have suction ready to prevent aspiration.</a:t>
            </a:r>
          </a:p>
          <a:p>
            <a:r>
              <a:rPr lang="en-US" dirty="0"/>
              <a:t>EMS arrives and takes the patient to the hospital. Later you find out he had a blood alcohol level of 0.35%, which is very high. He recovers in an intensive care unit and was lucky he did not die.</a:t>
            </a:r>
          </a:p>
        </p:txBody>
      </p:sp>
    </p:spTree>
    <p:extLst>
      <p:ext uri="{BB962C8B-B14F-4D97-AF65-F5344CB8AC3E}">
        <p14:creationId xmlns:p14="http://schemas.microsoft.com/office/powerpoint/2010/main" val="2132416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Educational subjects 16x9">
  <a:themeElements>
    <a:clrScheme name="JBLPSG PPT 1">
      <a:dk1>
        <a:srgbClr val="3C4743"/>
      </a:dk1>
      <a:lt1>
        <a:srgbClr val="E1E1E1"/>
      </a:lt1>
      <a:dk2>
        <a:srgbClr val="000000"/>
      </a:dk2>
      <a:lt2>
        <a:srgbClr val="FFFFFF"/>
      </a:lt2>
      <a:accent1>
        <a:srgbClr val="FFC324"/>
      </a:accent1>
      <a:accent2>
        <a:srgbClr val="F05123"/>
      </a:accent2>
      <a:accent3>
        <a:srgbClr val="418AC9"/>
      </a:accent3>
      <a:accent4>
        <a:srgbClr val="B7B7B7"/>
      </a:accent4>
      <a:accent5>
        <a:srgbClr val="00B18A"/>
      </a:accent5>
      <a:accent6>
        <a:srgbClr val="7BABBF"/>
      </a:accent6>
      <a:hlink>
        <a:srgbClr val="004B91"/>
      </a:hlink>
      <a:folHlink>
        <a:srgbClr val="5C284B"/>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0001127.potx" id="{6B18C398-4F76-4BDC-B8A4-D02A96E0AA82}" vid="{FBF1AC64-E511-41D2-AA23-0E693E79CD77}"/>
    </a:ext>
  </a:extLst>
</a:theme>
</file>

<file path=ppt/theme/theme2.xml><?xml version="1.0" encoding="utf-8"?>
<a:theme xmlns:a="http://schemas.openxmlformats.org/drawingml/2006/main" name="Office Them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2827</TotalTime>
  <Words>5631</Words>
  <Application>Microsoft Office PowerPoint</Application>
  <PresentationFormat>Widescreen</PresentationFormat>
  <Paragraphs>697</Paragraphs>
  <Slides>91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91</vt:i4>
      </vt:variant>
    </vt:vector>
  </HeadingPairs>
  <TitlesOfParts>
    <vt:vector size="95" baseType="lpstr">
      <vt:lpstr>Arial</vt:lpstr>
      <vt:lpstr>Calibri</vt:lpstr>
      <vt:lpstr>Wingdings</vt:lpstr>
      <vt:lpstr>Educational subjects 16x9</vt:lpstr>
      <vt:lpstr>Substance Abuse and Poisoning</vt:lpstr>
      <vt:lpstr>The following presentation will utilize two symbols to identify material necessary for an OEC Technician to comprehend:</vt:lpstr>
      <vt:lpstr>Objectives</vt:lpstr>
      <vt:lpstr>Key Terms</vt:lpstr>
      <vt:lpstr>PowerPoint Presentation</vt:lpstr>
      <vt:lpstr>Chapter Overview </vt:lpstr>
      <vt:lpstr>PowerPoint Presentation</vt:lpstr>
      <vt:lpstr>Anatomy and Physiology</vt:lpstr>
      <vt:lpstr>Anatomy and Physiology: Absorption</vt:lpstr>
      <vt:lpstr>Absorption: Ingestion</vt:lpstr>
      <vt:lpstr>Absorption: Ingestion</vt:lpstr>
      <vt:lpstr>Absorption: Inhalation</vt:lpstr>
      <vt:lpstr>Absorption: Transdermal</vt:lpstr>
      <vt:lpstr>Absorption: Injection</vt:lpstr>
      <vt:lpstr>Anatomy and Physiology: Distribution</vt:lpstr>
      <vt:lpstr>Anatomy and Physiology: Distribution</vt:lpstr>
      <vt:lpstr>Anatomy and Physiology: Metabolism</vt:lpstr>
      <vt:lpstr>Anatomy and Physiology: Elimination</vt:lpstr>
      <vt:lpstr>PowerPoint Presentation</vt:lpstr>
      <vt:lpstr>Substance Abuse</vt:lpstr>
      <vt:lpstr>Addiction</vt:lpstr>
      <vt:lpstr>Substance Abuse and Poison</vt:lpstr>
      <vt:lpstr>Substance Abuse: Poison and Toxin</vt:lpstr>
      <vt:lpstr>PowerPoint Presentation</vt:lpstr>
      <vt:lpstr>Substance Abuse and Poison-Related Emergencies</vt:lpstr>
      <vt:lpstr>Categories: Acids and Bases</vt:lpstr>
      <vt:lpstr>Categories: Antianxiety Drugs</vt:lpstr>
      <vt:lpstr>Categories: Antidepressants</vt:lpstr>
      <vt:lpstr>Categories: Antipsychotics</vt:lpstr>
      <vt:lpstr>Categories: Depressants</vt:lpstr>
      <vt:lpstr>Categories: Designer Drugs</vt:lpstr>
      <vt:lpstr>Categories: Hallucinogens</vt:lpstr>
      <vt:lpstr>Categories: Inhalants</vt:lpstr>
      <vt:lpstr>Categories: Nerve Agents</vt:lpstr>
      <vt:lpstr>Categories: Opioids</vt:lpstr>
      <vt:lpstr>Categories: Opioids</vt:lpstr>
      <vt:lpstr>Categories: Organophosphates</vt:lpstr>
      <vt:lpstr>Categories: Over-the-Counter Medications</vt:lpstr>
      <vt:lpstr>Categories: Prescription Drugs</vt:lpstr>
      <vt:lpstr>Categories: Prescription Drugs</vt:lpstr>
      <vt:lpstr>Categories: Sedatives</vt:lpstr>
      <vt:lpstr>Categories: Stimulants</vt:lpstr>
      <vt:lpstr>PowerPoint Presentation</vt:lpstr>
      <vt:lpstr>Commonly Encountered Substances:  Acetaminophen</vt:lpstr>
      <vt:lpstr>Commonly Encountered Substances: Alcohol</vt:lpstr>
      <vt:lpstr>Commonly Encountered Substances: Alcohol</vt:lpstr>
      <vt:lpstr>Commonly Encountered Substances: Alcohol</vt:lpstr>
      <vt:lpstr>Commonly Encountered Substances: Aspirin</vt:lpstr>
      <vt:lpstr>Commonly Encountered Substances:  Carbon Monoxide</vt:lpstr>
      <vt:lpstr>Commonly Encountered Substances: Cocaine</vt:lpstr>
      <vt:lpstr>Commonly Encountered Substances:  Ethylene Glycol</vt:lpstr>
      <vt:lpstr>Commonly Encountered Substances: LSD</vt:lpstr>
      <vt:lpstr>Commonly Encountered Substances: Marijuana</vt:lpstr>
      <vt:lpstr>Commonly Encountered Substances: Marijuana</vt:lpstr>
      <vt:lpstr>Commonly Encountered Substances:  Methamphetamine</vt:lpstr>
      <vt:lpstr>Commonly Encountered Substances: Methane</vt:lpstr>
      <vt:lpstr>Commonly Encountered Substances: Opioids</vt:lpstr>
      <vt:lpstr>Commonly Encountered Substances: PCP</vt:lpstr>
      <vt:lpstr>Commonly Encountered Substances:  Polypharmacy</vt:lpstr>
      <vt:lpstr>PowerPoint Presentation</vt:lpstr>
      <vt:lpstr>Patient Assessment: Scene Safety</vt:lpstr>
      <vt:lpstr>Patient Assessment: Scene Safety</vt:lpstr>
      <vt:lpstr>Patient Assessment: Toxicological Event</vt:lpstr>
      <vt:lpstr>Patient Assessment: Primary Assessment</vt:lpstr>
      <vt:lpstr>Patient Assessment: AVPU and Secondary Survey</vt:lpstr>
      <vt:lpstr>Patient Assessment: Secondary Survey</vt:lpstr>
      <vt:lpstr>Patient Assessment: Secondary Survey</vt:lpstr>
      <vt:lpstr>Patient Assessment: Physical Examination</vt:lpstr>
      <vt:lpstr>Patient Assessment: Physical Examination</vt:lpstr>
      <vt:lpstr>Patient Assessment: Nerve Agent </vt:lpstr>
      <vt:lpstr>PowerPoint Presentation</vt:lpstr>
      <vt:lpstr>Management: Scene Safety</vt:lpstr>
      <vt:lpstr>Management: Scene Safety</vt:lpstr>
      <vt:lpstr>Management: Poison Control Centers</vt:lpstr>
      <vt:lpstr>Management: Poison Control Centers</vt:lpstr>
      <vt:lpstr>Management: CHEMTREC</vt:lpstr>
      <vt:lpstr>Management: Oxygen Therapy</vt:lpstr>
      <vt:lpstr>Management: Poisoning</vt:lpstr>
      <vt:lpstr>Management: Reduce Further Exposure</vt:lpstr>
      <vt:lpstr>Management: Reduce Further Exposure</vt:lpstr>
      <vt:lpstr>Management: Reduce Further Exposure</vt:lpstr>
      <vt:lpstr>Management: Reduce Absorption</vt:lpstr>
      <vt:lpstr>PowerPoint Presentation</vt:lpstr>
      <vt:lpstr>Specific Interventions: Opioids</vt:lpstr>
      <vt:lpstr>Specific Interventions: Carbon Monoxide Poisoning</vt:lpstr>
      <vt:lpstr>Specific Interventions: Inhalation Poisoning</vt:lpstr>
      <vt:lpstr>Specific Interventions: Nerve Agent</vt:lpstr>
      <vt:lpstr>PowerPoint Presentation</vt:lpstr>
      <vt:lpstr>CASE PRESENTATION</vt:lpstr>
      <vt:lpstr>CASE UPDATE</vt:lpstr>
      <vt:lpstr>CASE OUTCOME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Kristin Parker</dc:creator>
  <cp:lastModifiedBy>Sue M</cp:lastModifiedBy>
  <cp:revision>383</cp:revision>
  <dcterms:created xsi:type="dcterms:W3CDTF">2019-03-08T18:11:57Z</dcterms:created>
  <dcterms:modified xsi:type="dcterms:W3CDTF">2024-01-25T17:00:02Z</dcterms:modified>
</cp:coreProperties>
</file>