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5"/>
  </p:notesMasterIdLst>
  <p:handoutMasterIdLst>
    <p:handoutMasterId r:id="rId96"/>
  </p:handoutMasterIdLst>
  <p:sldIdLst>
    <p:sldId id="258" r:id="rId2"/>
    <p:sldId id="414" r:id="rId3"/>
    <p:sldId id="276" r:id="rId4"/>
    <p:sldId id="374" r:id="rId5"/>
    <p:sldId id="415" r:id="rId6"/>
    <p:sldId id="267" r:id="rId7"/>
    <p:sldId id="256" r:id="rId8"/>
    <p:sldId id="257" r:id="rId9"/>
    <p:sldId id="384" r:id="rId10"/>
    <p:sldId id="417" r:id="rId11"/>
    <p:sldId id="385" r:id="rId12"/>
    <p:sldId id="375" r:id="rId13"/>
    <p:sldId id="422" r:id="rId14"/>
    <p:sldId id="259" r:id="rId15"/>
    <p:sldId id="376" r:id="rId16"/>
    <p:sldId id="430" r:id="rId17"/>
    <p:sldId id="421" r:id="rId18"/>
    <p:sldId id="261" r:id="rId19"/>
    <p:sldId id="386" r:id="rId20"/>
    <p:sldId id="387" r:id="rId21"/>
    <p:sldId id="418" r:id="rId22"/>
    <p:sldId id="262" r:id="rId23"/>
    <p:sldId id="423" r:id="rId24"/>
    <p:sldId id="388" r:id="rId25"/>
    <p:sldId id="263" r:id="rId26"/>
    <p:sldId id="436" r:id="rId27"/>
    <p:sldId id="264" r:id="rId28"/>
    <p:sldId id="265" r:id="rId29"/>
    <p:sldId id="266" r:id="rId30"/>
    <p:sldId id="377" r:id="rId31"/>
    <p:sldId id="424" r:id="rId32"/>
    <p:sldId id="268" r:id="rId33"/>
    <p:sldId id="269" r:id="rId34"/>
    <p:sldId id="270" r:id="rId35"/>
    <p:sldId id="383" r:id="rId36"/>
    <p:sldId id="271" r:id="rId37"/>
    <p:sldId id="272" r:id="rId38"/>
    <p:sldId id="273" r:id="rId39"/>
    <p:sldId id="431" r:id="rId40"/>
    <p:sldId id="275" r:id="rId41"/>
    <p:sldId id="432" r:id="rId42"/>
    <p:sldId id="378" r:id="rId43"/>
    <p:sldId id="425" r:id="rId44"/>
    <p:sldId id="419" r:id="rId45"/>
    <p:sldId id="379" r:id="rId46"/>
    <p:sldId id="389" r:id="rId47"/>
    <p:sldId id="426" r:id="rId48"/>
    <p:sldId id="390" r:id="rId49"/>
    <p:sldId id="391" r:id="rId50"/>
    <p:sldId id="279" r:id="rId51"/>
    <p:sldId id="380" r:id="rId52"/>
    <p:sldId id="392" r:id="rId53"/>
    <p:sldId id="393" r:id="rId54"/>
    <p:sldId id="394" r:id="rId55"/>
    <p:sldId id="395" r:id="rId56"/>
    <p:sldId id="427" r:id="rId57"/>
    <p:sldId id="396" r:id="rId58"/>
    <p:sldId id="397" r:id="rId59"/>
    <p:sldId id="398" r:id="rId60"/>
    <p:sldId id="381" r:id="rId61"/>
    <p:sldId id="433" r:id="rId62"/>
    <p:sldId id="382" r:id="rId63"/>
    <p:sldId id="434" r:id="rId64"/>
    <p:sldId id="399" r:id="rId65"/>
    <p:sldId id="400" r:id="rId66"/>
    <p:sldId id="401" r:id="rId67"/>
    <p:sldId id="402" r:id="rId68"/>
    <p:sldId id="403" r:id="rId69"/>
    <p:sldId id="404" r:id="rId70"/>
    <p:sldId id="405" r:id="rId71"/>
    <p:sldId id="420" r:id="rId72"/>
    <p:sldId id="406" r:id="rId73"/>
    <p:sldId id="407" r:id="rId74"/>
    <p:sldId id="408" r:id="rId75"/>
    <p:sldId id="409" r:id="rId76"/>
    <p:sldId id="410" r:id="rId77"/>
    <p:sldId id="411" r:id="rId78"/>
    <p:sldId id="428" r:id="rId79"/>
    <p:sldId id="412" r:id="rId80"/>
    <p:sldId id="413" r:id="rId81"/>
    <p:sldId id="277" r:id="rId82"/>
    <p:sldId id="280" r:id="rId83"/>
    <p:sldId id="281" r:id="rId84"/>
    <p:sldId id="282" r:id="rId85"/>
    <p:sldId id="561" r:id="rId86"/>
    <p:sldId id="348" r:id="rId87"/>
    <p:sldId id="349" r:id="rId88"/>
    <p:sldId id="351" r:id="rId89"/>
    <p:sldId id="352" r:id="rId90"/>
    <p:sldId id="353" r:id="rId91"/>
    <p:sldId id="354" r:id="rId92"/>
    <p:sldId id="355" r:id="rId93"/>
    <p:sldId id="356"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extLst>
      <p:ext uri="{19B8F6BF-5375-455C-9EA6-DF929625EA0E}">
        <p15:presenceInfo xmlns:p15="http://schemas.microsoft.com/office/powerpoint/2012/main" userId="S::Amandag@ascendlearning.com::b849a3b8-c18f-40b5-9139-043c83fa3a1d" providerId="AD"/>
      </p:ext>
    </p:extLst>
  </p:cmAuthor>
  <p:cmAuthor id="2" name="Marisa Hines" initials="MH" lastIdx="1" clrIdx="1">
    <p:extLst>
      <p:ext uri="{19B8F6BF-5375-455C-9EA6-DF929625EA0E}">
        <p15:presenceInfo xmlns:p15="http://schemas.microsoft.com/office/powerpoint/2012/main" userId="be36dc097e1f3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D2339A-00A5-4705-A9FD-7E73703AC9DF}" v="29" dt="2020-06-30T16:05:39.338"/>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37" autoAdjust="0"/>
    <p:restoredTop sz="94633"/>
  </p:normalViewPr>
  <p:slideViewPr>
    <p:cSldViewPr snapToGrid="0">
      <p:cViewPr varScale="1">
        <p:scale>
          <a:sx n="92" d="100"/>
          <a:sy n="92" d="100"/>
        </p:scale>
        <p:origin x="108" y="79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E2D2339A-00A5-4705-A9FD-7E73703AC9DF}"/>
    <pc:docChg chg="undo custSel addSld delSld modSld">
      <pc:chgData name="Kathy Moczerniak" userId="482eff44a8730993" providerId="LiveId" clId="{E2D2339A-00A5-4705-A9FD-7E73703AC9DF}" dt="2020-06-30T16:03:30.952" v="625" actId="20577"/>
      <pc:docMkLst>
        <pc:docMk/>
      </pc:docMkLst>
      <pc:sldChg chg="modSp mod">
        <pc:chgData name="Kathy Moczerniak" userId="482eff44a8730993" providerId="LiveId" clId="{E2D2339A-00A5-4705-A9FD-7E73703AC9DF}" dt="2020-06-30T01:56:01.733" v="38" actId="20577"/>
        <pc:sldMkLst>
          <pc:docMk/>
          <pc:sldMk cId="62381120" sldId="256"/>
        </pc:sldMkLst>
        <pc:spChg chg="mod">
          <ac:chgData name="Kathy Moczerniak" userId="482eff44a8730993" providerId="LiveId" clId="{E2D2339A-00A5-4705-A9FD-7E73703AC9DF}" dt="2020-06-30T01:56:01.733" v="38" actId="20577"/>
          <ac:spMkLst>
            <pc:docMk/>
            <pc:sldMk cId="62381120" sldId="256"/>
            <ac:spMk id="3" creationId="{F4FEB5DE-2CCB-43D5-9D78-B376B255F23E}"/>
          </ac:spMkLst>
        </pc:spChg>
      </pc:sldChg>
      <pc:sldChg chg="modSp mod">
        <pc:chgData name="Kathy Moczerniak" userId="482eff44a8730993" providerId="LiveId" clId="{E2D2339A-00A5-4705-A9FD-7E73703AC9DF}" dt="2020-06-30T01:56:37.796" v="39" actId="20577"/>
        <pc:sldMkLst>
          <pc:docMk/>
          <pc:sldMk cId="615573237" sldId="257"/>
        </pc:sldMkLst>
        <pc:spChg chg="mod">
          <ac:chgData name="Kathy Moczerniak" userId="482eff44a8730993" providerId="LiveId" clId="{E2D2339A-00A5-4705-A9FD-7E73703AC9DF}" dt="2020-06-30T01:56:37.796" v="39" actId="20577"/>
          <ac:spMkLst>
            <pc:docMk/>
            <pc:sldMk cId="615573237" sldId="257"/>
            <ac:spMk id="3" creationId="{859C0E21-C88C-48B3-AB8C-CDF15AA21379}"/>
          </ac:spMkLst>
        </pc:spChg>
      </pc:sldChg>
      <pc:sldChg chg="modSp mod">
        <pc:chgData name="Kathy Moczerniak" userId="482eff44a8730993" providerId="LiveId" clId="{E2D2339A-00A5-4705-A9FD-7E73703AC9DF}" dt="2020-06-30T02:13:33.287" v="71" actId="6549"/>
        <pc:sldMkLst>
          <pc:docMk/>
          <pc:sldMk cId="569246562" sldId="259"/>
        </pc:sldMkLst>
        <pc:spChg chg="mod">
          <ac:chgData name="Kathy Moczerniak" userId="482eff44a8730993" providerId="LiveId" clId="{E2D2339A-00A5-4705-A9FD-7E73703AC9DF}" dt="2020-06-30T01:53:48.054" v="25"/>
          <ac:spMkLst>
            <pc:docMk/>
            <pc:sldMk cId="569246562" sldId="259"/>
            <ac:spMk id="2" creationId="{AADEFAF8-2A61-4D76-B921-0C8DE6BD3AE8}"/>
          </ac:spMkLst>
        </pc:spChg>
        <pc:spChg chg="mod">
          <ac:chgData name="Kathy Moczerniak" userId="482eff44a8730993" providerId="LiveId" clId="{E2D2339A-00A5-4705-A9FD-7E73703AC9DF}" dt="2020-06-30T02:13:33.287" v="71" actId="6549"/>
          <ac:spMkLst>
            <pc:docMk/>
            <pc:sldMk cId="569246562" sldId="259"/>
            <ac:spMk id="3" creationId="{5FD49B43-CF1D-422E-B00A-F84AC1B7860D}"/>
          </ac:spMkLst>
        </pc:spChg>
      </pc:sldChg>
      <pc:sldChg chg="modSp mod">
        <pc:chgData name="Kathy Moczerniak" userId="482eff44a8730993" providerId="LiveId" clId="{E2D2339A-00A5-4705-A9FD-7E73703AC9DF}" dt="2020-06-30T02:20:44.281" v="83" actId="20577"/>
        <pc:sldMkLst>
          <pc:docMk/>
          <pc:sldMk cId="294191403" sldId="261"/>
        </pc:sldMkLst>
        <pc:spChg chg="mod">
          <ac:chgData name="Kathy Moczerniak" userId="482eff44a8730993" providerId="LiveId" clId="{E2D2339A-00A5-4705-A9FD-7E73703AC9DF}" dt="2020-06-30T01:53:48.054" v="25"/>
          <ac:spMkLst>
            <pc:docMk/>
            <pc:sldMk cId="294191403" sldId="261"/>
            <ac:spMk id="2" creationId="{74DE1034-8A34-4486-8C22-14F6DDD9F5DE}"/>
          </ac:spMkLst>
        </pc:spChg>
        <pc:spChg chg="mod">
          <ac:chgData name="Kathy Moczerniak" userId="482eff44a8730993" providerId="LiveId" clId="{E2D2339A-00A5-4705-A9FD-7E73703AC9DF}" dt="2020-06-30T02:20:44.281" v="83" actId="20577"/>
          <ac:spMkLst>
            <pc:docMk/>
            <pc:sldMk cId="294191403" sldId="261"/>
            <ac:spMk id="3" creationId="{F9434EDA-5847-4F87-BD25-FD248E16F27E}"/>
          </ac:spMkLst>
        </pc:spChg>
      </pc:sldChg>
      <pc:sldChg chg="modSp mod">
        <pc:chgData name="Kathy Moczerniak" userId="482eff44a8730993" providerId="LiveId" clId="{E2D2339A-00A5-4705-A9FD-7E73703AC9DF}" dt="2020-06-30T02:22:43.309" v="95" actId="20577"/>
        <pc:sldMkLst>
          <pc:docMk/>
          <pc:sldMk cId="2042358640" sldId="262"/>
        </pc:sldMkLst>
        <pc:spChg chg="mod">
          <ac:chgData name="Kathy Moczerniak" userId="482eff44a8730993" providerId="LiveId" clId="{E2D2339A-00A5-4705-A9FD-7E73703AC9DF}" dt="2020-06-30T01:53:48.054" v="25"/>
          <ac:spMkLst>
            <pc:docMk/>
            <pc:sldMk cId="2042358640" sldId="262"/>
            <ac:spMk id="2" creationId="{F5D5EF23-B18C-483C-8A85-0B55EBFB998C}"/>
          </ac:spMkLst>
        </pc:spChg>
        <pc:spChg chg="mod">
          <ac:chgData name="Kathy Moczerniak" userId="482eff44a8730993" providerId="LiveId" clId="{E2D2339A-00A5-4705-A9FD-7E73703AC9DF}" dt="2020-06-30T02:22:43.309" v="95" actId="20577"/>
          <ac:spMkLst>
            <pc:docMk/>
            <pc:sldMk cId="2042358640" sldId="262"/>
            <ac:spMk id="3" creationId="{F9A408BD-932E-435C-9135-3A1FAD2EA1F8}"/>
          </ac:spMkLst>
        </pc:spChg>
      </pc:sldChg>
      <pc:sldChg chg="modSp mod">
        <pc:chgData name="Kathy Moczerniak" userId="482eff44a8730993" providerId="LiveId" clId="{E2D2339A-00A5-4705-A9FD-7E73703AC9DF}" dt="2020-06-30T02:27:19.061" v="178" actId="20577"/>
        <pc:sldMkLst>
          <pc:docMk/>
          <pc:sldMk cId="1234652275" sldId="263"/>
        </pc:sldMkLst>
        <pc:spChg chg="mod">
          <ac:chgData name="Kathy Moczerniak" userId="482eff44a8730993" providerId="LiveId" clId="{E2D2339A-00A5-4705-A9FD-7E73703AC9DF}" dt="2020-06-30T01:53:48.054" v="25"/>
          <ac:spMkLst>
            <pc:docMk/>
            <pc:sldMk cId="1234652275" sldId="263"/>
            <ac:spMk id="2" creationId="{5C886AA9-3878-4FCF-A78F-43F956482533}"/>
          </ac:spMkLst>
        </pc:spChg>
        <pc:spChg chg="mod">
          <ac:chgData name="Kathy Moczerniak" userId="482eff44a8730993" providerId="LiveId" clId="{E2D2339A-00A5-4705-A9FD-7E73703AC9DF}" dt="2020-06-30T02:27:19.061" v="178" actId="20577"/>
          <ac:spMkLst>
            <pc:docMk/>
            <pc:sldMk cId="1234652275" sldId="263"/>
            <ac:spMk id="3" creationId="{5A774E82-2086-49E9-85C2-23FB75BBA874}"/>
          </ac:spMkLst>
        </pc:spChg>
      </pc:sldChg>
      <pc:sldChg chg="modSp mod">
        <pc:chgData name="Kathy Moczerniak" userId="482eff44a8730993" providerId="LiveId" clId="{E2D2339A-00A5-4705-A9FD-7E73703AC9DF}" dt="2020-06-30T02:31:08.717" v="199" actId="13926"/>
        <pc:sldMkLst>
          <pc:docMk/>
          <pc:sldMk cId="2977083862" sldId="264"/>
        </pc:sldMkLst>
        <pc:spChg chg="mod">
          <ac:chgData name="Kathy Moczerniak" userId="482eff44a8730993" providerId="LiveId" clId="{E2D2339A-00A5-4705-A9FD-7E73703AC9DF}" dt="2020-06-30T01:53:48.054" v="25"/>
          <ac:spMkLst>
            <pc:docMk/>
            <pc:sldMk cId="2977083862" sldId="264"/>
            <ac:spMk id="2" creationId="{B1351D82-A78B-4163-8200-BB52BD7863B8}"/>
          </ac:spMkLst>
        </pc:spChg>
        <pc:spChg chg="mod">
          <ac:chgData name="Kathy Moczerniak" userId="482eff44a8730993" providerId="LiveId" clId="{E2D2339A-00A5-4705-A9FD-7E73703AC9DF}" dt="2020-06-30T02:30:20.558" v="198" actId="20577"/>
          <ac:spMkLst>
            <pc:docMk/>
            <pc:sldMk cId="2977083862" sldId="264"/>
            <ac:spMk id="3" creationId="{3AB4C611-C934-4B1B-85B7-8F3EA00937CD}"/>
          </ac:spMkLst>
        </pc:spChg>
        <pc:spChg chg="mod">
          <ac:chgData name="Kathy Moczerniak" userId="482eff44a8730993" providerId="LiveId" clId="{E2D2339A-00A5-4705-A9FD-7E73703AC9DF}" dt="2020-06-30T02:31:08.717" v="199" actId="13926"/>
          <ac:spMkLst>
            <pc:docMk/>
            <pc:sldMk cId="2977083862" sldId="264"/>
            <ac:spMk id="8" creationId="{CE7A750F-56D0-46D0-AF84-79E8093DD4B0}"/>
          </ac:spMkLst>
        </pc:spChg>
      </pc:sldChg>
      <pc:sldChg chg="modSp mod">
        <pc:chgData name="Kathy Moczerniak" userId="482eff44a8730993" providerId="LiveId" clId="{E2D2339A-00A5-4705-A9FD-7E73703AC9DF}" dt="2020-06-30T02:33:17.279" v="203" actId="20577"/>
        <pc:sldMkLst>
          <pc:docMk/>
          <pc:sldMk cId="2661104954" sldId="265"/>
        </pc:sldMkLst>
        <pc:spChg chg="mod">
          <ac:chgData name="Kathy Moczerniak" userId="482eff44a8730993" providerId="LiveId" clId="{E2D2339A-00A5-4705-A9FD-7E73703AC9DF}" dt="2020-06-30T01:53:48.054" v="25"/>
          <ac:spMkLst>
            <pc:docMk/>
            <pc:sldMk cId="2661104954" sldId="265"/>
            <ac:spMk id="2" creationId="{8E0E5C30-F8FB-43AC-ABAF-CC25950CE7CB}"/>
          </ac:spMkLst>
        </pc:spChg>
        <pc:spChg chg="mod">
          <ac:chgData name="Kathy Moczerniak" userId="482eff44a8730993" providerId="LiveId" clId="{E2D2339A-00A5-4705-A9FD-7E73703AC9DF}" dt="2020-06-30T02:33:17.279" v="203" actId="20577"/>
          <ac:spMkLst>
            <pc:docMk/>
            <pc:sldMk cId="2661104954" sldId="265"/>
            <ac:spMk id="3" creationId="{8A5A7CA9-E457-4A19-A15A-77CF5760A12C}"/>
          </ac:spMkLst>
        </pc:spChg>
      </pc:sldChg>
      <pc:sldChg chg="modSp mod">
        <pc:chgData name="Kathy Moczerniak" userId="482eff44a8730993" providerId="LiveId" clId="{E2D2339A-00A5-4705-A9FD-7E73703AC9DF}" dt="2020-06-30T02:34:31.484" v="205" actId="20577"/>
        <pc:sldMkLst>
          <pc:docMk/>
          <pc:sldMk cId="2484908531" sldId="266"/>
        </pc:sldMkLst>
        <pc:spChg chg="mod">
          <ac:chgData name="Kathy Moczerniak" userId="482eff44a8730993" providerId="LiveId" clId="{E2D2339A-00A5-4705-A9FD-7E73703AC9DF}" dt="2020-06-30T01:53:48.054" v="25"/>
          <ac:spMkLst>
            <pc:docMk/>
            <pc:sldMk cId="2484908531" sldId="266"/>
            <ac:spMk id="2" creationId="{66EC1204-4655-4432-AF48-1972D8480D03}"/>
          </ac:spMkLst>
        </pc:spChg>
        <pc:spChg chg="mod">
          <ac:chgData name="Kathy Moczerniak" userId="482eff44a8730993" providerId="LiveId" clId="{E2D2339A-00A5-4705-A9FD-7E73703AC9DF}" dt="2020-06-30T02:34:31.484" v="205" actId="20577"/>
          <ac:spMkLst>
            <pc:docMk/>
            <pc:sldMk cId="2484908531" sldId="266"/>
            <ac:spMk id="3" creationId="{86AFD877-C7FD-4B66-AD40-B7A59060024A}"/>
          </ac:spMkLst>
        </pc:spChg>
      </pc:sldChg>
      <pc:sldChg chg="modSp mod">
        <pc:chgData name="Kathy Moczerniak" userId="482eff44a8730993" providerId="LiveId" clId="{E2D2339A-00A5-4705-A9FD-7E73703AC9DF}" dt="2020-06-30T02:37:47.369" v="233" actId="1076"/>
        <pc:sldMkLst>
          <pc:docMk/>
          <pc:sldMk cId="2348372441" sldId="268"/>
        </pc:sldMkLst>
        <pc:spChg chg="mod">
          <ac:chgData name="Kathy Moczerniak" userId="482eff44a8730993" providerId="LiveId" clId="{E2D2339A-00A5-4705-A9FD-7E73703AC9DF}" dt="2020-06-30T01:53:48.054" v="25"/>
          <ac:spMkLst>
            <pc:docMk/>
            <pc:sldMk cId="2348372441" sldId="268"/>
            <ac:spMk id="2" creationId="{784D6AB1-3654-4F77-A648-6382D1279870}"/>
          </ac:spMkLst>
        </pc:spChg>
        <pc:spChg chg="mod">
          <ac:chgData name="Kathy Moczerniak" userId="482eff44a8730993" providerId="LiveId" clId="{E2D2339A-00A5-4705-A9FD-7E73703AC9DF}" dt="2020-06-30T02:37:47.369" v="233" actId="1076"/>
          <ac:spMkLst>
            <pc:docMk/>
            <pc:sldMk cId="2348372441" sldId="268"/>
            <ac:spMk id="3" creationId="{B97C33EA-EF74-4C3F-B342-A1A30268EFE3}"/>
          </ac:spMkLst>
        </pc:spChg>
      </pc:sldChg>
      <pc:sldChg chg="modSp mod">
        <pc:chgData name="Kathy Moczerniak" userId="482eff44a8730993" providerId="LiveId" clId="{E2D2339A-00A5-4705-A9FD-7E73703AC9DF}" dt="2020-06-30T02:38:22.242" v="249" actId="20577"/>
        <pc:sldMkLst>
          <pc:docMk/>
          <pc:sldMk cId="1828386067" sldId="269"/>
        </pc:sldMkLst>
        <pc:spChg chg="mod">
          <ac:chgData name="Kathy Moczerniak" userId="482eff44a8730993" providerId="LiveId" clId="{E2D2339A-00A5-4705-A9FD-7E73703AC9DF}" dt="2020-06-30T02:38:22.242" v="249" actId="20577"/>
          <ac:spMkLst>
            <pc:docMk/>
            <pc:sldMk cId="1828386067" sldId="269"/>
            <ac:spMk id="3" creationId="{085075E4-9782-4372-A8D8-468E1557B648}"/>
          </ac:spMkLst>
        </pc:spChg>
      </pc:sldChg>
      <pc:sldChg chg="modSp mod">
        <pc:chgData name="Kathy Moczerniak" userId="482eff44a8730993" providerId="LiveId" clId="{E2D2339A-00A5-4705-A9FD-7E73703AC9DF}" dt="2020-06-30T02:38:44.416" v="250" actId="1076"/>
        <pc:sldMkLst>
          <pc:docMk/>
          <pc:sldMk cId="1642850633" sldId="270"/>
        </pc:sldMkLst>
        <pc:spChg chg="mod">
          <ac:chgData name="Kathy Moczerniak" userId="482eff44a8730993" providerId="LiveId" clId="{E2D2339A-00A5-4705-A9FD-7E73703AC9DF}" dt="2020-06-30T02:38:44.416" v="250" actId="1076"/>
          <ac:spMkLst>
            <pc:docMk/>
            <pc:sldMk cId="1642850633" sldId="270"/>
            <ac:spMk id="3" creationId="{7FB6CFE7-F523-4CE7-9FAC-8B0A0EB0B515}"/>
          </ac:spMkLst>
        </pc:spChg>
      </pc:sldChg>
      <pc:sldChg chg="modSp mod">
        <pc:chgData name="Kathy Moczerniak" userId="482eff44a8730993" providerId="LiveId" clId="{E2D2339A-00A5-4705-A9FD-7E73703AC9DF}" dt="2020-06-30T02:42:58.322" v="260" actId="20577"/>
        <pc:sldMkLst>
          <pc:docMk/>
          <pc:sldMk cId="3440035495" sldId="271"/>
        </pc:sldMkLst>
        <pc:spChg chg="mod">
          <ac:chgData name="Kathy Moczerniak" userId="482eff44a8730993" providerId="LiveId" clId="{E2D2339A-00A5-4705-A9FD-7E73703AC9DF}" dt="2020-06-30T02:42:58.322" v="260" actId="20577"/>
          <ac:spMkLst>
            <pc:docMk/>
            <pc:sldMk cId="3440035495" sldId="271"/>
            <ac:spMk id="3" creationId="{2903A603-F79A-41D2-966F-658F5FAC7FB3}"/>
          </ac:spMkLst>
        </pc:spChg>
      </pc:sldChg>
      <pc:sldChg chg="modSp mod">
        <pc:chgData name="Kathy Moczerniak" userId="482eff44a8730993" providerId="LiveId" clId="{E2D2339A-00A5-4705-A9FD-7E73703AC9DF}" dt="2020-06-30T02:43:28.877" v="262" actId="20577"/>
        <pc:sldMkLst>
          <pc:docMk/>
          <pc:sldMk cId="1548586126" sldId="272"/>
        </pc:sldMkLst>
        <pc:spChg chg="mod">
          <ac:chgData name="Kathy Moczerniak" userId="482eff44a8730993" providerId="LiveId" clId="{E2D2339A-00A5-4705-A9FD-7E73703AC9DF}" dt="2020-06-30T02:43:28.877" v="262" actId="20577"/>
          <ac:spMkLst>
            <pc:docMk/>
            <pc:sldMk cId="1548586126" sldId="272"/>
            <ac:spMk id="3" creationId="{A8F90192-5965-44A7-962E-C8D8534833A6}"/>
          </ac:spMkLst>
        </pc:spChg>
      </pc:sldChg>
      <pc:sldChg chg="modSp mod">
        <pc:chgData name="Kathy Moczerniak" userId="482eff44a8730993" providerId="LiveId" clId="{E2D2339A-00A5-4705-A9FD-7E73703AC9DF}" dt="2020-06-30T03:02:02.106" v="278" actId="20577"/>
        <pc:sldMkLst>
          <pc:docMk/>
          <pc:sldMk cId="1519093629" sldId="273"/>
        </pc:sldMkLst>
        <pc:spChg chg="mod">
          <ac:chgData name="Kathy Moczerniak" userId="482eff44a8730993" providerId="LiveId" clId="{E2D2339A-00A5-4705-A9FD-7E73703AC9DF}" dt="2020-06-30T03:02:02.106" v="278" actId="20577"/>
          <ac:spMkLst>
            <pc:docMk/>
            <pc:sldMk cId="1519093629" sldId="273"/>
            <ac:spMk id="3" creationId="{E08AE00E-7773-4A19-B1DE-4816F7FD331A}"/>
          </ac:spMkLst>
        </pc:spChg>
      </pc:sldChg>
      <pc:sldChg chg="modSp mod">
        <pc:chgData name="Kathy Moczerniak" userId="482eff44a8730993" providerId="LiveId" clId="{E2D2339A-00A5-4705-A9FD-7E73703AC9DF}" dt="2020-06-30T03:14:13.906" v="283" actId="13926"/>
        <pc:sldMkLst>
          <pc:docMk/>
          <pc:sldMk cId="3729782180" sldId="275"/>
        </pc:sldMkLst>
        <pc:spChg chg="mod">
          <ac:chgData name="Kathy Moczerniak" userId="482eff44a8730993" providerId="LiveId" clId="{E2D2339A-00A5-4705-A9FD-7E73703AC9DF}" dt="2020-06-30T03:13:38.662" v="282" actId="20577"/>
          <ac:spMkLst>
            <pc:docMk/>
            <pc:sldMk cId="3729782180" sldId="275"/>
            <ac:spMk id="3" creationId="{ED4F74BD-91CE-4D84-934C-1EDA2FC000D0}"/>
          </ac:spMkLst>
        </pc:spChg>
        <pc:spChg chg="mod">
          <ac:chgData name="Kathy Moczerniak" userId="482eff44a8730993" providerId="LiveId" clId="{E2D2339A-00A5-4705-A9FD-7E73703AC9DF}" dt="2020-06-30T03:14:13.906" v="283" actId="13926"/>
          <ac:spMkLst>
            <pc:docMk/>
            <pc:sldMk cId="3729782180" sldId="275"/>
            <ac:spMk id="8" creationId="{2C326242-6514-440B-BA10-2CB0AE5CA1EC}"/>
          </ac:spMkLst>
        </pc:spChg>
      </pc:sldChg>
      <pc:sldChg chg="modSp">
        <pc:chgData name="Kathy Moczerniak" userId="482eff44a8730993" providerId="LiveId" clId="{E2D2339A-00A5-4705-A9FD-7E73703AC9DF}" dt="2020-06-30T01:53:49.914" v="26"/>
        <pc:sldMkLst>
          <pc:docMk/>
          <pc:sldMk cId="2973352365" sldId="276"/>
        </pc:sldMkLst>
        <pc:spChg chg="mod">
          <ac:chgData name="Kathy Moczerniak" userId="482eff44a8730993" providerId="LiveId" clId="{E2D2339A-00A5-4705-A9FD-7E73703AC9DF}" dt="2020-06-30T01:53:49.914" v="26"/>
          <ac:spMkLst>
            <pc:docMk/>
            <pc:sldMk cId="2973352365" sldId="276"/>
            <ac:spMk id="14" creationId="{00000000-0000-0000-0000-000000000000}"/>
          </ac:spMkLst>
        </pc:spChg>
      </pc:sldChg>
      <pc:sldChg chg="modSp mod">
        <pc:chgData name="Kathy Moczerniak" userId="482eff44a8730993" providerId="LiveId" clId="{E2D2339A-00A5-4705-A9FD-7E73703AC9DF}" dt="2020-06-30T03:58:38.341" v="375" actId="15"/>
        <pc:sldMkLst>
          <pc:docMk/>
          <pc:sldMk cId="581426958" sldId="279"/>
        </pc:sldMkLst>
        <pc:spChg chg="mod">
          <ac:chgData name="Kathy Moczerniak" userId="482eff44a8730993" providerId="LiveId" clId="{E2D2339A-00A5-4705-A9FD-7E73703AC9DF}" dt="2020-06-30T01:53:48.054" v="25"/>
          <ac:spMkLst>
            <pc:docMk/>
            <pc:sldMk cId="581426958" sldId="279"/>
            <ac:spMk id="2" creationId="{859791A7-DFA4-4C1F-906B-18B556E3D520}"/>
          </ac:spMkLst>
        </pc:spChg>
        <pc:spChg chg="mod">
          <ac:chgData name="Kathy Moczerniak" userId="482eff44a8730993" providerId="LiveId" clId="{E2D2339A-00A5-4705-A9FD-7E73703AC9DF}" dt="2020-06-30T03:58:38.341" v="375" actId="15"/>
          <ac:spMkLst>
            <pc:docMk/>
            <pc:sldMk cId="581426958" sldId="279"/>
            <ac:spMk id="3" creationId="{4924D9E8-A91B-4032-9CFE-43755F54B2F1}"/>
          </ac:spMkLst>
        </pc:spChg>
      </pc:sldChg>
      <pc:sldChg chg="modSp mod">
        <pc:chgData name="Kathy Moczerniak" userId="482eff44a8730993" providerId="LiveId" clId="{E2D2339A-00A5-4705-A9FD-7E73703AC9DF}" dt="2020-06-30T14:44:04.274" v="534" actId="14100"/>
        <pc:sldMkLst>
          <pc:docMk/>
          <pc:sldMk cId="3775886030" sldId="280"/>
        </pc:sldMkLst>
        <pc:spChg chg="mod">
          <ac:chgData name="Kathy Moczerniak" userId="482eff44a8730993" providerId="LiveId" clId="{E2D2339A-00A5-4705-A9FD-7E73703AC9DF}" dt="2020-06-21T05:53:40.197" v="3" actId="114"/>
          <ac:spMkLst>
            <pc:docMk/>
            <pc:sldMk cId="3775886030" sldId="280"/>
            <ac:spMk id="13" creationId="{00000000-0000-0000-0000-000000000000}"/>
          </ac:spMkLst>
        </pc:spChg>
        <pc:spChg chg="mod">
          <ac:chgData name="Kathy Moczerniak" userId="482eff44a8730993" providerId="LiveId" clId="{E2D2339A-00A5-4705-A9FD-7E73703AC9DF}" dt="2020-06-30T14:44:04.274" v="534" actId="14100"/>
          <ac:spMkLst>
            <pc:docMk/>
            <pc:sldMk cId="3775886030" sldId="280"/>
            <ac:spMk id="14" creationId="{00000000-0000-0000-0000-000000000000}"/>
          </ac:spMkLst>
        </pc:spChg>
      </pc:sldChg>
      <pc:sldChg chg="modSp mod">
        <pc:chgData name="Kathy Moczerniak" userId="482eff44a8730993" providerId="LiveId" clId="{E2D2339A-00A5-4705-A9FD-7E73703AC9DF}" dt="2020-06-21T05:53:44.480" v="4" actId="114"/>
        <pc:sldMkLst>
          <pc:docMk/>
          <pc:sldMk cId="11867450" sldId="281"/>
        </pc:sldMkLst>
        <pc:spChg chg="mod">
          <ac:chgData name="Kathy Moczerniak" userId="482eff44a8730993" providerId="LiveId" clId="{E2D2339A-00A5-4705-A9FD-7E73703AC9DF}" dt="2020-06-21T05:53:44.480" v="4" actId="114"/>
          <ac:spMkLst>
            <pc:docMk/>
            <pc:sldMk cId="11867450" sldId="281"/>
            <ac:spMk id="13" creationId="{00000000-0000-0000-0000-000000000000}"/>
          </ac:spMkLst>
        </pc:spChg>
      </pc:sldChg>
      <pc:sldChg chg="modSp mod">
        <pc:chgData name="Kathy Moczerniak" userId="482eff44a8730993" providerId="LiveId" clId="{E2D2339A-00A5-4705-A9FD-7E73703AC9DF}" dt="2020-06-30T14:46:11.471" v="535" actId="1076"/>
        <pc:sldMkLst>
          <pc:docMk/>
          <pc:sldMk cId="2132416333" sldId="282"/>
        </pc:sldMkLst>
        <pc:spChg chg="mod">
          <ac:chgData name="Kathy Moczerniak" userId="482eff44a8730993" providerId="LiveId" clId="{E2D2339A-00A5-4705-A9FD-7E73703AC9DF}" dt="2020-06-21T05:53:48.363" v="5" actId="114"/>
          <ac:spMkLst>
            <pc:docMk/>
            <pc:sldMk cId="2132416333" sldId="282"/>
            <ac:spMk id="13" creationId="{00000000-0000-0000-0000-000000000000}"/>
          </ac:spMkLst>
        </pc:spChg>
        <pc:spChg chg="mod">
          <ac:chgData name="Kathy Moczerniak" userId="482eff44a8730993" providerId="LiveId" clId="{E2D2339A-00A5-4705-A9FD-7E73703AC9DF}" dt="2020-06-30T14:46:11.471" v="535" actId="1076"/>
          <ac:spMkLst>
            <pc:docMk/>
            <pc:sldMk cId="2132416333" sldId="282"/>
            <ac:spMk id="14" creationId="{00000000-0000-0000-0000-000000000000}"/>
          </ac:spMkLst>
        </pc:spChg>
      </pc:sldChg>
      <pc:sldChg chg="modSp add mod">
        <pc:chgData name="Kathy Moczerniak" userId="482eff44a8730993" providerId="LiveId" clId="{E2D2339A-00A5-4705-A9FD-7E73703AC9DF}" dt="2020-06-30T15:48:54.370" v="612" actId="1076"/>
        <pc:sldMkLst>
          <pc:docMk/>
          <pc:sldMk cId="445372296" sldId="348"/>
        </pc:sldMkLst>
        <pc:spChg chg="mod">
          <ac:chgData name="Kathy Moczerniak" userId="482eff44a8730993" providerId="LiveId" clId="{E2D2339A-00A5-4705-A9FD-7E73703AC9DF}" dt="2020-06-21T05:53:55.948" v="6" actId="113"/>
          <ac:spMkLst>
            <pc:docMk/>
            <pc:sldMk cId="445372296" sldId="348"/>
            <ac:spMk id="2" creationId="{A120C3F2-DC0A-4ADE-807B-872A1CA958F6}"/>
          </ac:spMkLst>
        </pc:spChg>
        <pc:spChg chg="mod">
          <ac:chgData name="Kathy Moczerniak" userId="482eff44a8730993" providerId="LiveId" clId="{E2D2339A-00A5-4705-A9FD-7E73703AC9DF}" dt="2020-06-30T15:48:54.370" v="612" actId="1076"/>
          <ac:spMkLst>
            <pc:docMk/>
            <pc:sldMk cId="445372296" sldId="348"/>
            <ac:spMk id="3" creationId="{111B381F-63B3-48DA-8AF3-28D488F03AD3}"/>
          </ac:spMkLst>
        </pc:spChg>
        <pc:spChg chg="mod">
          <ac:chgData name="Kathy Moczerniak" userId="482eff44a8730993" providerId="LiveId" clId="{E2D2339A-00A5-4705-A9FD-7E73703AC9DF}" dt="2020-06-30T15:02:54.965" v="573" actId="20577"/>
          <ac:spMkLst>
            <pc:docMk/>
            <pc:sldMk cId="445372296" sldId="348"/>
            <ac:spMk id="8" creationId="{F99B406E-EB38-4F98-8CA7-6BD099E087F5}"/>
          </ac:spMkLst>
        </pc:spChg>
      </pc:sldChg>
      <pc:sldChg chg="modSp add mod">
        <pc:chgData name="Kathy Moczerniak" userId="482eff44a8730993" providerId="LiveId" clId="{E2D2339A-00A5-4705-A9FD-7E73703AC9DF}" dt="2020-06-30T15:59:13.153" v="615" actId="1076"/>
        <pc:sldMkLst>
          <pc:docMk/>
          <pc:sldMk cId="2918333849" sldId="349"/>
        </pc:sldMkLst>
        <pc:spChg chg="mod">
          <ac:chgData name="Kathy Moczerniak" userId="482eff44a8730993" providerId="LiveId" clId="{E2D2339A-00A5-4705-A9FD-7E73703AC9DF}" dt="2020-06-21T05:54:02.860" v="8" actId="113"/>
          <ac:spMkLst>
            <pc:docMk/>
            <pc:sldMk cId="2918333849" sldId="349"/>
            <ac:spMk id="2" creationId="{7DF5A045-B8FA-418B-8C60-BFB27DBE131A}"/>
          </ac:spMkLst>
        </pc:spChg>
        <pc:spChg chg="mod">
          <ac:chgData name="Kathy Moczerniak" userId="482eff44a8730993" providerId="LiveId" clId="{E2D2339A-00A5-4705-A9FD-7E73703AC9DF}" dt="2020-06-30T15:59:13.153" v="615" actId="1076"/>
          <ac:spMkLst>
            <pc:docMk/>
            <pc:sldMk cId="2918333849" sldId="349"/>
            <ac:spMk id="3" creationId="{351CAC12-5DCF-4197-9B93-5E3011241A8E}"/>
          </ac:spMkLst>
        </pc:spChg>
        <pc:spChg chg="mod">
          <ac:chgData name="Kathy Moczerniak" userId="482eff44a8730993" providerId="LiveId" clId="{E2D2339A-00A5-4705-A9FD-7E73703AC9DF}" dt="2020-06-21T05:54:05.830" v="9" actId="20578"/>
          <ac:spMkLst>
            <pc:docMk/>
            <pc:sldMk cId="2918333849" sldId="349"/>
            <ac:spMk id="8" creationId="{69FAEEE5-D1EB-4E43-9166-6965115FF546}"/>
          </ac:spMkLst>
        </pc:spChg>
      </pc:sldChg>
      <pc:sldChg chg="modSp add del mod">
        <pc:chgData name="Kathy Moczerniak" userId="482eff44a8730993" providerId="LiveId" clId="{E2D2339A-00A5-4705-A9FD-7E73703AC9DF}" dt="2020-06-30T15:02:45.149" v="565" actId="47"/>
        <pc:sldMkLst>
          <pc:docMk/>
          <pc:sldMk cId="384466189" sldId="350"/>
        </pc:sldMkLst>
        <pc:spChg chg="mod">
          <ac:chgData name="Kathy Moczerniak" userId="482eff44a8730993" providerId="LiveId" clId="{E2D2339A-00A5-4705-A9FD-7E73703AC9DF}" dt="2020-06-21T05:54:08.685" v="10" actId="113"/>
          <ac:spMkLst>
            <pc:docMk/>
            <pc:sldMk cId="384466189" sldId="350"/>
            <ac:spMk id="2" creationId="{0B4FB9AF-71F2-4FF1-9ED3-C896D638A95A}"/>
          </ac:spMkLst>
        </pc:spChg>
        <pc:spChg chg="mod">
          <ac:chgData name="Kathy Moczerniak" userId="482eff44a8730993" providerId="LiveId" clId="{E2D2339A-00A5-4705-A9FD-7E73703AC9DF}" dt="2020-06-30T14:50:17.093" v="544" actId="21"/>
          <ac:spMkLst>
            <pc:docMk/>
            <pc:sldMk cId="384466189" sldId="350"/>
            <ac:spMk id="3" creationId="{9554730B-203D-48EB-AEE7-A2CE3A0F1EFD}"/>
          </ac:spMkLst>
        </pc:spChg>
      </pc:sldChg>
      <pc:sldChg chg="modSp add mod">
        <pc:chgData name="Kathy Moczerniak" userId="482eff44a8730993" providerId="LiveId" clId="{E2D2339A-00A5-4705-A9FD-7E73703AC9DF}" dt="2020-06-30T16:01:01.670" v="623" actId="313"/>
        <pc:sldMkLst>
          <pc:docMk/>
          <pc:sldMk cId="390966572" sldId="351"/>
        </pc:sldMkLst>
        <pc:spChg chg="mod">
          <ac:chgData name="Kathy Moczerniak" userId="482eff44a8730993" providerId="LiveId" clId="{E2D2339A-00A5-4705-A9FD-7E73703AC9DF}" dt="2020-06-21T05:54:14.095" v="11" actId="113"/>
          <ac:spMkLst>
            <pc:docMk/>
            <pc:sldMk cId="390966572" sldId="351"/>
            <ac:spMk id="2" creationId="{7077F5BC-3995-4F70-B78A-2B3CFCBA5467}"/>
          </ac:spMkLst>
        </pc:spChg>
        <pc:spChg chg="mod">
          <ac:chgData name="Kathy Moczerniak" userId="482eff44a8730993" providerId="LiveId" clId="{E2D2339A-00A5-4705-A9FD-7E73703AC9DF}" dt="2020-06-30T16:01:01.670" v="623" actId="313"/>
          <ac:spMkLst>
            <pc:docMk/>
            <pc:sldMk cId="390966572" sldId="351"/>
            <ac:spMk id="3" creationId="{7647929E-80BC-4B1C-8A91-38117AA220A4}"/>
          </ac:spMkLst>
        </pc:spChg>
        <pc:spChg chg="mod">
          <ac:chgData name="Kathy Moczerniak" userId="482eff44a8730993" providerId="LiveId" clId="{E2D2339A-00A5-4705-A9FD-7E73703AC9DF}" dt="2020-06-30T15:46:37.004" v="582" actId="20577"/>
          <ac:spMkLst>
            <pc:docMk/>
            <pc:sldMk cId="390966572" sldId="351"/>
            <ac:spMk id="8" creationId="{CDBB8137-ADCE-4ED5-90B3-87BB65DD2FD1}"/>
          </ac:spMkLst>
        </pc:spChg>
      </pc:sldChg>
      <pc:sldChg chg="modSp add mod">
        <pc:chgData name="Kathy Moczerniak" userId="482eff44a8730993" providerId="LiveId" clId="{E2D2339A-00A5-4705-A9FD-7E73703AC9DF}" dt="2020-06-30T16:00:29.893" v="619" actId="313"/>
        <pc:sldMkLst>
          <pc:docMk/>
          <pc:sldMk cId="2005219889" sldId="352"/>
        </pc:sldMkLst>
        <pc:spChg chg="mod">
          <ac:chgData name="Kathy Moczerniak" userId="482eff44a8730993" providerId="LiveId" clId="{E2D2339A-00A5-4705-A9FD-7E73703AC9DF}" dt="2020-06-21T05:54:26.203" v="15" actId="113"/>
          <ac:spMkLst>
            <pc:docMk/>
            <pc:sldMk cId="2005219889" sldId="352"/>
            <ac:spMk id="2" creationId="{B815383F-B6AA-4258-B635-DC867008B106}"/>
          </ac:spMkLst>
        </pc:spChg>
        <pc:spChg chg="mod">
          <ac:chgData name="Kathy Moczerniak" userId="482eff44a8730993" providerId="LiveId" clId="{E2D2339A-00A5-4705-A9FD-7E73703AC9DF}" dt="2020-06-30T16:00:29.893" v="619" actId="313"/>
          <ac:spMkLst>
            <pc:docMk/>
            <pc:sldMk cId="2005219889" sldId="352"/>
            <ac:spMk id="3" creationId="{1892A15A-C4B9-43B1-A825-346FEE3BBD41}"/>
          </ac:spMkLst>
        </pc:spChg>
        <pc:spChg chg="mod">
          <ac:chgData name="Kathy Moczerniak" userId="482eff44a8730993" providerId="LiveId" clId="{E2D2339A-00A5-4705-A9FD-7E73703AC9DF}" dt="2020-06-30T15:47:17.940" v="588" actId="20577"/>
          <ac:spMkLst>
            <pc:docMk/>
            <pc:sldMk cId="2005219889" sldId="352"/>
            <ac:spMk id="8" creationId="{BF409776-9423-4195-A69F-1ED5B85B2125}"/>
          </ac:spMkLst>
        </pc:spChg>
      </pc:sldChg>
      <pc:sldChg chg="modSp add mod">
        <pc:chgData name="Kathy Moczerniak" userId="482eff44a8730993" providerId="LiveId" clId="{E2D2339A-00A5-4705-A9FD-7E73703AC9DF}" dt="2020-06-30T01:53:48.054" v="25"/>
        <pc:sldMkLst>
          <pc:docMk/>
          <pc:sldMk cId="405499958" sldId="353"/>
        </pc:sldMkLst>
        <pc:spChg chg="mod">
          <ac:chgData name="Kathy Moczerniak" userId="482eff44a8730993" providerId="LiveId" clId="{E2D2339A-00A5-4705-A9FD-7E73703AC9DF}" dt="2020-06-21T05:54:34.197" v="17" actId="113"/>
          <ac:spMkLst>
            <pc:docMk/>
            <pc:sldMk cId="405499958" sldId="353"/>
            <ac:spMk id="2" creationId="{96CAC48B-C0FA-4970-924A-2FFFC5EE138F}"/>
          </ac:spMkLst>
        </pc:spChg>
        <pc:spChg chg="mod">
          <ac:chgData name="Kathy Moczerniak" userId="482eff44a8730993" providerId="LiveId" clId="{E2D2339A-00A5-4705-A9FD-7E73703AC9DF}" dt="2020-06-30T01:53:48.054" v="25"/>
          <ac:spMkLst>
            <pc:docMk/>
            <pc:sldMk cId="405499958" sldId="353"/>
            <ac:spMk id="3" creationId="{232041E8-2AEF-4433-A89D-C70CF674D753}"/>
          </ac:spMkLst>
        </pc:spChg>
        <pc:spChg chg="mod">
          <ac:chgData name="Kathy Moczerniak" userId="482eff44a8730993" providerId="LiveId" clId="{E2D2339A-00A5-4705-A9FD-7E73703AC9DF}" dt="2020-06-21T05:54:32.463" v="16" actId="20578"/>
          <ac:spMkLst>
            <pc:docMk/>
            <pc:sldMk cId="405499958" sldId="353"/>
            <ac:spMk id="8" creationId="{AA039855-E85A-43B3-B8E6-E0609C7E2ED5}"/>
          </ac:spMkLst>
        </pc:spChg>
      </pc:sldChg>
      <pc:sldChg chg="modSp add mod">
        <pc:chgData name="Kathy Moczerniak" userId="482eff44a8730993" providerId="LiveId" clId="{E2D2339A-00A5-4705-A9FD-7E73703AC9DF}" dt="2020-06-21T05:54:40.435" v="19" actId="20578"/>
        <pc:sldMkLst>
          <pc:docMk/>
          <pc:sldMk cId="261309597" sldId="354"/>
        </pc:sldMkLst>
        <pc:spChg chg="mod">
          <ac:chgData name="Kathy Moczerniak" userId="482eff44a8730993" providerId="LiveId" clId="{E2D2339A-00A5-4705-A9FD-7E73703AC9DF}" dt="2020-06-21T05:54:37.035" v="18" actId="113"/>
          <ac:spMkLst>
            <pc:docMk/>
            <pc:sldMk cId="261309597" sldId="354"/>
            <ac:spMk id="2" creationId="{43084873-FA62-4DA3-A6EA-4A2FEE3C3442}"/>
          </ac:spMkLst>
        </pc:spChg>
        <pc:spChg chg="mod">
          <ac:chgData name="Kathy Moczerniak" userId="482eff44a8730993" providerId="LiveId" clId="{E2D2339A-00A5-4705-A9FD-7E73703AC9DF}" dt="2020-06-21T05:54:40.435" v="19" actId="20578"/>
          <ac:spMkLst>
            <pc:docMk/>
            <pc:sldMk cId="261309597" sldId="354"/>
            <ac:spMk id="8" creationId="{D5CDF96F-0226-460C-B865-C80EBE2F66BF}"/>
          </ac:spMkLst>
        </pc:spChg>
      </pc:sldChg>
      <pc:sldChg chg="modSp add mod">
        <pc:chgData name="Kathy Moczerniak" userId="482eff44a8730993" providerId="LiveId" clId="{E2D2339A-00A5-4705-A9FD-7E73703AC9DF}" dt="2020-06-21T05:54:46.169" v="21" actId="20578"/>
        <pc:sldMkLst>
          <pc:docMk/>
          <pc:sldMk cId="1426753508" sldId="355"/>
        </pc:sldMkLst>
        <pc:spChg chg="mod">
          <ac:chgData name="Kathy Moczerniak" userId="482eff44a8730993" providerId="LiveId" clId="{E2D2339A-00A5-4705-A9FD-7E73703AC9DF}" dt="2020-06-21T05:54:43.307" v="20" actId="113"/>
          <ac:spMkLst>
            <pc:docMk/>
            <pc:sldMk cId="1426753508" sldId="355"/>
            <ac:spMk id="2" creationId="{6A8EB166-169E-42D7-AA10-0DD97FC7DF89}"/>
          </ac:spMkLst>
        </pc:spChg>
        <pc:spChg chg="mod">
          <ac:chgData name="Kathy Moczerniak" userId="482eff44a8730993" providerId="LiveId" clId="{E2D2339A-00A5-4705-A9FD-7E73703AC9DF}" dt="2020-06-21T05:54:46.169" v="21" actId="20578"/>
          <ac:spMkLst>
            <pc:docMk/>
            <pc:sldMk cId="1426753508" sldId="355"/>
            <ac:spMk id="8" creationId="{8485364B-199B-4A4F-B129-F50AB2B20EE1}"/>
          </ac:spMkLst>
        </pc:spChg>
      </pc:sldChg>
      <pc:sldChg chg="modSp add mod">
        <pc:chgData name="Kathy Moczerniak" userId="482eff44a8730993" providerId="LiveId" clId="{E2D2339A-00A5-4705-A9FD-7E73703AC9DF}" dt="2020-06-30T16:03:30.952" v="625" actId="20577"/>
        <pc:sldMkLst>
          <pc:docMk/>
          <pc:sldMk cId="2279639152" sldId="356"/>
        </pc:sldMkLst>
        <pc:spChg chg="mod">
          <ac:chgData name="Kathy Moczerniak" userId="482eff44a8730993" providerId="LiveId" clId="{E2D2339A-00A5-4705-A9FD-7E73703AC9DF}" dt="2020-06-21T05:54:51.721" v="23" actId="113"/>
          <ac:spMkLst>
            <pc:docMk/>
            <pc:sldMk cId="2279639152" sldId="356"/>
            <ac:spMk id="2" creationId="{8B4D9CDF-F705-4771-A974-7F0FAE2705D9}"/>
          </ac:spMkLst>
        </pc:spChg>
        <pc:spChg chg="mod">
          <ac:chgData name="Kathy Moczerniak" userId="482eff44a8730993" providerId="LiveId" clId="{E2D2339A-00A5-4705-A9FD-7E73703AC9DF}" dt="2020-06-30T16:03:30.952" v="625" actId="20577"/>
          <ac:spMkLst>
            <pc:docMk/>
            <pc:sldMk cId="2279639152" sldId="356"/>
            <ac:spMk id="3" creationId="{2E8FB319-624F-4DAD-8343-D7AB68DBAF8C}"/>
          </ac:spMkLst>
        </pc:spChg>
        <pc:spChg chg="mod">
          <ac:chgData name="Kathy Moczerniak" userId="482eff44a8730993" providerId="LiveId" clId="{E2D2339A-00A5-4705-A9FD-7E73703AC9DF}" dt="2020-06-21T05:54:50.293" v="22" actId="20578"/>
          <ac:spMkLst>
            <pc:docMk/>
            <pc:sldMk cId="2279639152" sldId="356"/>
            <ac:spMk id="8" creationId="{4F723097-0EEE-4874-9F4C-0078C9F9E61A}"/>
          </ac:spMkLst>
        </pc:spChg>
      </pc:sldChg>
      <pc:sldChg chg="modSp">
        <pc:chgData name="Kathy Moczerniak" userId="482eff44a8730993" providerId="LiveId" clId="{E2D2339A-00A5-4705-A9FD-7E73703AC9DF}" dt="2020-06-30T01:53:49.914" v="26"/>
        <pc:sldMkLst>
          <pc:docMk/>
          <pc:sldMk cId="2184552238" sldId="374"/>
        </pc:sldMkLst>
        <pc:spChg chg="mod">
          <ac:chgData name="Kathy Moczerniak" userId="482eff44a8730993" providerId="LiveId" clId="{E2D2339A-00A5-4705-A9FD-7E73703AC9DF}" dt="2020-06-30T01:53:49.914" v="26"/>
          <ac:spMkLst>
            <pc:docMk/>
            <pc:sldMk cId="2184552238" sldId="374"/>
            <ac:spMk id="14" creationId="{00000000-0000-0000-0000-000000000000}"/>
          </ac:spMkLst>
        </pc:spChg>
      </pc:sldChg>
      <pc:sldChg chg="modSp mod">
        <pc:chgData name="Kathy Moczerniak" userId="482eff44a8730993" providerId="LiveId" clId="{E2D2339A-00A5-4705-A9FD-7E73703AC9DF}" dt="2020-06-30T02:10:38.954" v="58" actId="14100"/>
        <pc:sldMkLst>
          <pc:docMk/>
          <pc:sldMk cId="3247650408" sldId="375"/>
        </pc:sldMkLst>
        <pc:spChg chg="mod">
          <ac:chgData name="Kathy Moczerniak" userId="482eff44a8730993" providerId="LiveId" clId="{E2D2339A-00A5-4705-A9FD-7E73703AC9DF}" dt="2020-06-30T01:53:48.054" v="25"/>
          <ac:spMkLst>
            <pc:docMk/>
            <pc:sldMk cId="3247650408" sldId="375"/>
            <ac:spMk id="2" creationId="{71FA688C-E672-439B-B40A-8A9D24C7FDFD}"/>
          </ac:spMkLst>
        </pc:spChg>
        <pc:spChg chg="mod">
          <ac:chgData name="Kathy Moczerniak" userId="482eff44a8730993" providerId="LiveId" clId="{E2D2339A-00A5-4705-A9FD-7E73703AC9DF}" dt="2020-06-30T02:10:38.954" v="58" actId="14100"/>
          <ac:spMkLst>
            <pc:docMk/>
            <pc:sldMk cId="3247650408" sldId="375"/>
            <ac:spMk id="3" creationId="{4FD8111E-C11A-4DB6-99E8-35011E4E734C}"/>
          </ac:spMkLst>
        </pc:spChg>
      </pc:sldChg>
      <pc:sldChg chg="modSp mod">
        <pc:chgData name="Kathy Moczerniak" userId="482eff44a8730993" providerId="LiveId" clId="{E2D2339A-00A5-4705-A9FD-7E73703AC9DF}" dt="2020-06-30T02:14:57.121" v="73" actId="20577"/>
        <pc:sldMkLst>
          <pc:docMk/>
          <pc:sldMk cId="3342905069" sldId="376"/>
        </pc:sldMkLst>
        <pc:spChg chg="mod">
          <ac:chgData name="Kathy Moczerniak" userId="482eff44a8730993" providerId="LiveId" clId="{E2D2339A-00A5-4705-A9FD-7E73703AC9DF}" dt="2020-06-30T01:53:48.054" v="25"/>
          <ac:spMkLst>
            <pc:docMk/>
            <pc:sldMk cId="3342905069" sldId="376"/>
            <ac:spMk id="2" creationId="{F14D1A58-167F-4A34-BA19-203BE991B276}"/>
          </ac:spMkLst>
        </pc:spChg>
        <pc:spChg chg="mod">
          <ac:chgData name="Kathy Moczerniak" userId="482eff44a8730993" providerId="LiveId" clId="{E2D2339A-00A5-4705-A9FD-7E73703AC9DF}" dt="2020-06-30T02:14:57.121" v="73" actId="20577"/>
          <ac:spMkLst>
            <pc:docMk/>
            <pc:sldMk cId="3342905069" sldId="376"/>
            <ac:spMk id="3" creationId="{FA0D43C0-3C99-4045-A720-F41E8C0DC51F}"/>
          </ac:spMkLst>
        </pc:spChg>
      </pc:sldChg>
      <pc:sldChg chg="modSp mod">
        <pc:chgData name="Kathy Moczerniak" userId="482eff44a8730993" providerId="LiveId" clId="{E2D2339A-00A5-4705-A9FD-7E73703AC9DF}" dt="2020-06-30T02:36:02.076" v="224" actId="20577"/>
        <pc:sldMkLst>
          <pc:docMk/>
          <pc:sldMk cId="2847288757" sldId="377"/>
        </pc:sldMkLst>
        <pc:spChg chg="mod">
          <ac:chgData name="Kathy Moczerniak" userId="482eff44a8730993" providerId="LiveId" clId="{E2D2339A-00A5-4705-A9FD-7E73703AC9DF}" dt="2020-06-30T02:35:13.668" v="220" actId="6549"/>
          <ac:spMkLst>
            <pc:docMk/>
            <pc:sldMk cId="2847288757" sldId="377"/>
            <ac:spMk id="2" creationId="{D0B36959-928F-4637-92A8-34244AB0F3EA}"/>
          </ac:spMkLst>
        </pc:spChg>
        <pc:spChg chg="mod">
          <ac:chgData name="Kathy Moczerniak" userId="482eff44a8730993" providerId="LiveId" clId="{E2D2339A-00A5-4705-A9FD-7E73703AC9DF}" dt="2020-06-30T02:36:02.076" v="224" actId="20577"/>
          <ac:spMkLst>
            <pc:docMk/>
            <pc:sldMk cId="2847288757" sldId="377"/>
            <ac:spMk id="3" creationId="{365B2446-1532-43EE-BAC6-55EF15B40C49}"/>
          </ac:spMkLst>
        </pc:spChg>
      </pc:sldChg>
      <pc:sldChg chg="modSp mod">
        <pc:chgData name="Kathy Moczerniak" userId="482eff44a8730993" providerId="LiveId" clId="{E2D2339A-00A5-4705-A9FD-7E73703AC9DF}" dt="2020-06-30T03:26:29.205" v="307" actId="20577"/>
        <pc:sldMkLst>
          <pc:docMk/>
          <pc:sldMk cId="4250673014" sldId="378"/>
        </pc:sldMkLst>
        <pc:spChg chg="mod">
          <ac:chgData name="Kathy Moczerniak" userId="482eff44a8730993" providerId="LiveId" clId="{E2D2339A-00A5-4705-A9FD-7E73703AC9DF}" dt="2020-06-30T03:26:29.205" v="307" actId="20577"/>
          <ac:spMkLst>
            <pc:docMk/>
            <pc:sldMk cId="4250673014" sldId="378"/>
            <ac:spMk id="3" creationId="{072FEBED-294E-48D8-B522-45077692DEEE}"/>
          </ac:spMkLst>
        </pc:spChg>
      </pc:sldChg>
      <pc:sldChg chg="modSp mod">
        <pc:chgData name="Kathy Moczerniak" userId="482eff44a8730993" providerId="LiveId" clId="{E2D2339A-00A5-4705-A9FD-7E73703AC9DF}" dt="2020-06-30T03:29:27.778" v="318" actId="20577"/>
        <pc:sldMkLst>
          <pc:docMk/>
          <pc:sldMk cId="1356266241" sldId="379"/>
        </pc:sldMkLst>
        <pc:spChg chg="mod">
          <ac:chgData name="Kathy Moczerniak" userId="482eff44a8730993" providerId="LiveId" clId="{E2D2339A-00A5-4705-A9FD-7E73703AC9DF}" dt="2020-06-30T01:53:48.054" v="25"/>
          <ac:spMkLst>
            <pc:docMk/>
            <pc:sldMk cId="1356266241" sldId="379"/>
            <ac:spMk id="2" creationId="{D2631DDE-E6C1-40BD-ABE2-D99A2FEDAFE8}"/>
          </ac:spMkLst>
        </pc:spChg>
        <pc:spChg chg="mod">
          <ac:chgData name="Kathy Moczerniak" userId="482eff44a8730993" providerId="LiveId" clId="{E2D2339A-00A5-4705-A9FD-7E73703AC9DF}" dt="2020-06-30T03:29:27.778" v="318" actId="20577"/>
          <ac:spMkLst>
            <pc:docMk/>
            <pc:sldMk cId="1356266241" sldId="379"/>
            <ac:spMk id="3" creationId="{66D818B8-AC4A-454A-839D-30C6455A5104}"/>
          </ac:spMkLst>
        </pc:spChg>
      </pc:sldChg>
      <pc:sldChg chg="modSp">
        <pc:chgData name="Kathy Moczerniak" userId="482eff44a8730993" providerId="LiveId" clId="{E2D2339A-00A5-4705-A9FD-7E73703AC9DF}" dt="2020-06-30T01:53:48.054" v="25"/>
        <pc:sldMkLst>
          <pc:docMk/>
          <pc:sldMk cId="2766624283" sldId="380"/>
        </pc:sldMkLst>
        <pc:spChg chg="mod">
          <ac:chgData name="Kathy Moczerniak" userId="482eff44a8730993" providerId="LiveId" clId="{E2D2339A-00A5-4705-A9FD-7E73703AC9DF}" dt="2020-06-30T01:53:48.054" v="25"/>
          <ac:spMkLst>
            <pc:docMk/>
            <pc:sldMk cId="2766624283" sldId="380"/>
            <ac:spMk id="2" creationId="{4DEDDF1D-DDAF-449A-A8DE-C029BB6222F5}"/>
          </ac:spMkLst>
        </pc:spChg>
      </pc:sldChg>
      <pc:sldChg chg="modSp mod">
        <pc:chgData name="Kathy Moczerniak" userId="482eff44a8730993" providerId="LiveId" clId="{E2D2339A-00A5-4705-A9FD-7E73703AC9DF}" dt="2020-06-30T04:09:31.985" v="434" actId="20577"/>
        <pc:sldMkLst>
          <pc:docMk/>
          <pc:sldMk cId="3105732868" sldId="381"/>
        </pc:sldMkLst>
        <pc:spChg chg="mod">
          <ac:chgData name="Kathy Moczerniak" userId="482eff44a8730993" providerId="LiveId" clId="{E2D2339A-00A5-4705-A9FD-7E73703AC9DF}" dt="2020-06-30T01:53:48.054" v="25"/>
          <ac:spMkLst>
            <pc:docMk/>
            <pc:sldMk cId="3105732868" sldId="381"/>
            <ac:spMk id="2" creationId="{13651F71-98AB-41C7-8D8C-76E549FAEE40}"/>
          </ac:spMkLst>
        </pc:spChg>
        <pc:spChg chg="mod">
          <ac:chgData name="Kathy Moczerniak" userId="482eff44a8730993" providerId="LiveId" clId="{E2D2339A-00A5-4705-A9FD-7E73703AC9DF}" dt="2020-06-30T04:09:31.985" v="434" actId="20577"/>
          <ac:spMkLst>
            <pc:docMk/>
            <pc:sldMk cId="3105732868" sldId="381"/>
            <ac:spMk id="3" creationId="{77CDEAF0-D9E2-4F07-BD4B-3546E3AC3204}"/>
          </ac:spMkLst>
        </pc:spChg>
      </pc:sldChg>
      <pc:sldChg chg="modSp mod">
        <pc:chgData name="Kathy Moczerniak" userId="482eff44a8730993" providerId="LiveId" clId="{E2D2339A-00A5-4705-A9FD-7E73703AC9DF}" dt="2020-06-30T04:10:47.198" v="436" actId="20577"/>
        <pc:sldMkLst>
          <pc:docMk/>
          <pc:sldMk cId="775159544" sldId="382"/>
        </pc:sldMkLst>
        <pc:spChg chg="mod">
          <ac:chgData name="Kathy Moczerniak" userId="482eff44a8730993" providerId="LiveId" clId="{E2D2339A-00A5-4705-A9FD-7E73703AC9DF}" dt="2020-06-30T01:53:48.054" v="25"/>
          <ac:spMkLst>
            <pc:docMk/>
            <pc:sldMk cId="775159544" sldId="382"/>
            <ac:spMk id="2" creationId="{951C4EEE-8729-4508-B71D-210FDEFE97E2}"/>
          </ac:spMkLst>
        </pc:spChg>
        <pc:spChg chg="mod">
          <ac:chgData name="Kathy Moczerniak" userId="482eff44a8730993" providerId="LiveId" clId="{E2D2339A-00A5-4705-A9FD-7E73703AC9DF}" dt="2020-06-30T04:10:47.198" v="436" actId="20577"/>
          <ac:spMkLst>
            <pc:docMk/>
            <pc:sldMk cId="775159544" sldId="382"/>
            <ac:spMk id="3" creationId="{562FD977-4635-42E8-9A11-8BDB25452819}"/>
          </ac:spMkLst>
        </pc:spChg>
      </pc:sldChg>
      <pc:sldChg chg="modSp mod">
        <pc:chgData name="Kathy Moczerniak" userId="482eff44a8730993" providerId="LiveId" clId="{E2D2339A-00A5-4705-A9FD-7E73703AC9DF}" dt="2020-06-30T02:40:31.562" v="252" actId="20577"/>
        <pc:sldMkLst>
          <pc:docMk/>
          <pc:sldMk cId="2162364109" sldId="383"/>
        </pc:sldMkLst>
        <pc:spChg chg="mod">
          <ac:chgData name="Kathy Moczerniak" userId="482eff44a8730993" providerId="LiveId" clId="{E2D2339A-00A5-4705-A9FD-7E73703AC9DF}" dt="2020-06-30T02:40:31.562" v="252" actId="20577"/>
          <ac:spMkLst>
            <pc:docMk/>
            <pc:sldMk cId="2162364109" sldId="383"/>
            <ac:spMk id="3" creationId="{7FB6CFE7-F523-4CE7-9FAC-8B0A0EB0B515}"/>
          </ac:spMkLst>
        </pc:spChg>
      </pc:sldChg>
      <pc:sldChg chg="modSp mod">
        <pc:chgData name="Kathy Moczerniak" userId="482eff44a8730993" providerId="LiveId" clId="{E2D2339A-00A5-4705-A9FD-7E73703AC9DF}" dt="2020-06-30T01:57:16.693" v="43" actId="20577"/>
        <pc:sldMkLst>
          <pc:docMk/>
          <pc:sldMk cId="0" sldId="384"/>
        </pc:sldMkLst>
        <pc:spChg chg="mod">
          <ac:chgData name="Kathy Moczerniak" userId="482eff44a8730993" providerId="LiveId" clId="{E2D2339A-00A5-4705-A9FD-7E73703AC9DF}" dt="2020-06-30T01:57:16.693" v="43" actId="20577"/>
          <ac:spMkLst>
            <pc:docMk/>
            <pc:sldMk cId="0" sldId="384"/>
            <ac:spMk id="3" creationId="{00000000-0000-0000-0000-000000000000}"/>
          </ac:spMkLst>
        </pc:spChg>
      </pc:sldChg>
      <pc:sldChg chg="modSp mod">
        <pc:chgData name="Kathy Moczerniak" userId="482eff44a8730993" providerId="LiveId" clId="{E2D2339A-00A5-4705-A9FD-7E73703AC9DF}" dt="2020-06-30T01:58:34.226" v="47" actId="20577"/>
        <pc:sldMkLst>
          <pc:docMk/>
          <pc:sldMk cId="0" sldId="385"/>
        </pc:sldMkLst>
        <pc:spChg chg="mod">
          <ac:chgData name="Kathy Moczerniak" userId="482eff44a8730993" providerId="LiveId" clId="{E2D2339A-00A5-4705-A9FD-7E73703AC9DF}" dt="2020-06-30T01:58:34.226" v="47" actId="20577"/>
          <ac:spMkLst>
            <pc:docMk/>
            <pc:sldMk cId="0" sldId="385"/>
            <ac:spMk id="3" creationId="{00000000-0000-0000-0000-000000000000}"/>
          </ac:spMkLst>
        </pc:spChg>
      </pc:sldChg>
      <pc:sldChg chg="modSp mod">
        <pc:chgData name="Kathy Moczerniak" userId="482eff44a8730993" providerId="LiveId" clId="{E2D2339A-00A5-4705-A9FD-7E73703AC9DF}" dt="2020-06-30T02:21:14.017" v="86" actId="20577"/>
        <pc:sldMkLst>
          <pc:docMk/>
          <pc:sldMk cId="0" sldId="386"/>
        </pc:sldMkLst>
        <pc:spChg chg="mod">
          <ac:chgData name="Kathy Moczerniak" userId="482eff44a8730993" providerId="LiveId" clId="{E2D2339A-00A5-4705-A9FD-7E73703AC9DF}" dt="2020-06-30T02:21:14.017" v="86" actId="20577"/>
          <ac:spMkLst>
            <pc:docMk/>
            <pc:sldMk cId="0" sldId="386"/>
            <ac:spMk id="3" creationId="{00000000-0000-0000-0000-000000000000}"/>
          </ac:spMkLst>
        </pc:spChg>
      </pc:sldChg>
      <pc:sldChg chg="modSp mod">
        <pc:chgData name="Kathy Moczerniak" userId="482eff44a8730993" providerId="LiveId" clId="{E2D2339A-00A5-4705-A9FD-7E73703AC9DF}" dt="2020-06-30T02:22:16.777" v="94" actId="20577"/>
        <pc:sldMkLst>
          <pc:docMk/>
          <pc:sldMk cId="0" sldId="387"/>
        </pc:sldMkLst>
        <pc:spChg chg="mod">
          <ac:chgData name="Kathy Moczerniak" userId="482eff44a8730993" providerId="LiveId" clId="{E2D2339A-00A5-4705-A9FD-7E73703AC9DF}" dt="2020-06-30T01:53:48.054" v="25"/>
          <ac:spMkLst>
            <pc:docMk/>
            <pc:sldMk cId="0" sldId="387"/>
            <ac:spMk id="2" creationId="{00000000-0000-0000-0000-000000000000}"/>
          </ac:spMkLst>
        </pc:spChg>
        <pc:spChg chg="mod">
          <ac:chgData name="Kathy Moczerniak" userId="482eff44a8730993" providerId="LiveId" clId="{E2D2339A-00A5-4705-A9FD-7E73703AC9DF}" dt="2020-06-30T02:22:16.777" v="94" actId="20577"/>
          <ac:spMkLst>
            <pc:docMk/>
            <pc:sldMk cId="0" sldId="387"/>
            <ac:spMk id="3" creationId="{00000000-0000-0000-0000-000000000000}"/>
          </ac:spMkLst>
        </pc:spChg>
      </pc:sldChg>
      <pc:sldChg chg="modSp mod">
        <pc:chgData name="Kathy Moczerniak" userId="482eff44a8730993" providerId="LiveId" clId="{E2D2339A-00A5-4705-A9FD-7E73703AC9DF}" dt="2020-06-30T02:25:03.289" v="111" actId="20577"/>
        <pc:sldMkLst>
          <pc:docMk/>
          <pc:sldMk cId="0" sldId="388"/>
        </pc:sldMkLst>
        <pc:spChg chg="mod">
          <ac:chgData name="Kathy Moczerniak" userId="482eff44a8730993" providerId="LiveId" clId="{E2D2339A-00A5-4705-A9FD-7E73703AC9DF}" dt="2020-06-30T01:53:48.054" v="25"/>
          <ac:spMkLst>
            <pc:docMk/>
            <pc:sldMk cId="0" sldId="388"/>
            <ac:spMk id="2" creationId="{00000000-0000-0000-0000-000000000000}"/>
          </ac:spMkLst>
        </pc:spChg>
        <pc:spChg chg="mod">
          <ac:chgData name="Kathy Moczerniak" userId="482eff44a8730993" providerId="LiveId" clId="{E2D2339A-00A5-4705-A9FD-7E73703AC9DF}" dt="2020-06-30T02:25:03.289" v="111" actId="20577"/>
          <ac:spMkLst>
            <pc:docMk/>
            <pc:sldMk cId="0" sldId="388"/>
            <ac:spMk id="3" creationId="{00000000-0000-0000-0000-000000000000}"/>
          </ac:spMkLst>
        </pc:spChg>
      </pc:sldChg>
      <pc:sldChg chg="modSp mod">
        <pc:chgData name="Kathy Moczerniak" userId="482eff44a8730993" providerId="LiveId" clId="{E2D2339A-00A5-4705-A9FD-7E73703AC9DF}" dt="2020-06-30T03:38:23.643" v="351" actId="20577"/>
        <pc:sldMkLst>
          <pc:docMk/>
          <pc:sldMk cId="0" sldId="389"/>
        </pc:sldMkLst>
        <pc:spChg chg="mod">
          <ac:chgData name="Kathy Moczerniak" userId="482eff44a8730993" providerId="LiveId" clId="{E2D2339A-00A5-4705-A9FD-7E73703AC9DF}" dt="2020-06-30T01:53:48.054" v="25"/>
          <ac:spMkLst>
            <pc:docMk/>
            <pc:sldMk cId="0" sldId="389"/>
            <ac:spMk id="2" creationId="{00000000-0000-0000-0000-000000000000}"/>
          </ac:spMkLst>
        </pc:spChg>
        <pc:spChg chg="mod">
          <ac:chgData name="Kathy Moczerniak" userId="482eff44a8730993" providerId="LiveId" clId="{E2D2339A-00A5-4705-A9FD-7E73703AC9DF}" dt="2020-06-30T03:38:23.643" v="351" actId="20577"/>
          <ac:spMkLst>
            <pc:docMk/>
            <pc:sldMk cId="0" sldId="389"/>
            <ac:spMk id="3" creationId="{00000000-0000-0000-0000-000000000000}"/>
          </ac:spMkLst>
        </pc:spChg>
      </pc:sldChg>
      <pc:sldChg chg="modSp mod">
        <pc:chgData name="Kathy Moczerniak" userId="482eff44a8730993" providerId="LiveId" clId="{E2D2339A-00A5-4705-A9FD-7E73703AC9DF}" dt="2020-06-30T03:57:27.553" v="363" actId="20577"/>
        <pc:sldMkLst>
          <pc:docMk/>
          <pc:sldMk cId="0" sldId="390"/>
        </pc:sldMkLst>
        <pc:spChg chg="mod">
          <ac:chgData name="Kathy Moczerniak" userId="482eff44a8730993" providerId="LiveId" clId="{E2D2339A-00A5-4705-A9FD-7E73703AC9DF}" dt="2020-06-30T03:57:27.553" v="363" actId="20577"/>
          <ac:spMkLst>
            <pc:docMk/>
            <pc:sldMk cId="0" sldId="390"/>
            <ac:spMk id="3" creationId="{00000000-0000-0000-0000-000000000000}"/>
          </ac:spMkLst>
        </pc:spChg>
      </pc:sldChg>
      <pc:sldChg chg="modSp mod">
        <pc:chgData name="Kathy Moczerniak" userId="482eff44a8730993" providerId="LiveId" clId="{E2D2339A-00A5-4705-A9FD-7E73703AC9DF}" dt="2020-06-30T03:58:03.062" v="365" actId="20577"/>
        <pc:sldMkLst>
          <pc:docMk/>
          <pc:sldMk cId="0" sldId="391"/>
        </pc:sldMkLst>
        <pc:spChg chg="mod">
          <ac:chgData name="Kathy Moczerniak" userId="482eff44a8730993" providerId="LiveId" clId="{E2D2339A-00A5-4705-A9FD-7E73703AC9DF}" dt="2020-06-30T03:58:03.062" v="365" actId="20577"/>
          <ac:spMkLst>
            <pc:docMk/>
            <pc:sldMk cId="0" sldId="391"/>
            <ac:spMk id="3" creationId="{00000000-0000-0000-0000-000000000000}"/>
          </ac:spMkLst>
        </pc:spChg>
      </pc:sldChg>
      <pc:sldChg chg="modSp mod">
        <pc:chgData name="Kathy Moczerniak" userId="482eff44a8730993" providerId="LiveId" clId="{E2D2339A-00A5-4705-A9FD-7E73703AC9DF}" dt="2020-06-30T04:00:56.966" v="384" actId="20577"/>
        <pc:sldMkLst>
          <pc:docMk/>
          <pc:sldMk cId="0" sldId="392"/>
        </pc:sldMkLst>
        <pc:spChg chg="mod">
          <ac:chgData name="Kathy Moczerniak" userId="482eff44a8730993" providerId="LiveId" clId="{E2D2339A-00A5-4705-A9FD-7E73703AC9DF}" dt="2020-06-30T01:53:48.054" v="25"/>
          <ac:spMkLst>
            <pc:docMk/>
            <pc:sldMk cId="0" sldId="392"/>
            <ac:spMk id="2" creationId="{00000000-0000-0000-0000-000000000000}"/>
          </ac:spMkLst>
        </pc:spChg>
        <pc:spChg chg="mod">
          <ac:chgData name="Kathy Moczerniak" userId="482eff44a8730993" providerId="LiveId" clId="{E2D2339A-00A5-4705-A9FD-7E73703AC9DF}" dt="2020-06-30T04:00:56.966" v="384" actId="20577"/>
          <ac:spMkLst>
            <pc:docMk/>
            <pc:sldMk cId="0" sldId="392"/>
            <ac:spMk id="3" creationId="{00000000-0000-0000-0000-000000000000}"/>
          </ac:spMkLst>
        </pc:spChg>
      </pc:sldChg>
      <pc:sldChg chg="modSp mod">
        <pc:chgData name="Kathy Moczerniak" userId="482eff44a8730993" providerId="LiveId" clId="{E2D2339A-00A5-4705-A9FD-7E73703AC9DF}" dt="2020-06-30T04:01:55.009" v="392" actId="1076"/>
        <pc:sldMkLst>
          <pc:docMk/>
          <pc:sldMk cId="0" sldId="393"/>
        </pc:sldMkLst>
        <pc:spChg chg="mod">
          <ac:chgData name="Kathy Moczerniak" userId="482eff44a8730993" providerId="LiveId" clId="{E2D2339A-00A5-4705-A9FD-7E73703AC9DF}" dt="2020-06-30T01:53:48.054" v="25"/>
          <ac:spMkLst>
            <pc:docMk/>
            <pc:sldMk cId="0" sldId="393"/>
            <ac:spMk id="2" creationId="{00000000-0000-0000-0000-000000000000}"/>
          </ac:spMkLst>
        </pc:spChg>
        <pc:spChg chg="mod">
          <ac:chgData name="Kathy Moczerniak" userId="482eff44a8730993" providerId="LiveId" clId="{E2D2339A-00A5-4705-A9FD-7E73703AC9DF}" dt="2020-06-30T04:01:55.009" v="392" actId="1076"/>
          <ac:spMkLst>
            <pc:docMk/>
            <pc:sldMk cId="0" sldId="393"/>
            <ac:spMk id="3" creationId="{00000000-0000-0000-0000-000000000000}"/>
          </ac:spMkLst>
        </pc:spChg>
      </pc:sldChg>
      <pc:sldChg chg="modSp mod">
        <pc:chgData name="Kathy Moczerniak" userId="482eff44a8730993" providerId="LiveId" clId="{E2D2339A-00A5-4705-A9FD-7E73703AC9DF}" dt="2020-06-30T04:03:47.063" v="405" actId="20577"/>
        <pc:sldMkLst>
          <pc:docMk/>
          <pc:sldMk cId="0" sldId="394"/>
        </pc:sldMkLst>
        <pc:spChg chg="mod">
          <ac:chgData name="Kathy Moczerniak" userId="482eff44a8730993" providerId="LiveId" clId="{E2D2339A-00A5-4705-A9FD-7E73703AC9DF}" dt="2020-06-30T01:53:48.054" v="25"/>
          <ac:spMkLst>
            <pc:docMk/>
            <pc:sldMk cId="0" sldId="394"/>
            <ac:spMk id="2" creationId="{00000000-0000-0000-0000-000000000000}"/>
          </ac:spMkLst>
        </pc:spChg>
        <pc:spChg chg="mod">
          <ac:chgData name="Kathy Moczerniak" userId="482eff44a8730993" providerId="LiveId" clId="{E2D2339A-00A5-4705-A9FD-7E73703AC9DF}" dt="2020-06-30T04:03:47.063" v="405" actId="20577"/>
          <ac:spMkLst>
            <pc:docMk/>
            <pc:sldMk cId="0" sldId="394"/>
            <ac:spMk id="3" creationId="{00000000-0000-0000-0000-000000000000}"/>
          </ac:spMkLst>
        </pc:spChg>
      </pc:sldChg>
      <pc:sldChg chg="modSp mod">
        <pc:chgData name="Kathy Moczerniak" userId="482eff44a8730993" providerId="LiveId" clId="{E2D2339A-00A5-4705-A9FD-7E73703AC9DF}" dt="2020-06-30T04:04:31.663" v="422" actId="20577"/>
        <pc:sldMkLst>
          <pc:docMk/>
          <pc:sldMk cId="0" sldId="395"/>
        </pc:sldMkLst>
        <pc:spChg chg="mod">
          <ac:chgData name="Kathy Moczerniak" userId="482eff44a8730993" providerId="LiveId" clId="{E2D2339A-00A5-4705-A9FD-7E73703AC9DF}" dt="2020-06-30T04:04:31.663" v="422" actId="20577"/>
          <ac:spMkLst>
            <pc:docMk/>
            <pc:sldMk cId="0" sldId="395"/>
            <ac:spMk id="3" creationId="{00000000-0000-0000-0000-000000000000}"/>
          </ac:spMkLst>
        </pc:spChg>
      </pc:sldChg>
      <pc:sldChg chg="modSp mod">
        <pc:chgData name="Kathy Moczerniak" userId="482eff44a8730993" providerId="LiveId" clId="{E2D2339A-00A5-4705-A9FD-7E73703AC9DF}" dt="2020-06-30T04:06:23.578" v="423" actId="6549"/>
        <pc:sldMkLst>
          <pc:docMk/>
          <pc:sldMk cId="0" sldId="396"/>
        </pc:sldMkLst>
        <pc:spChg chg="mod">
          <ac:chgData name="Kathy Moczerniak" userId="482eff44a8730993" providerId="LiveId" clId="{E2D2339A-00A5-4705-A9FD-7E73703AC9DF}" dt="2020-06-30T01:53:48.054" v="25"/>
          <ac:spMkLst>
            <pc:docMk/>
            <pc:sldMk cId="0" sldId="396"/>
            <ac:spMk id="2" creationId="{00000000-0000-0000-0000-000000000000}"/>
          </ac:spMkLst>
        </pc:spChg>
        <pc:spChg chg="mod">
          <ac:chgData name="Kathy Moczerniak" userId="482eff44a8730993" providerId="LiveId" clId="{E2D2339A-00A5-4705-A9FD-7E73703AC9DF}" dt="2020-06-30T04:06:23.578" v="423" actId="6549"/>
          <ac:spMkLst>
            <pc:docMk/>
            <pc:sldMk cId="0" sldId="396"/>
            <ac:spMk id="3" creationId="{00000000-0000-0000-0000-000000000000}"/>
          </ac:spMkLst>
        </pc:spChg>
      </pc:sldChg>
      <pc:sldChg chg="modSp mod">
        <pc:chgData name="Kathy Moczerniak" userId="482eff44a8730993" providerId="LiveId" clId="{E2D2339A-00A5-4705-A9FD-7E73703AC9DF}" dt="2020-06-30T04:07:43.201" v="428" actId="20577"/>
        <pc:sldMkLst>
          <pc:docMk/>
          <pc:sldMk cId="0" sldId="397"/>
        </pc:sldMkLst>
        <pc:spChg chg="mod">
          <ac:chgData name="Kathy Moczerniak" userId="482eff44a8730993" providerId="LiveId" clId="{E2D2339A-00A5-4705-A9FD-7E73703AC9DF}" dt="2020-06-30T01:53:48.054" v="25"/>
          <ac:spMkLst>
            <pc:docMk/>
            <pc:sldMk cId="0" sldId="397"/>
            <ac:spMk id="2" creationId="{00000000-0000-0000-0000-000000000000}"/>
          </ac:spMkLst>
        </pc:spChg>
        <pc:spChg chg="mod">
          <ac:chgData name="Kathy Moczerniak" userId="482eff44a8730993" providerId="LiveId" clId="{E2D2339A-00A5-4705-A9FD-7E73703AC9DF}" dt="2020-06-30T04:07:43.201" v="428" actId="20577"/>
          <ac:spMkLst>
            <pc:docMk/>
            <pc:sldMk cId="0" sldId="397"/>
            <ac:spMk id="3" creationId="{00000000-0000-0000-0000-000000000000}"/>
          </ac:spMkLst>
        </pc:spChg>
      </pc:sldChg>
      <pc:sldChg chg="modSp mod">
        <pc:chgData name="Kathy Moczerniak" userId="482eff44a8730993" providerId="LiveId" clId="{E2D2339A-00A5-4705-A9FD-7E73703AC9DF}" dt="2020-06-30T04:08:20.834" v="431" actId="20577"/>
        <pc:sldMkLst>
          <pc:docMk/>
          <pc:sldMk cId="0" sldId="398"/>
        </pc:sldMkLst>
        <pc:spChg chg="mod">
          <ac:chgData name="Kathy Moczerniak" userId="482eff44a8730993" providerId="LiveId" clId="{E2D2339A-00A5-4705-A9FD-7E73703AC9DF}" dt="2020-06-30T01:53:48.054" v="25"/>
          <ac:spMkLst>
            <pc:docMk/>
            <pc:sldMk cId="0" sldId="398"/>
            <ac:spMk id="2" creationId="{00000000-0000-0000-0000-000000000000}"/>
          </ac:spMkLst>
        </pc:spChg>
        <pc:spChg chg="mod">
          <ac:chgData name="Kathy Moczerniak" userId="482eff44a8730993" providerId="LiveId" clId="{E2D2339A-00A5-4705-A9FD-7E73703AC9DF}" dt="2020-06-30T04:08:20.834" v="431" actId="20577"/>
          <ac:spMkLst>
            <pc:docMk/>
            <pc:sldMk cId="0" sldId="398"/>
            <ac:spMk id="3" creationId="{00000000-0000-0000-0000-000000000000}"/>
          </ac:spMkLst>
        </pc:spChg>
      </pc:sldChg>
      <pc:sldChg chg="modSp mod">
        <pc:chgData name="Kathy Moczerniak" userId="482eff44a8730993" providerId="LiveId" clId="{E2D2339A-00A5-4705-A9FD-7E73703AC9DF}" dt="2020-06-30T04:15:52.410" v="458" actId="20577"/>
        <pc:sldMkLst>
          <pc:docMk/>
          <pc:sldMk cId="0" sldId="399"/>
        </pc:sldMkLst>
        <pc:spChg chg="mod">
          <ac:chgData name="Kathy Moczerniak" userId="482eff44a8730993" providerId="LiveId" clId="{E2D2339A-00A5-4705-A9FD-7E73703AC9DF}" dt="2020-06-30T01:53:48.054" v="25"/>
          <ac:spMkLst>
            <pc:docMk/>
            <pc:sldMk cId="0" sldId="399"/>
            <ac:spMk id="2" creationId="{00000000-0000-0000-0000-000000000000}"/>
          </ac:spMkLst>
        </pc:spChg>
        <pc:spChg chg="mod">
          <ac:chgData name="Kathy Moczerniak" userId="482eff44a8730993" providerId="LiveId" clId="{E2D2339A-00A5-4705-A9FD-7E73703AC9DF}" dt="2020-06-30T04:15:52.410" v="458" actId="20577"/>
          <ac:spMkLst>
            <pc:docMk/>
            <pc:sldMk cId="0" sldId="399"/>
            <ac:spMk id="3" creationId="{00000000-0000-0000-0000-000000000000}"/>
          </ac:spMkLst>
        </pc:spChg>
      </pc:sldChg>
      <pc:sldChg chg="modSp mod">
        <pc:chgData name="Kathy Moczerniak" userId="482eff44a8730993" providerId="LiveId" clId="{E2D2339A-00A5-4705-A9FD-7E73703AC9DF}" dt="2020-06-30T04:17:58.556" v="462" actId="255"/>
        <pc:sldMkLst>
          <pc:docMk/>
          <pc:sldMk cId="0" sldId="400"/>
        </pc:sldMkLst>
        <pc:spChg chg="mod">
          <ac:chgData name="Kathy Moczerniak" userId="482eff44a8730993" providerId="LiveId" clId="{E2D2339A-00A5-4705-A9FD-7E73703AC9DF}" dt="2020-06-30T01:53:48.054" v="25"/>
          <ac:spMkLst>
            <pc:docMk/>
            <pc:sldMk cId="0" sldId="400"/>
            <ac:spMk id="2" creationId="{00000000-0000-0000-0000-000000000000}"/>
          </ac:spMkLst>
        </pc:spChg>
        <pc:spChg chg="mod">
          <ac:chgData name="Kathy Moczerniak" userId="482eff44a8730993" providerId="LiveId" clId="{E2D2339A-00A5-4705-A9FD-7E73703AC9DF}" dt="2020-06-30T04:17:58.556" v="462" actId="255"/>
          <ac:spMkLst>
            <pc:docMk/>
            <pc:sldMk cId="0" sldId="400"/>
            <ac:spMk id="3" creationId="{00000000-0000-0000-0000-000000000000}"/>
          </ac:spMkLst>
        </pc:spChg>
      </pc:sldChg>
      <pc:sldChg chg="modSp mod">
        <pc:chgData name="Kathy Moczerniak" userId="482eff44a8730993" providerId="LiveId" clId="{E2D2339A-00A5-4705-A9FD-7E73703AC9DF}" dt="2020-06-30T04:19:02.524" v="468" actId="20577"/>
        <pc:sldMkLst>
          <pc:docMk/>
          <pc:sldMk cId="0" sldId="401"/>
        </pc:sldMkLst>
        <pc:spChg chg="mod">
          <ac:chgData name="Kathy Moczerniak" userId="482eff44a8730993" providerId="LiveId" clId="{E2D2339A-00A5-4705-A9FD-7E73703AC9DF}" dt="2020-06-30T01:53:48.054" v="25"/>
          <ac:spMkLst>
            <pc:docMk/>
            <pc:sldMk cId="0" sldId="401"/>
            <ac:spMk id="2" creationId="{00000000-0000-0000-0000-000000000000}"/>
          </ac:spMkLst>
        </pc:spChg>
        <pc:spChg chg="mod">
          <ac:chgData name="Kathy Moczerniak" userId="482eff44a8730993" providerId="LiveId" clId="{E2D2339A-00A5-4705-A9FD-7E73703AC9DF}" dt="2020-06-30T04:19:02.524" v="468" actId="20577"/>
          <ac:spMkLst>
            <pc:docMk/>
            <pc:sldMk cId="0" sldId="401"/>
            <ac:spMk id="3" creationId="{00000000-0000-0000-0000-000000000000}"/>
          </ac:spMkLst>
        </pc:spChg>
      </pc:sldChg>
      <pc:sldChg chg="modSp mod">
        <pc:chgData name="Kathy Moczerniak" userId="482eff44a8730993" providerId="LiveId" clId="{E2D2339A-00A5-4705-A9FD-7E73703AC9DF}" dt="2020-06-30T04:20:22.239" v="493" actId="20577"/>
        <pc:sldMkLst>
          <pc:docMk/>
          <pc:sldMk cId="0" sldId="402"/>
        </pc:sldMkLst>
        <pc:spChg chg="mod">
          <ac:chgData name="Kathy Moczerniak" userId="482eff44a8730993" providerId="LiveId" clId="{E2D2339A-00A5-4705-A9FD-7E73703AC9DF}" dt="2020-06-30T01:53:48.054" v="25"/>
          <ac:spMkLst>
            <pc:docMk/>
            <pc:sldMk cId="0" sldId="402"/>
            <ac:spMk id="2" creationId="{00000000-0000-0000-0000-000000000000}"/>
          </ac:spMkLst>
        </pc:spChg>
        <pc:spChg chg="mod">
          <ac:chgData name="Kathy Moczerniak" userId="482eff44a8730993" providerId="LiveId" clId="{E2D2339A-00A5-4705-A9FD-7E73703AC9DF}" dt="2020-06-30T04:20:22.239" v="493" actId="20577"/>
          <ac:spMkLst>
            <pc:docMk/>
            <pc:sldMk cId="0" sldId="402"/>
            <ac:spMk id="3" creationId="{00000000-0000-0000-0000-000000000000}"/>
          </ac:spMkLst>
        </pc:spChg>
      </pc:sldChg>
      <pc:sldChg chg="modSp mod">
        <pc:chgData name="Kathy Moczerniak" userId="482eff44a8730993" providerId="LiveId" clId="{E2D2339A-00A5-4705-A9FD-7E73703AC9DF}" dt="2020-06-30T04:22:21.108" v="497" actId="6549"/>
        <pc:sldMkLst>
          <pc:docMk/>
          <pc:sldMk cId="0" sldId="403"/>
        </pc:sldMkLst>
        <pc:spChg chg="mod">
          <ac:chgData name="Kathy Moczerniak" userId="482eff44a8730993" providerId="LiveId" clId="{E2D2339A-00A5-4705-A9FD-7E73703AC9DF}" dt="2020-06-30T01:53:48.054" v="25"/>
          <ac:spMkLst>
            <pc:docMk/>
            <pc:sldMk cId="0" sldId="403"/>
            <ac:spMk id="2" creationId="{00000000-0000-0000-0000-000000000000}"/>
          </ac:spMkLst>
        </pc:spChg>
        <pc:spChg chg="mod">
          <ac:chgData name="Kathy Moczerniak" userId="482eff44a8730993" providerId="LiveId" clId="{E2D2339A-00A5-4705-A9FD-7E73703AC9DF}" dt="2020-06-30T04:22:21.108" v="497" actId="6549"/>
          <ac:spMkLst>
            <pc:docMk/>
            <pc:sldMk cId="0" sldId="403"/>
            <ac:spMk id="3" creationId="{00000000-0000-0000-0000-000000000000}"/>
          </ac:spMkLst>
        </pc:spChg>
      </pc:sldChg>
      <pc:sldChg chg="modSp mod">
        <pc:chgData name="Kathy Moczerniak" userId="482eff44a8730993" providerId="LiveId" clId="{E2D2339A-00A5-4705-A9FD-7E73703AC9DF}" dt="2020-06-30T04:23:22.312" v="499" actId="20577"/>
        <pc:sldMkLst>
          <pc:docMk/>
          <pc:sldMk cId="0" sldId="404"/>
        </pc:sldMkLst>
        <pc:spChg chg="mod">
          <ac:chgData name="Kathy Moczerniak" userId="482eff44a8730993" providerId="LiveId" clId="{E2D2339A-00A5-4705-A9FD-7E73703AC9DF}" dt="2020-06-30T01:53:48.054" v="25"/>
          <ac:spMkLst>
            <pc:docMk/>
            <pc:sldMk cId="0" sldId="404"/>
            <ac:spMk id="2" creationId="{00000000-0000-0000-0000-000000000000}"/>
          </ac:spMkLst>
        </pc:spChg>
        <pc:spChg chg="mod">
          <ac:chgData name="Kathy Moczerniak" userId="482eff44a8730993" providerId="LiveId" clId="{E2D2339A-00A5-4705-A9FD-7E73703AC9DF}" dt="2020-06-30T04:23:22.312" v="499" actId="20577"/>
          <ac:spMkLst>
            <pc:docMk/>
            <pc:sldMk cId="0" sldId="404"/>
            <ac:spMk id="3" creationId="{00000000-0000-0000-0000-000000000000}"/>
          </ac:spMkLst>
        </pc:spChg>
      </pc:sldChg>
      <pc:sldChg chg="modSp">
        <pc:chgData name="Kathy Moczerniak" userId="482eff44a8730993" providerId="LiveId" clId="{E2D2339A-00A5-4705-A9FD-7E73703AC9DF}" dt="2020-06-30T01:53:48.054" v="25"/>
        <pc:sldMkLst>
          <pc:docMk/>
          <pc:sldMk cId="0" sldId="405"/>
        </pc:sldMkLst>
        <pc:spChg chg="mod">
          <ac:chgData name="Kathy Moczerniak" userId="482eff44a8730993" providerId="LiveId" clId="{E2D2339A-00A5-4705-A9FD-7E73703AC9DF}" dt="2020-06-30T01:53:48.054" v="25"/>
          <ac:spMkLst>
            <pc:docMk/>
            <pc:sldMk cId="0" sldId="405"/>
            <ac:spMk id="2" creationId="{00000000-0000-0000-0000-000000000000}"/>
          </ac:spMkLst>
        </pc:spChg>
      </pc:sldChg>
      <pc:sldChg chg="modSp mod">
        <pc:chgData name="Kathy Moczerniak" userId="482eff44a8730993" providerId="LiveId" clId="{E2D2339A-00A5-4705-A9FD-7E73703AC9DF}" dt="2020-06-30T14:37:33.228" v="514" actId="1076"/>
        <pc:sldMkLst>
          <pc:docMk/>
          <pc:sldMk cId="0" sldId="407"/>
        </pc:sldMkLst>
        <pc:spChg chg="mod">
          <ac:chgData name="Kathy Moczerniak" userId="482eff44a8730993" providerId="LiveId" clId="{E2D2339A-00A5-4705-A9FD-7E73703AC9DF}" dt="2020-06-30T01:53:48.054" v="25"/>
          <ac:spMkLst>
            <pc:docMk/>
            <pc:sldMk cId="0" sldId="407"/>
            <ac:spMk id="2" creationId="{00000000-0000-0000-0000-000000000000}"/>
          </ac:spMkLst>
        </pc:spChg>
        <pc:spChg chg="mod">
          <ac:chgData name="Kathy Moczerniak" userId="482eff44a8730993" providerId="LiveId" clId="{E2D2339A-00A5-4705-A9FD-7E73703AC9DF}" dt="2020-06-30T14:37:33.228" v="514" actId="1076"/>
          <ac:spMkLst>
            <pc:docMk/>
            <pc:sldMk cId="0" sldId="407"/>
            <ac:spMk id="3" creationId="{00000000-0000-0000-0000-000000000000}"/>
          </ac:spMkLst>
        </pc:spChg>
      </pc:sldChg>
      <pc:sldChg chg="modSp mod">
        <pc:chgData name="Kathy Moczerniak" userId="482eff44a8730993" providerId="LiveId" clId="{E2D2339A-00A5-4705-A9FD-7E73703AC9DF}" dt="2020-06-30T14:37:40.157" v="515" actId="1076"/>
        <pc:sldMkLst>
          <pc:docMk/>
          <pc:sldMk cId="0" sldId="408"/>
        </pc:sldMkLst>
        <pc:spChg chg="mod">
          <ac:chgData name="Kathy Moczerniak" userId="482eff44a8730993" providerId="LiveId" clId="{E2D2339A-00A5-4705-A9FD-7E73703AC9DF}" dt="2020-06-30T01:53:48.054" v="25"/>
          <ac:spMkLst>
            <pc:docMk/>
            <pc:sldMk cId="0" sldId="408"/>
            <ac:spMk id="2" creationId="{00000000-0000-0000-0000-000000000000}"/>
          </ac:spMkLst>
        </pc:spChg>
        <pc:spChg chg="mod">
          <ac:chgData name="Kathy Moczerniak" userId="482eff44a8730993" providerId="LiveId" clId="{E2D2339A-00A5-4705-A9FD-7E73703AC9DF}" dt="2020-06-30T14:37:40.157" v="515" actId="1076"/>
          <ac:spMkLst>
            <pc:docMk/>
            <pc:sldMk cId="0" sldId="408"/>
            <ac:spMk id="3" creationId="{00000000-0000-0000-0000-000000000000}"/>
          </ac:spMkLst>
        </pc:spChg>
      </pc:sldChg>
      <pc:sldChg chg="modSp mod">
        <pc:chgData name="Kathy Moczerniak" userId="482eff44a8730993" providerId="LiveId" clId="{E2D2339A-00A5-4705-A9FD-7E73703AC9DF}" dt="2020-06-30T14:39:34.127" v="517" actId="20577"/>
        <pc:sldMkLst>
          <pc:docMk/>
          <pc:sldMk cId="0" sldId="409"/>
        </pc:sldMkLst>
        <pc:spChg chg="mod">
          <ac:chgData name="Kathy Moczerniak" userId="482eff44a8730993" providerId="LiveId" clId="{E2D2339A-00A5-4705-A9FD-7E73703AC9DF}" dt="2020-06-30T01:53:48.054" v="25"/>
          <ac:spMkLst>
            <pc:docMk/>
            <pc:sldMk cId="0" sldId="409"/>
            <ac:spMk id="2" creationId="{00000000-0000-0000-0000-000000000000}"/>
          </ac:spMkLst>
        </pc:spChg>
        <pc:spChg chg="mod">
          <ac:chgData name="Kathy Moczerniak" userId="482eff44a8730993" providerId="LiveId" clId="{E2D2339A-00A5-4705-A9FD-7E73703AC9DF}" dt="2020-06-30T14:39:34.127" v="517" actId="20577"/>
          <ac:spMkLst>
            <pc:docMk/>
            <pc:sldMk cId="0" sldId="409"/>
            <ac:spMk id="3" creationId="{00000000-0000-0000-0000-000000000000}"/>
          </ac:spMkLst>
        </pc:spChg>
      </pc:sldChg>
      <pc:sldChg chg="modSp">
        <pc:chgData name="Kathy Moczerniak" userId="482eff44a8730993" providerId="LiveId" clId="{E2D2339A-00A5-4705-A9FD-7E73703AC9DF}" dt="2020-06-30T01:53:48.054" v="25"/>
        <pc:sldMkLst>
          <pc:docMk/>
          <pc:sldMk cId="0" sldId="410"/>
        </pc:sldMkLst>
        <pc:spChg chg="mod">
          <ac:chgData name="Kathy Moczerniak" userId="482eff44a8730993" providerId="LiveId" clId="{E2D2339A-00A5-4705-A9FD-7E73703AC9DF}" dt="2020-06-30T01:53:48.054" v="25"/>
          <ac:spMkLst>
            <pc:docMk/>
            <pc:sldMk cId="0" sldId="410"/>
            <ac:spMk id="2" creationId="{00000000-0000-0000-0000-000000000000}"/>
          </ac:spMkLst>
        </pc:spChg>
      </pc:sldChg>
      <pc:sldChg chg="modSp">
        <pc:chgData name="Kathy Moczerniak" userId="482eff44a8730993" providerId="LiveId" clId="{E2D2339A-00A5-4705-A9FD-7E73703AC9DF}" dt="2020-06-30T14:40:30.111" v="518"/>
        <pc:sldMkLst>
          <pc:docMk/>
          <pc:sldMk cId="0" sldId="411"/>
        </pc:sldMkLst>
        <pc:spChg chg="mod">
          <ac:chgData name="Kathy Moczerniak" userId="482eff44a8730993" providerId="LiveId" clId="{E2D2339A-00A5-4705-A9FD-7E73703AC9DF}" dt="2020-06-30T14:40:30.111" v="518"/>
          <ac:spMkLst>
            <pc:docMk/>
            <pc:sldMk cId="0" sldId="411"/>
            <ac:spMk id="3" creationId="{00000000-0000-0000-0000-000000000000}"/>
          </ac:spMkLst>
        </pc:spChg>
      </pc:sldChg>
      <pc:sldChg chg="modSp mod">
        <pc:chgData name="Kathy Moczerniak" userId="482eff44a8730993" providerId="LiveId" clId="{E2D2339A-00A5-4705-A9FD-7E73703AC9DF}" dt="2020-06-30T14:43:24.472" v="531" actId="20577"/>
        <pc:sldMkLst>
          <pc:docMk/>
          <pc:sldMk cId="0" sldId="412"/>
        </pc:sldMkLst>
        <pc:spChg chg="mod">
          <ac:chgData name="Kathy Moczerniak" userId="482eff44a8730993" providerId="LiveId" clId="{E2D2339A-00A5-4705-A9FD-7E73703AC9DF}" dt="2020-06-30T01:53:48.054" v="25"/>
          <ac:spMkLst>
            <pc:docMk/>
            <pc:sldMk cId="0" sldId="412"/>
            <ac:spMk id="2" creationId="{00000000-0000-0000-0000-000000000000}"/>
          </ac:spMkLst>
        </pc:spChg>
        <pc:spChg chg="mod">
          <ac:chgData name="Kathy Moczerniak" userId="482eff44a8730993" providerId="LiveId" clId="{E2D2339A-00A5-4705-A9FD-7E73703AC9DF}" dt="2020-06-30T14:43:24.472" v="531" actId="20577"/>
          <ac:spMkLst>
            <pc:docMk/>
            <pc:sldMk cId="0" sldId="412"/>
            <ac:spMk id="3" creationId="{00000000-0000-0000-0000-000000000000}"/>
          </ac:spMkLst>
        </pc:spChg>
      </pc:sldChg>
      <pc:sldChg chg="modSp mod">
        <pc:chgData name="Kathy Moczerniak" userId="482eff44a8730993" providerId="LiveId" clId="{E2D2339A-00A5-4705-A9FD-7E73703AC9DF}" dt="2020-06-30T14:43:57.168" v="533" actId="20577"/>
        <pc:sldMkLst>
          <pc:docMk/>
          <pc:sldMk cId="0" sldId="413"/>
        </pc:sldMkLst>
        <pc:spChg chg="mod">
          <ac:chgData name="Kathy Moczerniak" userId="482eff44a8730993" providerId="LiveId" clId="{E2D2339A-00A5-4705-A9FD-7E73703AC9DF}" dt="2020-06-30T01:53:48.054" v="25"/>
          <ac:spMkLst>
            <pc:docMk/>
            <pc:sldMk cId="0" sldId="413"/>
            <ac:spMk id="2" creationId="{00000000-0000-0000-0000-000000000000}"/>
          </ac:spMkLst>
        </pc:spChg>
        <pc:spChg chg="mod">
          <ac:chgData name="Kathy Moczerniak" userId="482eff44a8730993" providerId="LiveId" clId="{E2D2339A-00A5-4705-A9FD-7E73703AC9DF}" dt="2020-06-30T14:43:57.168" v="533" actId="20577"/>
          <ac:spMkLst>
            <pc:docMk/>
            <pc:sldMk cId="0" sldId="413"/>
            <ac:spMk id="3" creationId="{00000000-0000-0000-0000-000000000000}"/>
          </ac:spMkLst>
        </pc:spChg>
      </pc:sldChg>
      <pc:sldChg chg="modSp">
        <pc:chgData name="Kathy Moczerniak" userId="482eff44a8730993" providerId="LiveId" clId="{E2D2339A-00A5-4705-A9FD-7E73703AC9DF}" dt="2020-06-30T01:53:48.054" v="25"/>
        <pc:sldMkLst>
          <pc:docMk/>
          <pc:sldMk cId="0" sldId="414"/>
        </pc:sldMkLst>
        <pc:spChg chg="mod">
          <ac:chgData name="Kathy Moczerniak" userId="482eff44a8730993" providerId="LiveId" clId="{E2D2339A-00A5-4705-A9FD-7E73703AC9DF}" dt="2020-06-30T01:53:48.054" v="25"/>
          <ac:spMkLst>
            <pc:docMk/>
            <pc:sldMk cId="0" sldId="414"/>
            <ac:spMk id="6" creationId="{00000000-0000-0000-0000-000000000000}"/>
          </ac:spMkLst>
        </pc:spChg>
      </pc:sldChg>
      <pc:sldChg chg="modSp mod">
        <pc:chgData name="Kathy Moczerniak" userId="482eff44a8730993" providerId="LiveId" clId="{E2D2339A-00A5-4705-A9FD-7E73703AC9DF}" dt="2020-06-30T02:18:20.585" v="79" actId="20577"/>
        <pc:sldMkLst>
          <pc:docMk/>
          <pc:sldMk cId="3192817889" sldId="421"/>
        </pc:sldMkLst>
        <pc:spChg chg="mod">
          <ac:chgData name="Kathy Moczerniak" userId="482eff44a8730993" providerId="LiveId" clId="{E2D2339A-00A5-4705-A9FD-7E73703AC9DF}" dt="2020-06-30T01:53:48.054" v="25"/>
          <ac:spMkLst>
            <pc:docMk/>
            <pc:sldMk cId="3192817889" sldId="421"/>
            <ac:spMk id="2" creationId="{F14D1A58-167F-4A34-BA19-203BE991B276}"/>
          </ac:spMkLst>
        </pc:spChg>
        <pc:spChg chg="mod">
          <ac:chgData name="Kathy Moczerniak" userId="482eff44a8730993" providerId="LiveId" clId="{E2D2339A-00A5-4705-A9FD-7E73703AC9DF}" dt="2020-06-30T02:18:20.585" v="79" actId="20577"/>
          <ac:spMkLst>
            <pc:docMk/>
            <pc:sldMk cId="3192817889" sldId="421"/>
            <ac:spMk id="3" creationId="{FA0D43C0-3C99-4045-A720-F41E8C0DC51F}"/>
          </ac:spMkLst>
        </pc:spChg>
      </pc:sldChg>
      <pc:sldChg chg="modSp mod">
        <pc:chgData name="Kathy Moczerniak" userId="482eff44a8730993" providerId="LiveId" clId="{E2D2339A-00A5-4705-A9FD-7E73703AC9DF}" dt="2020-06-30T02:11:36.865" v="62" actId="20577"/>
        <pc:sldMkLst>
          <pc:docMk/>
          <pc:sldMk cId="3323546845" sldId="422"/>
        </pc:sldMkLst>
        <pc:spChg chg="mod">
          <ac:chgData name="Kathy Moczerniak" userId="482eff44a8730993" providerId="LiveId" clId="{E2D2339A-00A5-4705-A9FD-7E73703AC9DF}" dt="2020-06-30T01:53:48.054" v="25"/>
          <ac:spMkLst>
            <pc:docMk/>
            <pc:sldMk cId="3323546845" sldId="422"/>
            <ac:spMk id="2" creationId="{71FA688C-E672-439B-B40A-8A9D24C7FDFD}"/>
          </ac:spMkLst>
        </pc:spChg>
        <pc:spChg chg="mod">
          <ac:chgData name="Kathy Moczerniak" userId="482eff44a8730993" providerId="LiveId" clId="{E2D2339A-00A5-4705-A9FD-7E73703AC9DF}" dt="2020-06-30T02:11:36.865" v="62" actId="20577"/>
          <ac:spMkLst>
            <pc:docMk/>
            <pc:sldMk cId="3323546845" sldId="422"/>
            <ac:spMk id="3" creationId="{4FD8111E-C11A-4DB6-99E8-35011E4E734C}"/>
          </ac:spMkLst>
        </pc:spChg>
      </pc:sldChg>
      <pc:sldChg chg="modSp mod">
        <pc:chgData name="Kathy Moczerniak" userId="482eff44a8730993" providerId="LiveId" clId="{E2D2339A-00A5-4705-A9FD-7E73703AC9DF}" dt="2020-06-30T02:24:01.835" v="107" actId="6549"/>
        <pc:sldMkLst>
          <pc:docMk/>
          <pc:sldMk cId="3073168363" sldId="423"/>
        </pc:sldMkLst>
        <pc:spChg chg="mod">
          <ac:chgData name="Kathy Moczerniak" userId="482eff44a8730993" providerId="LiveId" clId="{E2D2339A-00A5-4705-A9FD-7E73703AC9DF}" dt="2020-06-30T01:53:48.054" v="25"/>
          <ac:spMkLst>
            <pc:docMk/>
            <pc:sldMk cId="3073168363" sldId="423"/>
            <ac:spMk id="2" creationId="{F5D5EF23-B18C-483C-8A85-0B55EBFB998C}"/>
          </ac:spMkLst>
        </pc:spChg>
        <pc:spChg chg="mod">
          <ac:chgData name="Kathy Moczerniak" userId="482eff44a8730993" providerId="LiveId" clId="{E2D2339A-00A5-4705-A9FD-7E73703AC9DF}" dt="2020-06-30T02:24:01.835" v="107" actId="6549"/>
          <ac:spMkLst>
            <pc:docMk/>
            <pc:sldMk cId="3073168363" sldId="423"/>
            <ac:spMk id="3" creationId="{F9A408BD-932E-435C-9135-3A1FAD2EA1F8}"/>
          </ac:spMkLst>
        </pc:spChg>
      </pc:sldChg>
      <pc:sldChg chg="modSp mod">
        <pc:chgData name="Kathy Moczerniak" userId="482eff44a8730993" providerId="LiveId" clId="{E2D2339A-00A5-4705-A9FD-7E73703AC9DF}" dt="2020-06-30T02:36:28.896" v="225" actId="20577"/>
        <pc:sldMkLst>
          <pc:docMk/>
          <pc:sldMk cId="318968394" sldId="424"/>
        </pc:sldMkLst>
        <pc:spChg chg="mod">
          <ac:chgData name="Kathy Moczerniak" userId="482eff44a8730993" providerId="LiveId" clId="{E2D2339A-00A5-4705-A9FD-7E73703AC9DF}" dt="2020-06-30T02:36:28.896" v="225" actId="20577"/>
          <ac:spMkLst>
            <pc:docMk/>
            <pc:sldMk cId="318968394" sldId="424"/>
            <ac:spMk id="3" creationId="{365B2446-1532-43EE-BAC6-55EF15B40C49}"/>
          </ac:spMkLst>
        </pc:spChg>
      </pc:sldChg>
      <pc:sldChg chg="modSp mod">
        <pc:chgData name="Kathy Moczerniak" userId="482eff44a8730993" providerId="LiveId" clId="{E2D2339A-00A5-4705-A9FD-7E73703AC9DF}" dt="2020-06-30T03:27:43.206" v="314" actId="20577"/>
        <pc:sldMkLst>
          <pc:docMk/>
          <pc:sldMk cId="3396832636" sldId="425"/>
        </pc:sldMkLst>
        <pc:spChg chg="mod">
          <ac:chgData name="Kathy Moczerniak" userId="482eff44a8730993" providerId="LiveId" clId="{E2D2339A-00A5-4705-A9FD-7E73703AC9DF}" dt="2020-06-30T03:27:43.206" v="314" actId="20577"/>
          <ac:spMkLst>
            <pc:docMk/>
            <pc:sldMk cId="3396832636" sldId="425"/>
            <ac:spMk id="3" creationId="{00000000-0000-0000-0000-000000000000}"/>
          </ac:spMkLst>
        </pc:spChg>
      </pc:sldChg>
      <pc:sldChg chg="modSp mod">
        <pc:chgData name="Kathy Moczerniak" userId="482eff44a8730993" providerId="LiveId" clId="{E2D2339A-00A5-4705-A9FD-7E73703AC9DF}" dt="2020-06-30T03:37:48.654" v="350" actId="20577"/>
        <pc:sldMkLst>
          <pc:docMk/>
          <pc:sldMk cId="1621984010" sldId="426"/>
        </pc:sldMkLst>
        <pc:spChg chg="mod">
          <ac:chgData name="Kathy Moczerniak" userId="482eff44a8730993" providerId="LiveId" clId="{E2D2339A-00A5-4705-A9FD-7E73703AC9DF}" dt="2020-06-30T01:53:48.054" v="25"/>
          <ac:spMkLst>
            <pc:docMk/>
            <pc:sldMk cId="1621984010" sldId="426"/>
            <ac:spMk id="2" creationId="{00000000-0000-0000-0000-000000000000}"/>
          </ac:spMkLst>
        </pc:spChg>
        <pc:spChg chg="mod">
          <ac:chgData name="Kathy Moczerniak" userId="482eff44a8730993" providerId="LiveId" clId="{E2D2339A-00A5-4705-A9FD-7E73703AC9DF}" dt="2020-06-30T03:37:48.654" v="350" actId="20577"/>
          <ac:spMkLst>
            <pc:docMk/>
            <pc:sldMk cId="1621984010" sldId="426"/>
            <ac:spMk id="3" creationId="{00000000-0000-0000-0000-000000000000}"/>
          </ac:spMkLst>
        </pc:spChg>
      </pc:sldChg>
      <pc:sldChg chg="modSp mod">
        <pc:chgData name="Kathy Moczerniak" userId="482eff44a8730993" providerId="LiveId" clId="{E2D2339A-00A5-4705-A9FD-7E73703AC9DF}" dt="2020-06-30T14:41:19.679" v="525" actId="20577"/>
        <pc:sldMkLst>
          <pc:docMk/>
          <pc:sldMk cId="568544751" sldId="428"/>
        </pc:sldMkLst>
        <pc:spChg chg="mod">
          <ac:chgData name="Kathy Moczerniak" userId="482eff44a8730993" providerId="LiveId" clId="{E2D2339A-00A5-4705-A9FD-7E73703AC9DF}" dt="2020-06-30T01:53:48.054" v="25"/>
          <ac:spMkLst>
            <pc:docMk/>
            <pc:sldMk cId="568544751" sldId="428"/>
            <ac:spMk id="2" creationId="{00000000-0000-0000-0000-000000000000}"/>
          </ac:spMkLst>
        </pc:spChg>
        <pc:spChg chg="mod">
          <ac:chgData name="Kathy Moczerniak" userId="482eff44a8730993" providerId="LiveId" clId="{E2D2339A-00A5-4705-A9FD-7E73703AC9DF}" dt="2020-06-30T14:41:19.679" v="525" actId="20577"/>
          <ac:spMkLst>
            <pc:docMk/>
            <pc:sldMk cId="568544751" sldId="428"/>
            <ac:spMk id="3" creationId="{00000000-0000-0000-0000-000000000000}"/>
          </ac:spMkLst>
        </pc:spChg>
      </pc:sldChg>
      <pc:sldChg chg="del">
        <pc:chgData name="Kathy Moczerniak" userId="482eff44a8730993" providerId="LiveId" clId="{E2D2339A-00A5-4705-A9FD-7E73703AC9DF}" dt="2020-06-21T05:53:26.006" v="1" actId="47"/>
        <pc:sldMkLst>
          <pc:docMk/>
          <pc:sldMk cId="375915201" sldId="429"/>
        </pc:sldMkLst>
      </pc:sldChg>
      <pc:sldChg chg="modSp mod">
        <pc:chgData name="Kathy Moczerniak" userId="482eff44a8730993" providerId="LiveId" clId="{E2D2339A-00A5-4705-A9FD-7E73703AC9DF}" dt="2020-06-30T02:15:51.163" v="77" actId="20577"/>
        <pc:sldMkLst>
          <pc:docMk/>
          <pc:sldMk cId="16787500" sldId="430"/>
        </pc:sldMkLst>
        <pc:spChg chg="mod">
          <ac:chgData name="Kathy Moczerniak" userId="482eff44a8730993" providerId="LiveId" clId="{E2D2339A-00A5-4705-A9FD-7E73703AC9DF}" dt="2020-06-30T01:53:48.054" v="25"/>
          <ac:spMkLst>
            <pc:docMk/>
            <pc:sldMk cId="16787500" sldId="430"/>
            <ac:spMk id="2" creationId="{F14D1A58-167F-4A34-BA19-203BE991B276}"/>
          </ac:spMkLst>
        </pc:spChg>
        <pc:spChg chg="mod">
          <ac:chgData name="Kathy Moczerniak" userId="482eff44a8730993" providerId="LiveId" clId="{E2D2339A-00A5-4705-A9FD-7E73703AC9DF}" dt="2020-06-30T02:15:51.163" v="77" actId="20577"/>
          <ac:spMkLst>
            <pc:docMk/>
            <pc:sldMk cId="16787500" sldId="430"/>
            <ac:spMk id="3" creationId="{FA0D43C0-3C99-4045-A720-F41E8C0DC51F}"/>
          </ac:spMkLst>
        </pc:spChg>
      </pc:sldChg>
      <pc:sldChg chg="modSp mod">
        <pc:chgData name="Kathy Moczerniak" userId="482eff44a8730993" providerId="LiveId" clId="{E2D2339A-00A5-4705-A9FD-7E73703AC9DF}" dt="2020-06-30T03:01:46.928" v="270" actId="20577"/>
        <pc:sldMkLst>
          <pc:docMk/>
          <pc:sldMk cId="2973436640" sldId="431"/>
        </pc:sldMkLst>
        <pc:spChg chg="mod">
          <ac:chgData name="Kathy Moczerniak" userId="482eff44a8730993" providerId="LiveId" clId="{E2D2339A-00A5-4705-A9FD-7E73703AC9DF}" dt="2020-06-30T03:01:46.928" v="270" actId="20577"/>
          <ac:spMkLst>
            <pc:docMk/>
            <pc:sldMk cId="2973436640" sldId="431"/>
            <ac:spMk id="3" creationId="{E08AE00E-7773-4A19-B1DE-4816F7FD331A}"/>
          </ac:spMkLst>
        </pc:spChg>
      </pc:sldChg>
      <pc:sldChg chg="modSp mod">
        <pc:chgData name="Kathy Moczerniak" userId="482eff44a8730993" providerId="LiveId" clId="{E2D2339A-00A5-4705-A9FD-7E73703AC9DF}" dt="2020-06-30T03:15:07.291" v="292" actId="20577"/>
        <pc:sldMkLst>
          <pc:docMk/>
          <pc:sldMk cId="230691083" sldId="432"/>
        </pc:sldMkLst>
        <pc:spChg chg="mod">
          <ac:chgData name="Kathy Moczerniak" userId="482eff44a8730993" providerId="LiveId" clId="{E2D2339A-00A5-4705-A9FD-7E73703AC9DF}" dt="2020-06-30T03:15:07.291" v="292" actId="20577"/>
          <ac:spMkLst>
            <pc:docMk/>
            <pc:sldMk cId="230691083" sldId="432"/>
            <ac:spMk id="3" creationId="{ED4F74BD-91CE-4D84-934C-1EDA2FC000D0}"/>
          </ac:spMkLst>
        </pc:spChg>
      </pc:sldChg>
      <pc:sldChg chg="modSp mod">
        <pc:chgData name="Kathy Moczerniak" userId="482eff44a8730993" providerId="LiveId" clId="{E2D2339A-00A5-4705-A9FD-7E73703AC9DF}" dt="2020-06-30T04:10:19.778" v="435" actId="20577"/>
        <pc:sldMkLst>
          <pc:docMk/>
          <pc:sldMk cId="2825144735" sldId="433"/>
        </pc:sldMkLst>
        <pc:spChg chg="mod">
          <ac:chgData name="Kathy Moczerniak" userId="482eff44a8730993" providerId="LiveId" clId="{E2D2339A-00A5-4705-A9FD-7E73703AC9DF}" dt="2020-06-30T01:53:48.054" v="25"/>
          <ac:spMkLst>
            <pc:docMk/>
            <pc:sldMk cId="2825144735" sldId="433"/>
            <ac:spMk id="2" creationId="{13651F71-98AB-41C7-8D8C-76E549FAEE40}"/>
          </ac:spMkLst>
        </pc:spChg>
        <pc:spChg chg="mod">
          <ac:chgData name="Kathy Moczerniak" userId="482eff44a8730993" providerId="LiveId" clId="{E2D2339A-00A5-4705-A9FD-7E73703AC9DF}" dt="2020-06-30T04:10:19.778" v="435" actId="20577"/>
          <ac:spMkLst>
            <pc:docMk/>
            <pc:sldMk cId="2825144735" sldId="433"/>
            <ac:spMk id="3" creationId="{77CDEAF0-D9E2-4F07-BD4B-3546E3AC3204}"/>
          </ac:spMkLst>
        </pc:spChg>
      </pc:sldChg>
      <pc:sldChg chg="modSp mod">
        <pc:chgData name="Kathy Moczerniak" userId="482eff44a8730993" providerId="LiveId" clId="{E2D2339A-00A5-4705-A9FD-7E73703AC9DF}" dt="2020-06-30T04:13:02.778" v="453" actId="20577"/>
        <pc:sldMkLst>
          <pc:docMk/>
          <pc:sldMk cId="2644611305" sldId="434"/>
        </pc:sldMkLst>
        <pc:spChg chg="mod">
          <ac:chgData name="Kathy Moczerniak" userId="482eff44a8730993" providerId="LiveId" clId="{E2D2339A-00A5-4705-A9FD-7E73703AC9DF}" dt="2020-06-30T01:53:48.054" v="25"/>
          <ac:spMkLst>
            <pc:docMk/>
            <pc:sldMk cId="2644611305" sldId="434"/>
            <ac:spMk id="2" creationId="{951C4EEE-8729-4508-B71D-210FDEFE97E2}"/>
          </ac:spMkLst>
        </pc:spChg>
        <pc:spChg chg="mod">
          <ac:chgData name="Kathy Moczerniak" userId="482eff44a8730993" providerId="LiveId" clId="{E2D2339A-00A5-4705-A9FD-7E73703AC9DF}" dt="2020-06-30T04:13:02.778" v="453" actId="20577"/>
          <ac:spMkLst>
            <pc:docMk/>
            <pc:sldMk cId="2644611305" sldId="434"/>
            <ac:spMk id="3" creationId="{562FD977-4635-42E8-9A11-8BDB25452819}"/>
          </ac:spMkLst>
        </pc:spChg>
      </pc:sldChg>
      <pc:sldChg chg="del">
        <pc:chgData name="Kathy Moczerniak" userId="482eff44a8730993" providerId="LiveId" clId="{E2D2339A-00A5-4705-A9FD-7E73703AC9DF}" dt="2020-06-21T05:53:21.325" v="0" actId="47"/>
        <pc:sldMkLst>
          <pc:docMk/>
          <pc:sldMk cId="4095839247" sldId="435"/>
        </pc:sldMkLst>
      </pc:sldChg>
      <pc:sldChg chg="modSp mod">
        <pc:chgData name="Kathy Moczerniak" userId="482eff44a8730993" providerId="LiveId" clId="{E2D2339A-00A5-4705-A9FD-7E73703AC9DF}" dt="2020-06-30T02:28:47.067" v="180" actId="20577"/>
        <pc:sldMkLst>
          <pc:docMk/>
          <pc:sldMk cId="3050586712" sldId="436"/>
        </pc:sldMkLst>
        <pc:spChg chg="mod">
          <ac:chgData name="Kathy Moczerniak" userId="482eff44a8730993" providerId="LiveId" clId="{E2D2339A-00A5-4705-A9FD-7E73703AC9DF}" dt="2020-06-30T01:53:48.054" v="25"/>
          <ac:spMkLst>
            <pc:docMk/>
            <pc:sldMk cId="3050586712" sldId="436"/>
            <ac:spMk id="2" creationId="{5C886AA9-3878-4FCF-A78F-43F956482533}"/>
          </ac:spMkLst>
        </pc:spChg>
        <pc:spChg chg="mod">
          <ac:chgData name="Kathy Moczerniak" userId="482eff44a8730993" providerId="LiveId" clId="{E2D2339A-00A5-4705-A9FD-7E73703AC9DF}" dt="2020-06-30T02:28:47.067" v="180" actId="20577"/>
          <ac:spMkLst>
            <pc:docMk/>
            <pc:sldMk cId="3050586712" sldId="436"/>
            <ac:spMk id="3" creationId="{5A774E82-2086-49E9-85C2-23FB75BBA874}"/>
          </ac:spMkLst>
        </pc:spChg>
      </pc:sldChg>
      <pc:sldChg chg="add">
        <pc:chgData name="Kathy Moczerniak" userId="482eff44a8730993" providerId="LiveId" clId="{E2D2339A-00A5-4705-A9FD-7E73703AC9DF}" dt="2020-06-21T05:53:31.030" v="2"/>
        <pc:sldMkLst>
          <pc:docMk/>
          <pc:sldMk cId="3444502087" sldId="5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p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p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F8994-5910-4E86-A2A7-306311D35A1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xmlns="" id="{385EFA36-995F-453B-8446-324B334860C6}"/>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DA568-DA73-40D9-A5A9-FAACC3D2E998}"/>
              </a:ext>
            </a:extLst>
          </p:cNvPr>
          <p:cNvSpPr>
            <a:spLocks noGrp="1"/>
          </p:cNvSpPr>
          <p:nvPr>
            <p:ph type="dt" sz="half" idx="10"/>
          </p:nvPr>
        </p:nvSpPr>
        <p:spPr/>
        <p:txBody>
          <a:bodyPr/>
          <a:lstStyle/>
          <a:p>
            <a:fld id="{0B8933C5-E555-431F-B4F7-168A4BE3845E}" type="datetimeFigureOut">
              <a:rPr lang="en-US" smtClean="0"/>
              <a:pPr/>
              <a:t>1/25/2024</a:t>
            </a:fld>
            <a:endParaRPr lang="en-US" dirty="0"/>
          </a:p>
        </p:txBody>
      </p:sp>
      <p:sp>
        <p:nvSpPr>
          <p:cNvPr id="5" name="Footer Placeholder 4">
            <a:extLst>
              <a:ext uri="{FF2B5EF4-FFF2-40B4-BE49-F238E27FC236}">
                <a16:creationId xmlns:a16="http://schemas.microsoft.com/office/drawing/2014/main" xmlns="" id="{8299241E-AAE0-46D6-BC46-06503B596A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BA90CA9-EEEF-4949-B65C-413A7D7A331C}"/>
              </a:ext>
            </a:extLst>
          </p:cNvPr>
          <p:cNvSpPr>
            <a:spLocks noGrp="1"/>
          </p:cNvSpPr>
          <p:nvPr>
            <p:ph type="sldNum" sz="quarter" idx="12"/>
          </p:nvPr>
        </p:nvSpPr>
        <p:spPr/>
        <p:txBody>
          <a:bodyPr/>
          <a:lstStyle/>
          <a:p>
            <a:fld id="{51849F6A-DC07-4211-B179-B39B8F7369CF}" type="slidenum">
              <a:rPr lang="en-US" smtClean="0"/>
              <a:pPr/>
              <a:t>‹#›</a:t>
            </a:fld>
            <a:endParaRPr lang="en-US" dirty="0"/>
          </a:p>
        </p:txBody>
      </p:sp>
    </p:spTree>
    <p:extLst>
      <p:ext uri="{BB962C8B-B14F-4D97-AF65-F5344CB8AC3E}">
        <p14:creationId xmlns:p14="http://schemas.microsoft.com/office/powerpoint/2010/main" val="149631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13</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lstStyle/>
          <a:p>
            <a:r>
              <a:rPr lang="en-US" dirty="0"/>
              <a:t>Respiratory Emergencies</a:t>
            </a:r>
          </a:p>
        </p:txBody>
      </p:sp>
      <p:pic>
        <p:nvPicPr>
          <p:cNvPr id="6" name="Picture 5"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Anatomy and Physiology</a:t>
            </a:r>
          </a:p>
        </p:txBody>
      </p:sp>
    </p:spTree>
    <p:extLst>
      <p:ext uri="{BB962C8B-B14F-4D97-AF65-F5344CB8AC3E}">
        <p14:creationId xmlns:p14="http://schemas.microsoft.com/office/powerpoint/2010/main" val="87560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Anatomy and Physiology</a:t>
            </a:r>
            <a:endParaRPr lang="en-US" dirty="0"/>
          </a:p>
        </p:txBody>
      </p:sp>
      <p:sp>
        <p:nvSpPr>
          <p:cNvPr id="3" name="Text Placeholder 2"/>
          <p:cNvSpPr>
            <a:spLocks noGrp="1"/>
          </p:cNvSpPr>
          <p:nvPr>
            <p:ph type="body" idx="1"/>
          </p:nvPr>
        </p:nvSpPr>
        <p:spPr>
          <a:xfrm>
            <a:off x="891540" y="1670554"/>
            <a:ext cx="5703224" cy="4519363"/>
          </a:xfrm>
        </p:spPr>
        <p:txBody>
          <a:bodyPr/>
          <a:lstStyle/>
          <a:p>
            <a:r>
              <a:rPr lang="en-US" dirty="0">
                <a:solidFill>
                  <a:schemeClr val="tx2"/>
                </a:solidFill>
              </a:rPr>
              <a:t> </a:t>
            </a:r>
            <a:r>
              <a:rPr lang="en-US" u="dbl" dirty="0">
                <a:solidFill>
                  <a:srgbClr val="C00000"/>
                </a:solidFill>
              </a:rPr>
              <a:t>Ventilation</a:t>
            </a:r>
            <a:r>
              <a:rPr lang="en-US" dirty="0">
                <a:solidFill>
                  <a:schemeClr val="tx2"/>
                </a:solidFill>
              </a:rPr>
              <a:t>: the</a:t>
            </a:r>
            <a:r>
              <a:rPr lang="en-US" dirty="0"/>
              <a:t> mechanical and physiological mechanisms by which the lungs take in oxygen from the air and expel carbon dioxide </a:t>
            </a:r>
          </a:p>
          <a:p>
            <a:pPr lvl="0">
              <a:lnSpc>
                <a:spcPct val="90000"/>
              </a:lnSpc>
              <a:spcBef>
                <a:spcPts val="600"/>
              </a:spcBef>
              <a:spcAft>
                <a:spcPts val="600"/>
              </a:spcAft>
            </a:pPr>
            <a:r>
              <a:rPr lang="en-US" dirty="0"/>
              <a:t> The airway begins at the mouth and nose and terminates in the lung tissue. </a:t>
            </a:r>
          </a:p>
          <a:p>
            <a:pPr lvl="1">
              <a:lnSpc>
                <a:spcPct val="90000"/>
              </a:lnSpc>
              <a:spcBef>
                <a:spcPts val="600"/>
              </a:spcBef>
              <a:spcAft>
                <a:spcPts val="600"/>
              </a:spcAft>
            </a:pPr>
            <a:r>
              <a:rPr lang="en-US" dirty="0"/>
              <a:t>The airway is divided at the epiglottis into two parts: the upper airway and the lower airway. </a:t>
            </a:r>
          </a:p>
          <a:p>
            <a:pPr lvl="2">
              <a:lnSpc>
                <a:spcPct val="90000"/>
              </a:lnSpc>
              <a:spcBef>
                <a:spcPts val="600"/>
              </a:spcBef>
              <a:spcAft>
                <a:spcPts val="600"/>
              </a:spcAft>
            </a:pPr>
            <a:r>
              <a:rPr lang="en-US" sz="2000" dirty="0"/>
              <a:t>Diaphragm and chest wall muscles mechanically expand the chest cavity.</a:t>
            </a:r>
          </a:p>
          <a:p>
            <a:pPr lvl="2">
              <a:lnSpc>
                <a:spcPct val="90000"/>
              </a:lnSpc>
              <a:spcBef>
                <a:spcPts val="600"/>
              </a:spcBef>
              <a:spcAft>
                <a:spcPts val="600"/>
              </a:spcAft>
            </a:pPr>
            <a:r>
              <a:rPr lang="en-US" sz="2000" dirty="0"/>
              <a:t>Sucking outside air through the airway branches into the lung’s many alveoli.</a:t>
            </a:r>
          </a:p>
          <a:p>
            <a:endParaRPr lang="en-US" dirty="0"/>
          </a:p>
          <a:p>
            <a:pPr>
              <a:buNone/>
            </a:pPr>
            <a:endParaRPr lang="en-US" dirty="0"/>
          </a:p>
        </p:txBody>
      </p:sp>
      <p:pic>
        <p:nvPicPr>
          <p:cNvPr id="4" name="Picture 3"/>
          <p:cNvPicPr>
            <a:picLocks noChangeAspect="1"/>
          </p:cNvPicPr>
          <p:nvPr/>
        </p:nvPicPr>
        <p:blipFill>
          <a:blip r:embed="rId2" cstate="print"/>
          <a:stretch>
            <a:fillRect/>
          </a:stretch>
        </p:blipFill>
        <p:spPr>
          <a:xfrm>
            <a:off x="10470439" y="304931"/>
            <a:ext cx="1359526" cy="1365622"/>
          </a:xfrm>
          <a:prstGeom prst="rect">
            <a:avLst/>
          </a:prstGeom>
        </p:spPr>
      </p:pic>
      <p:sp>
        <p:nvSpPr>
          <p:cNvPr id="6" name="Rectangle 5"/>
          <p:cNvSpPr/>
          <p:nvPr/>
        </p:nvSpPr>
        <p:spPr>
          <a:xfrm>
            <a:off x="10470439" y="622077"/>
            <a:ext cx="1359526" cy="1200329"/>
          </a:xfrm>
          <a:prstGeom prst="rect">
            <a:avLst/>
          </a:prstGeom>
        </p:spPr>
        <p:txBody>
          <a:bodyPr wrap="square">
            <a:spAutoFit/>
          </a:bodyPr>
          <a:lstStyle/>
          <a:p>
            <a:pPr algn="ctr"/>
            <a:r>
              <a:rPr lang="en-US" sz="2400" b="1" dirty="0">
                <a:latin typeface="Arial" pitchFamily="34" charset="0"/>
                <a:cs typeface="Arial" pitchFamily="34" charset="0"/>
              </a:rPr>
              <a:t>13-1</a:t>
            </a:r>
          </a:p>
          <a:p>
            <a:pPr algn="ctr"/>
            <a:r>
              <a:rPr lang="en-US" sz="2400" b="1" dirty="0">
                <a:latin typeface="Arial" pitchFamily="34" charset="0"/>
                <a:cs typeface="Arial" pitchFamily="34" charset="0"/>
              </a:rPr>
              <a:t>13-2</a:t>
            </a:r>
          </a:p>
          <a:p>
            <a:pPr algn="ctr"/>
            <a:endParaRPr lang="en-US" sz="2400" b="1" dirty="0">
              <a:latin typeface="Arial" pitchFamily="34" charset="0"/>
              <a:cs typeface="Arial" pitchFamily="34" charset="0"/>
            </a:endParaRPr>
          </a:p>
        </p:txBody>
      </p:sp>
      <p:pic>
        <p:nvPicPr>
          <p:cNvPr id="5" name="Picture 4" descr="The upper airway: Nasopharynx, Nasal air passage, Oropharynx, Mouth, Epiglottis, Pharynx. The lower airway: Trachea, Alveoli, Bronchioles, Main bronchi. The Larynx, Apex of the lung, Carina, Base of the lung, and Diaphragm are labeled." title="Illustration shows the human respiratory system with its parts labele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1297" y="2160596"/>
            <a:ext cx="4526932" cy="344238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FA688C-E672-439B-B40A-8A9D24C7FDF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Anatomy and Physiology: Gas Exchange</a:t>
            </a:r>
          </a:p>
        </p:txBody>
      </p:sp>
      <p:sp>
        <p:nvSpPr>
          <p:cNvPr id="3" name="Text Placeholder 2">
            <a:extLst>
              <a:ext uri="{FF2B5EF4-FFF2-40B4-BE49-F238E27FC236}">
                <a16:creationId xmlns:a16="http://schemas.microsoft.com/office/drawing/2014/main" xmlns="" id="{4FD8111E-C11A-4DB6-99E8-35011E4E734C}"/>
              </a:ext>
            </a:extLst>
          </p:cNvPr>
          <p:cNvSpPr>
            <a:spLocks noGrp="1"/>
          </p:cNvSpPr>
          <p:nvPr>
            <p:ph sz="half" idx="1"/>
          </p:nvPr>
        </p:nvSpPr>
        <p:spPr>
          <a:xfrm>
            <a:off x="1062182" y="2107494"/>
            <a:ext cx="10067636" cy="4445574"/>
          </a:xfrm>
        </p:spPr>
        <p:txBody>
          <a:bodyPr>
            <a:normAutofit/>
          </a:bodyPr>
          <a:lstStyle/>
          <a:p>
            <a:pPr>
              <a:lnSpc>
                <a:spcPct val="90000"/>
              </a:lnSpc>
              <a:spcBef>
                <a:spcPts val="600"/>
              </a:spcBef>
              <a:spcAft>
                <a:spcPts val="600"/>
              </a:spcAft>
            </a:pPr>
            <a:r>
              <a:rPr lang="en-US" sz="2300" u="none" strike="noStrike" baseline="0" dirty="0"/>
              <a:t>Air consists of:</a:t>
            </a:r>
          </a:p>
          <a:p>
            <a:pPr lvl="1">
              <a:lnSpc>
                <a:spcPct val="90000"/>
              </a:lnSpc>
              <a:spcBef>
                <a:spcPts val="600"/>
              </a:spcBef>
              <a:spcAft>
                <a:spcPts val="600"/>
              </a:spcAft>
            </a:pPr>
            <a:r>
              <a:rPr lang="en-US" sz="2100" u="none" strike="noStrike" baseline="0" dirty="0"/>
              <a:t>78% nitrogen </a:t>
            </a:r>
          </a:p>
          <a:p>
            <a:pPr lvl="1">
              <a:lnSpc>
                <a:spcPct val="90000"/>
              </a:lnSpc>
              <a:spcBef>
                <a:spcPts val="600"/>
              </a:spcBef>
              <a:spcAft>
                <a:spcPts val="600"/>
              </a:spcAft>
            </a:pPr>
            <a:r>
              <a:rPr lang="en-US" sz="2100" u="none" strike="noStrike" baseline="0" dirty="0"/>
              <a:t>21% oxygen </a:t>
            </a:r>
          </a:p>
          <a:p>
            <a:pPr lvl="1">
              <a:lnSpc>
                <a:spcPct val="90000"/>
              </a:lnSpc>
              <a:spcBef>
                <a:spcPts val="600"/>
              </a:spcBef>
              <a:spcAft>
                <a:spcPts val="600"/>
              </a:spcAft>
            </a:pPr>
            <a:r>
              <a:rPr lang="en-US" sz="2100" u="none" strike="noStrike" baseline="0" dirty="0"/>
              <a:t>1% other gases</a:t>
            </a:r>
          </a:p>
          <a:p>
            <a:pPr marL="457200" lvl="1" indent="0">
              <a:lnSpc>
                <a:spcPct val="90000"/>
              </a:lnSpc>
              <a:spcBef>
                <a:spcPts val="600"/>
              </a:spcBef>
              <a:spcAft>
                <a:spcPts val="600"/>
              </a:spcAft>
              <a:buNone/>
            </a:pPr>
            <a:r>
              <a:rPr lang="en-US" sz="2100" u="none" strike="noStrike" baseline="0" dirty="0"/>
              <a:t> </a:t>
            </a:r>
          </a:p>
          <a:p>
            <a:pPr>
              <a:spcBef>
                <a:spcPts val="600"/>
              </a:spcBef>
              <a:spcAft>
                <a:spcPts val="600"/>
              </a:spcAft>
            </a:pPr>
            <a:r>
              <a:rPr lang="en-US" dirty="0"/>
              <a:t>Gas exchange at the alveolar level is driven by:</a:t>
            </a:r>
          </a:p>
          <a:p>
            <a:pPr lvl="1">
              <a:spcBef>
                <a:spcPts val="600"/>
              </a:spcBef>
              <a:spcAft>
                <a:spcPts val="600"/>
              </a:spcAft>
            </a:pPr>
            <a:r>
              <a:rPr lang="en-US" dirty="0"/>
              <a:t>Relatively high oxygen concentration in air</a:t>
            </a:r>
          </a:p>
          <a:p>
            <a:pPr lvl="1">
              <a:spcBef>
                <a:spcPts val="600"/>
              </a:spcBef>
              <a:spcAft>
                <a:spcPts val="600"/>
              </a:spcAft>
            </a:pPr>
            <a:r>
              <a:rPr lang="en-US" dirty="0"/>
              <a:t>The very low concentration of carbon dioxide </a:t>
            </a:r>
          </a:p>
          <a:p>
            <a:pPr lvl="1">
              <a:spcBef>
                <a:spcPts val="600"/>
              </a:spcBef>
              <a:spcAft>
                <a:spcPts val="600"/>
              </a:spcAft>
            </a:pPr>
            <a:r>
              <a:rPr lang="en-US" dirty="0"/>
              <a:t>A process called diffusion</a:t>
            </a:r>
          </a:p>
          <a:p>
            <a:pPr lvl="1">
              <a:lnSpc>
                <a:spcPct val="90000"/>
              </a:lnSpc>
              <a:spcBef>
                <a:spcPts val="600"/>
              </a:spcBef>
              <a:spcAft>
                <a:spcPts val="600"/>
              </a:spcAft>
            </a:pPr>
            <a:endParaRPr lang="en-US" sz="1800" u="none" strike="noStrike" baseline="0" dirty="0"/>
          </a:p>
        </p:txBody>
      </p:sp>
      <p:pic>
        <p:nvPicPr>
          <p:cNvPr id="9" name="Picture 8"/>
          <p:cNvPicPr>
            <a:picLocks noChangeAspect="1"/>
          </p:cNvPicPr>
          <p:nvPr/>
        </p:nvPicPr>
        <p:blipFill>
          <a:blip r:embed="rId2" cstate="print"/>
          <a:stretch>
            <a:fillRect/>
          </a:stretch>
        </p:blipFill>
        <p:spPr>
          <a:xfrm>
            <a:off x="10476718" y="304932"/>
            <a:ext cx="1359526" cy="1365622"/>
          </a:xfrm>
          <a:prstGeom prst="rect">
            <a:avLst/>
          </a:prstGeom>
        </p:spPr>
      </p:pic>
      <p:sp>
        <p:nvSpPr>
          <p:cNvPr id="10" name="Rectangle 9"/>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13-1</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24765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FA688C-E672-439B-B40A-8A9D24C7FDF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Anatomy and Physiology: Gas Exchange</a:t>
            </a:r>
          </a:p>
        </p:txBody>
      </p:sp>
      <p:sp>
        <p:nvSpPr>
          <p:cNvPr id="3" name="Text Placeholder 2">
            <a:extLst>
              <a:ext uri="{FF2B5EF4-FFF2-40B4-BE49-F238E27FC236}">
                <a16:creationId xmlns:a16="http://schemas.microsoft.com/office/drawing/2014/main" xmlns="" id="{4FD8111E-C11A-4DB6-99E8-35011E4E734C}"/>
              </a:ext>
            </a:extLst>
          </p:cNvPr>
          <p:cNvSpPr>
            <a:spLocks noGrp="1"/>
          </p:cNvSpPr>
          <p:nvPr>
            <p:ph sz="half" idx="1"/>
          </p:nvPr>
        </p:nvSpPr>
        <p:spPr>
          <a:xfrm>
            <a:off x="914400" y="2057400"/>
            <a:ext cx="5883564" cy="4133088"/>
          </a:xfrm>
        </p:spPr>
        <p:txBody>
          <a:bodyPr>
            <a:normAutofit/>
          </a:bodyPr>
          <a:lstStyle/>
          <a:p>
            <a:pPr>
              <a:spcBef>
                <a:spcPts val="600"/>
              </a:spcBef>
              <a:spcAft>
                <a:spcPts val="600"/>
              </a:spcAft>
            </a:pPr>
            <a:r>
              <a:rPr lang="en-US" dirty="0"/>
              <a:t>Tiny air sacs called alveoli are the functional units of the pulmonary system. </a:t>
            </a:r>
          </a:p>
          <a:p>
            <a:pPr lvl="1">
              <a:spcBef>
                <a:spcPts val="600"/>
              </a:spcBef>
              <a:spcAft>
                <a:spcPts val="600"/>
              </a:spcAft>
            </a:pPr>
            <a:r>
              <a:rPr lang="en-US" dirty="0"/>
              <a:t>Sites of gas exchange</a:t>
            </a:r>
          </a:p>
          <a:p>
            <a:pPr lvl="1">
              <a:spcBef>
                <a:spcPts val="600"/>
              </a:spcBef>
              <a:spcAft>
                <a:spcPts val="600"/>
              </a:spcAft>
            </a:pPr>
            <a:r>
              <a:rPr lang="en-US" dirty="0"/>
              <a:t>Organized into grape-like clusters</a:t>
            </a:r>
          </a:p>
          <a:p>
            <a:pPr lvl="1">
              <a:spcBef>
                <a:spcPts val="600"/>
              </a:spcBef>
              <a:spcAft>
                <a:spcPts val="600"/>
              </a:spcAft>
            </a:pPr>
            <a:r>
              <a:rPr lang="en-US" dirty="0"/>
              <a:t>Approximately 700 million alveoli in the lungs</a:t>
            </a:r>
          </a:p>
          <a:p>
            <a:pPr marL="228600" lvl="1">
              <a:spcBef>
                <a:spcPts val="600"/>
              </a:spcBef>
              <a:spcAft>
                <a:spcPts val="600"/>
              </a:spcAft>
            </a:pPr>
            <a:r>
              <a:rPr lang="en-US" dirty="0"/>
              <a:t>Thin membrane separates each alveolus from individual red blood cells traveling through microscopic capillaries. </a:t>
            </a:r>
          </a:p>
          <a:p>
            <a:pPr>
              <a:spcBef>
                <a:spcPts val="600"/>
              </a:spcBef>
              <a:spcAft>
                <a:spcPts val="600"/>
              </a:spcAft>
            </a:pPr>
            <a:endParaRPr lang="en-US" dirty="0"/>
          </a:p>
          <a:p>
            <a:pPr lvl="1">
              <a:lnSpc>
                <a:spcPct val="90000"/>
              </a:lnSpc>
              <a:spcBef>
                <a:spcPts val="600"/>
              </a:spcBef>
              <a:spcAft>
                <a:spcPts val="600"/>
              </a:spcAft>
            </a:pPr>
            <a:endParaRPr lang="en-US" sz="1800" u="none" strike="noStrike" baseline="0" dirty="0"/>
          </a:p>
        </p:txBody>
      </p:sp>
      <p:sp>
        <p:nvSpPr>
          <p:cNvPr id="6" name="Rectangle 5"/>
          <p:cNvSpPr/>
          <p:nvPr/>
        </p:nvSpPr>
        <p:spPr>
          <a:xfrm>
            <a:off x="10741276" y="741872"/>
            <a:ext cx="817853" cy="461665"/>
          </a:xfrm>
          <a:prstGeom prst="rect">
            <a:avLst/>
          </a:prstGeom>
        </p:spPr>
        <p:txBody>
          <a:bodyPr wrap="square">
            <a:spAutoFit/>
          </a:bodyPr>
          <a:lstStyle/>
          <a:p>
            <a:pPr algn="ctr"/>
            <a:r>
              <a:rPr lang="en-US" sz="2400" b="1" dirty="0">
                <a:latin typeface="Arial" pitchFamily="34" charset="0"/>
                <a:cs typeface="Arial" pitchFamily="34" charset="0"/>
              </a:rPr>
              <a:t>13-1</a:t>
            </a:r>
          </a:p>
        </p:txBody>
      </p:sp>
      <p:pic>
        <p:nvPicPr>
          <p:cNvPr id="7" name="Picture 6"/>
          <p:cNvPicPr>
            <a:picLocks noChangeAspect="1"/>
          </p:cNvPicPr>
          <p:nvPr/>
        </p:nvPicPr>
        <p:blipFill>
          <a:blip r:embed="rId2" cstate="print"/>
          <a:stretch>
            <a:fillRect/>
          </a:stretch>
        </p:blipFill>
        <p:spPr>
          <a:xfrm>
            <a:off x="10476718" y="304932"/>
            <a:ext cx="1359526" cy="1365622"/>
          </a:xfrm>
          <a:prstGeom prst="rect">
            <a:avLst/>
          </a:prstGeom>
        </p:spPr>
      </p:pic>
      <p:sp>
        <p:nvSpPr>
          <p:cNvPr id="8" name="Rectangle 7"/>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13-1</a:t>
            </a:r>
          </a:p>
          <a:p>
            <a:pPr algn="ctr"/>
            <a:endParaRPr lang="en-US" sz="2400" b="1" dirty="0">
              <a:latin typeface="Arial" pitchFamily="34" charset="0"/>
              <a:cs typeface="Arial" pitchFamily="34" charset="0"/>
            </a:endParaRPr>
          </a:p>
        </p:txBody>
      </p:sp>
      <p:pic>
        <p:nvPicPr>
          <p:cNvPr id="4" name="Picture 3" descr="Illustration shows magnified view within the lung shows bronchioles, Vessels, and Alveol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5468" y="2030749"/>
            <a:ext cx="4178772" cy="3237937"/>
          </a:xfrm>
          <a:prstGeom prst="rect">
            <a:avLst/>
          </a:prstGeom>
        </p:spPr>
      </p:pic>
    </p:spTree>
    <p:extLst>
      <p:ext uri="{BB962C8B-B14F-4D97-AF65-F5344CB8AC3E}">
        <p14:creationId xmlns:p14="http://schemas.microsoft.com/office/powerpoint/2010/main" val="332354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DEFAF8-2A61-4D76-B921-0C8DE6BD3AE8}"/>
              </a:ext>
            </a:extLst>
          </p:cNvPr>
          <p:cNvSpPr>
            <a:spLocks noGrp="1"/>
          </p:cNvSpPr>
          <p:nvPr>
            <p:ph type="title"/>
          </p:nvPr>
        </p:nvSpPr>
        <p:spPr/>
        <p:txBody>
          <a:bodyPr/>
          <a:lstStyle/>
          <a:p>
            <a:pPr marR="0" rtl="0"/>
            <a:r>
              <a:rPr lang="en-US" b="1" i="0" u="none" strike="noStrike" kern="1600" baseline="0" dirty="0"/>
              <a:t>Anatomy and Physiology</a:t>
            </a:r>
            <a:r>
              <a:rPr lang="en-US" kern="1600" dirty="0"/>
              <a:t>: Gas Exchange</a:t>
            </a:r>
            <a:endParaRPr lang="en-US" b="1" i="0" u="none" strike="noStrike" kern="1600" baseline="0" dirty="0"/>
          </a:p>
        </p:txBody>
      </p:sp>
      <p:sp>
        <p:nvSpPr>
          <p:cNvPr id="3" name="Text Placeholder 2">
            <a:extLst>
              <a:ext uri="{FF2B5EF4-FFF2-40B4-BE49-F238E27FC236}">
                <a16:creationId xmlns:a16="http://schemas.microsoft.com/office/drawing/2014/main" xmlns="" id="{5FD49B43-CF1D-422E-B00A-F84AC1B7860D}"/>
              </a:ext>
            </a:extLst>
          </p:cNvPr>
          <p:cNvSpPr>
            <a:spLocks noGrp="1"/>
          </p:cNvSpPr>
          <p:nvPr>
            <p:ph type="body" idx="1"/>
          </p:nvPr>
        </p:nvSpPr>
        <p:spPr>
          <a:xfrm>
            <a:off x="646545" y="1798204"/>
            <a:ext cx="6795754" cy="4636655"/>
          </a:xfrm>
        </p:spPr>
        <p:txBody>
          <a:bodyPr/>
          <a:lstStyle/>
          <a:p>
            <a:pPr>
              <a:spcBef>
                <a:spcPts val="600"/>
              </a:spcBef>
              <a:spcAft>
                <a:spcPts val="600"/>
              </a:spcAft>
            </a:pPr>
            <a:r>
              <a:rPr lang="en-US" u="none" strike="noStrike" baseline="0" dirty="0"/>
              <a:t>By diffusion via the lung capillaries</a:t>
            </a:r>
            <a:r>
              <a:rPr lang="en-US" u="none" strike="noStrike" dirty="0"/>
              <a:t> of the alveoli</a:t>
            </a:r>
            <a:r>
              <a:rPr lang="en-US" u="none" strike="noStrike" baseline="0" dirty="0"/>
              <a:t>:</a:t>
            </a:r>
          </a:p>
          <a:p>
            <a:pPr lvl="1">
              <a:spcBef>
                <a:spcPts val="600"/>
              </a:spcBef>
              <a:spcAft>
                <a:spcPts val="600"/>
              </a:spcAft>
            </a:pPr>
            <a:r>
              <a:rPr lang="en-US" u="none" strike="noStrike" baseline="0" dirty="0"/>
              <a:t>Oxygen moves into the blood.</a:t>
            </a:r>
          </a:p>
          <a:p>
            <a:pPr lvl="1">
              <a:spcBef>
                <a:spcPts val="600"/>
              </a:spcBef>
              <a:spcAft>
                <a:spcPts val="600"/>
              </a:spcAft>
            </a:pPr>
            <a:r>
              <a:rPr lang="en-US" dirty="0"/>
              <a:t>C</a:t>
            </a:r>
            <a:r>
              <a:rPr lang="en-US" u="none" strike="noStrike" baseline="0" dirty="0"/>
              <a:t>arbon dioxide diffuses out of the blood</a:t>
            </a:r>
            <a:r>
              <a:rPr lang="en-US" u="none" strike="noStrike" dirty="0"/>
              <a:t> </a:t>
            </a:r>
            <a:r>
              <a:rPr lang="en-US" u="none" strike="noStrike" baseline="0" dirty="0"/>
              <a:t>into the air that is exhaled. </a:t>
            </a:r>
          </a:p>
          <a:p>
            <a:pPr>
              <a:spcBef>
                <a:spcPts val="600"/>
              </a:spcBef>
              <a:spcAft>
                <a:spcPts val="600"/>
              </a:spcAft>
            </a:pPr>
            <a:r>
              <a:rPr lang="en-US" u="none" strike="noStrike" baseline="0" dirty="0"/>
              <a:t>Once oxygen reaches the blood, it binds to hemoglobin in red blood cells.</a:t>
            </a:r>
          </a:p>
          <a:p>
            <a:pPr lvl="1">
              <a:spcBef>
                <a:spcPts val="600"/>
              </a:spcBef>
              <a:spcAft>
                <a:spcPts val="600"/>
              </a:spcAft>
            </a:pPr>
            <a:r>
              <a:rPr lang="en-US" dirty="0"/>
              <a:t>Then</a:t>
            </a:r>
            <a:r>
              <a:rPr lang="en-US" u="none" strike="noStrike" baseline="0" dirty="0"/>
              <a:t> carried throughout the body in the bloodstream</a:t>
            </a:r>
          </a:p>
          <a:p>
            <a:pPr>
              <a:spcBef>
                <a:spcPts val="600"/>
              </a:spcBef>
              <a:spcAft>
                <a:spcPts val="600"/>
              </a:spcAft>
            </a:pPr>
            <a:r>
              <a:rPr lang="en-US" u="none" strike="noStrike" baseline="0" dirty="0"/>
              <a:t>Carbonic acid, which is dissolved in the blood, is released from the capillaries as carbon dioxide, which is exhaled.</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13-1</a:t>
            </a:r>
          </a:p>
          <a:p>
            <a:pPr algn="ctr"/>
            <a:endParaRPr lang="en-US" sz="2400" b="1" dirty="0">
              <a:latin typeface="Arial" pitchFamily="34" charset="0"/>
              <a:cs typeface="Arial" pitchFamily="34" charset="0"/>
            </a:endParaRPr>
          </a:p>
        </p:txBody>
      </p:sp>
      <p:pic>
        <p:nvPicPr>
          <p:cNvPr id="8" name="Picture 7" descr="Illustration shows magnified view within the lung shows bronchioles, Vessels, and Alveol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2925" y="2063407"/>
            <a:ext cx="3908846" cy="3028784"/>
          </a:xfrm>
          <a:prstGeom prst="rect">
            <a:avLst/>
          </a:prstGeom>
        </p:spPr>
      </p:pic>
    </p:spTree>
    <p:extLst>
      <p:ext uri="{BB962C8B-B14F-4D97-AF65-F5344CB8AC3E}">
        <p14:creationId xmlns:p14="http://schemas.microsoft.com/office/powerpoint/2010/main" val="569246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4D1A58-167F-4A34-BA19-203BE991B276}"/>
              </a:ext>
            </a:extLst>
          </p:cNvPr>
          <p:cNvSpPr>
            <a:spLocks noGrp="1"/>
          </p:cNvSpPr>
          <p:nvPr>
            <p:ph type="title"/>
          </p:nvPr>
        </p:nvSpPr>
        <p:spPr/>
        <p:txBody>
          <a:bodyPr/>
          <a:lstStyle/>
          <a:p>
            <a:pPr marR="0" rtl="0"/>
            <a:r>
              <a:rPr lang="en-US" b="1" i="0" u="none" strike="noStrike" kern="1600" baseline="0" dirty="0"/>
              <a:t>Anatomy and Physiology:</a:t>
            </a:r>
            <a:r>
              <a:rPr lang="en-US" b="1" i="0" u="none" strike="noStrike" kern="1600" dirty="0"/>
              <a:t> Respiration</a:t>
            </a:r>
            <a:endParaRPr lang="en-US" b="1" i="0" u="none" strike="noStrike" kern="1600" baseline="0" dirty="0"/>
          </a:p>
        </p:txBody>
      </p:sp>
      <p:sp>
        <p:nvSpPr>
          <p:cNvPr id="3" name="Text Placeholder 2">
            <a:extLst>
              <a:ext uri="{FF2B5EF4-FFF2-40B4-BE49-F238E27FC236}">
                <a16:creationId xmlns:a16="http://schemas.microsoft.com/office/drawing/2014/main" xmlns="" id="{FA0D43C0-3C99-4045-A720-F41E8C0DC51F}"/>
              </a:ext>
            </a:extLst>
          </p:cNvPr>
          <p:cNvSpPr>
            <a:spLocks noGrp="1"/>
          </p:cNvSpPr>
          <p:nvPr>
            <p:ph type="body" idx="1"/>
          </p:nvPr>
        </p:nvSpPr>
        <p:spPr>
          <a:xfrm>
            <a:off x="789940" y="2087418"/>
            <a:ext cx="9102205" cy="4414982"/>
          </a:xfrm>
        </p:spPr>
        <p:txBody>
          <a:bodyPr/>
          <a:lstStyle/>
          <a:p>
            <a:pPr marR="0" lvl="0" rtl="0"/>
            <a:r>
              <a:rPr lang="en-US" u="none" strike="noStrike" baseline="0" dirty="0"/>
              <a:t>Respiratory rate and depth are controlled by the amount of acidity in the blood. </a:t>
            </a:r>
          </a:p>
          <a:p>
            <a:pPr lvl="1">
              <a:spcBef>
                <a:spcPts val="600"/>
              </a:spcBef>
              <a:spcAft>
                <a:spcPts val="600"/>
              </a:spcAft>
            </a:pPr>
            <a:r>
              <a:rPr lang="en-US" sz="2200" u="none" strike="noStrike" baseline="0" dirty="0"/>
              <a:t>More acid in the blood = a lower “pH” </a:t>
            </a:r>
          </a:p>
          <a:p>
            <a:pPr lvl="2">
              <a:spcBef>
                <a:spcPts val="600"/>
              </a:spcBef>
              <a:spcAft>
                <a:spcPts val="600"/>
              </a:spcAft>
            </a:pPr>
            <a:r>
              <a:rPr lang="en-US" sz="2000" u="none" strike="noStrike" baseline="0" dirty="0"/>
              <a:t>Carbon dioxide (a waste product from all our cells) combines with water in the blood to make carbonic acid, which lowers the pH of the blood.</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13-1</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342905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4D1A58-167F-4A34-BA19-203BE991B276}"/>
              </a:ext>
            </a:extLst>
          </p:cNvPr>
          <p:cNvSpPr>
            <a:spLocks noGrp="1"/>
          </p:cNvSpPr>
          <p:nvPr>
            <p:ph type="title"/>
          </p:nvPr>
        </p:nvSpPr>
        <p:spPr/>
        <p:txBody>
          <a:bodyPr/>
          <a:lstStyle/>
          <a:p>
            <a:pPr marR="0" rtl="0"/>
            <a:r>
              <a:rPr lang="en-US" b="1" i="0" u="none" strike="noStrike" kern="1600" baseline="0" dirty="0"/>
              <a:t>Anatomy and Physiology:</a:t>
            </a:r>
            <a:r>
              <a:rPr lang="en-US" b="1" i="0" u="none" strike="noStrike" kern="1600" dirty="0"/>
              <a:t> Respiration</a:t>
            </a:r>
            <a:endParaRPr lang="en-US" b="1" i="0" u="none" strike="noStrike" kern="1600" baseline="0" dirty="0"/>
          </a:p>
        </p:txBody>
      </p:sp>
      <p:sp>
        <p:nvSpPr>
          <p:cNvPr id="3" name="Text Placeholder 2">
            <a:extLst>
              <a:ext uri="{FF2B5EF4-FFF2-40B4-BE49-F238E27FC236}">
                <a16:creationId xmlns:a16="http://schemas.microsoft.com/office/drawing/2014/main" xmlns="" id="{FA0D43C0-3C99-4045-A720-F41E8C0DC51F}"/>
              </a:ext>
            </a:extLst>
          </p:cNvPr>
          <p:cNvSpPr>
            <a:spLocks noGrp="1"/>
          </p:cNvSpPr>
          <p:nvPr>
            <p:ph type="body" idx="1"/>
          </p:nvPr>
        </p:nvSpPr>
        <p:spPr>
          <a:xfrm>
            <a:off x="878205" y="2348344"/>
            <a:ext cx="10435590" cy="3925455"/>
          </a:xfrm>
        </p:spPr>
        <p:txBody>
          <a:bodyPr/>
          <a:lstStyle/>
          <a:p>
            <a:pPr lvl="1">
              <a:spcBef>
                <a:spcPts val="600"/>
              </a:spcBef>
              <a:spcAft>
                <a:spcPts val="600"/>
              </a:spcAft>
            </a:pPr>
            <a:r>
              <a:rPr lang="en-US" sz="2200" dirty="0"/>
              <a:t>E</a:t>
            </a:r>
            <a:r>
              <a:rPr lang="en-US" sz="2200" u="none" strike="noStrike" baseline="0" dirty="0"/>
              <a:t>xcessive carbon dioxide in the blood </a:t>
            </a:r>
            <a:r>
              <a:rPr lang="en-US" sz="2200" u="none" strike="noStrike" dirty="0"/>
              <a:t>is detected by</a:t>
            </a:r>
            <a:r>
              <a:rPr lang="en-US" sz="2200" u="none" strike="noStrike" baseline="0" dirty="0"/>
              <a:t> sensors located in the carotid arteries in the neck and in the aorta.</a:t>
            </a:r>
          </a:p>
          <a:p>
            <a:pPr lvl="2">
              <a:spcBef>
                <a:spcPts val="600"/>
              </a:spcBef>
              <a:spcAft>
                <a:spcPts val="600"/>
              </a:spcAft>
            </a:pPr>
            <a:r>
              <a:rPr lang="en-US" sz="2000" dirty="0"/>
              <a:t>Thus, HIGH carbonic acid causes a lower pH.</a:t>
            </a:r>
          </a:p>
          <a:p>
            <a:pPr lvl="2">
              <a:spcBef>
                <a:spcPts val="600"/>
              </a:spcBef>
              <a:spcAft>
                <a:spcPts val="600"/>
              </a:spcAft>
            </a:pPr>
            <a:r>
              <a:rPr lang="en-US" sz="2000" dirty="0"/>
              <a:t>S</a:t>
            </a:r>
            <a:r>
              <a:rPr lang="en-US" sz="2000" u="none" strike="noStrike" baseline="0" dirty="0"/>
              <a:t>ignal the brain to automatically INCREASE the rate and depth of breathing</a:t>
            </a:r>
          </a:p>
          <a:p>
            <a:pPr lvl="2">
              <a:spcBef>
                <a:spcPts val="600"/>
              </a:spcBef>
              <a:spcAft>
                <a:spcPts val="600"/>
              </a:spcAft>
            </a:pPr>
            <a:r>
              <a:rPr lang="en-US" sz="2000" dirty="0"/>
              <a:t>I</a:t>
            </a:r>
            <a:r>
              <a:rPr lang="en-US" sz="2000" u="none" strike="noStrike" baseline="0" dirty="0"/>
              <a:t>ncreased respiratory rate blows off excess carbon dioxide, raising the pH.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13-1</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16787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4D1A58-167F-4A34-BA19-203BE991B276}"/>
              </a:ext>
            </a:extLst>
          </p:cNvPr>
          <p:cNvSpPr>
            <a:spLocks noGrp="1"/>
          </p:cNvSpPr>
          <p:nvPr>
            <p:ph type="title"/>
          </p:nvPr>
        </p:nvSpPr>
        <p:spPr/>
        <p:txBody>
          <a:bodyPr/>
          <a:lstStyle/>
          <a:p>
            <a:pPr marR="0" rtl="0"/>
            <a:r>
              <a:rPr lang="en-US" b="1" i="0" u="none" strike="noStrike" kern="1600" baseline="0" dirty="0"/>
              <a:t>Anatomy and Physiology:</a:t>
            </a:r>
            <a:r>
              <a:rPr lang="en-US" b="1" i="0" u="none" strike="noStrike" kern="1600" dirty="0"/>
              <a:t> Respiration</a:t>
            </a:r>
            <a:endParaRPr lang="en-US" b="1" i="0" u="none" strike="noStrike" kern="1600" baseline="0" dirty="0"/>
          </a:p>
        </p:txBody>
      </p:sp>
      <p:sp>
        <p:nvSpPr>
          <p:cNvPr id="3" name="Text Placeholder 2">
            <a:extLst>
              <a:ext uri="{FF2B5EF4-FFF2-40B4-BE49-F238E27FC236}">
                <a16:creationId xmlns:a16="http://schemas.microsoft.com/office/drawing/2014/main" xmlns="" id="{FA0D43C0-3C99-4045-A720-F41E8C0DC51F}"/>
              </a:ext>
            </a:extLst>
          </p:cNvPr>
          <p:cNvSpPr>
            <a:spLocks noGrp="1"/>
          </p:cNvSpPr>
          <p:nvPr>
            <p:ph type="body" idx="1"/>
          </p:nvPr>
        </p:nvSpPr>
        <p:spPr>
          <a:xfrm>
            <a:off x="789940" y="2219324"/>
            <a:ext cx="10435590" cy="4283075"/>
          </a:xfrm>
        </p:spPr>
        <p:txBody>
          <a:bodyPr/>
          <a:lstStyle/>
          <a:p>
            <a:pPr lvl="1">
              <a:spcBef>
                <a:spcPts val="600"/>
              </a:spcBef>
              <a:spcAft>
                <a:spcPts val="600"/>
              </a:spcAft>
            </a:pPr>
            <a:r>
              <a:rPr lang="en-US" sz="2400" dirty="0"/>
              <a:t>A</a:t>
            </a:r>
            <a:r>
              <a:rPr lang="en-US" sz="2400" u="none" strike="noStrike" baseline="0" dirty="0"/>
              <a:t>mount of carbon dioxide dissolved in the blood that controls breathing</a:t>
            </a:r>
          </a:p>
          <a:p>
            <a:pPr lvl="2">
              <a:spcBef>
                <a:spcPts val="600"/>
              </a:spcBef>
              <a:spcAft>
                <a:spcPts val="600"/>
              </a:spcAft>
            </a:pPr>
            <a:r>
              <a:rPr lang="en-US" sz="2000" dirty="0"/>
              <a:t>N</a:t>
            </a:r>
            <a:r>
              <a:rPr lang="en-US" sz="2000" u="none" strike="noStrike" baseline="0" dirty="0"/>
              <a:t>ot the amount of oxygen in the blood</a:t>
            </a:r>
          </a:p>
          <a:p>
            <a:pPr lvl="1">
              <a:spcBef>
                <a:spcPts val="600"/>
              </a:spcBef>
              <a:spcAft>
                <a:spcPts val="600"/>
              </a:spcAft>
            </a:pPr>
            <a:r>
              <a:rPr lang="en-US" sz="2400" u="none" strike="noStrike" baseline="0" dirty="0"/>
              <a:t>Any </a:t>
            </a:r>
            <a:r>
              <a:rPr lang="en-US" sz="2400" dirty="0"/>
              <a:t>disruption </a:t>
            </a:r>
            <a:r>
              <a:rPr lang="en-US" sz="2400" u="none" strike="noStrike" baseline="0" dirty="0"/>
              <a:t>causing increased carbon dioxide in the blood causes difficult or labored breathing, accompanied by feeling short of breath (</a:t>
            </a:r>
            <a:r>
              <a:rPr lang="en-US" sz="2400" u="dbl" strike="noStrike" dirty="0">
                <a:solidFill>
                  <a:srgbClr val="FF0000"/>
                </a:solidFill>
              </a:rPr>
              <a:t>dyspnea</a:t>
            </a:r>
            <a:r>
              <a:rPr lang="en-US" sz="2400" u="none" strike="noStrike" baseline="0" dirty="0"/>
              <a:t>).</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13-1</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192817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DE1034-8A34-4486-8C22-14F6DDD9F5DE}"/>
              </a:ext>
            </a:extLst>
          </p:cNvPr>
          <p:cNvSpPr>
            <a:spLocks noGrp="1"/>
          </p:cNvSpPr>
          <p:nvPr>
            <p:ph type="title"/>
          </p:nvPr>
        </p:nvSpPr>
        <p:spPr/>
        <p:txBody>
          <a:bodyPr/>
          <a:lstStyle/>
          <a:p>
            <a:pPr marR="0" rtl="0"/>
            <a:r>
              <a:rPr lang="en-US" b="1" i="0" u="none" strike="noStrike" kern="1600" baseline="0" dirty="0"/>
              <a:t>Anatomy and Physiology:</a:t>
            </a:r>
            <a:r>
              <a:rPr lang="en-US" b="1" i="0" u="none" strike="noStrike" kern="1600" dirty="0"/>
              <a:t> Respiration</a:t>
            </a:r>
            <a:endParaRPr lang="en-US" b="1" i="0" u="none" strike="noStrike" kern="1600" baseline="0" dirty="0"/>
          </a:p>
        </p:txBody>
      </p:sp>
      <p:sp>
        <p:nvSpPr>
          <p:cNvPr id="3" name="Text Placeholder 2">
            <a:extLst>
              <a:ext uri="{FF2B5EF4-FFF2-40B4-BE49-F238E27FC236}">
                <a16:creationId xmlns:a16="http://schemas.microsoft.com/office/drawing/2014/main" xmlns="" id="{F9434EDA-5847-4F87-BD25-FD248E16F27E}"/>
              </a:ext>
            </a:extLst>
          </p:cNvPr>
          <p:cNvSpPr>
            <a:spLocks noGrp="1"/>
          </p:cNvSpPr>
          <p:nvPr>
            <p:ph type="body" idx="1"/>
          </p:nvPr>
        </p:nvSpPr>
        <p:spPr>
          <a:xfrm>
            <a:off x="833483" y="1958109"/>
            <a:ext cx="10435590" cy="3752837"/>
          </a:xfrm>
        </p:spPr>
        <p:txBody>
          <a:bodyPr/>
          <a:lstStyle/>
          <a:p>
            <a:pPr marR="0" lvl="0" rtl="0">
              <a:spcBef>
                <a:spcPts val="600"/>
              </a:spcBef>
              <a:spcAft>
                <a:spcPts val="600"/>
              </a:spcAft>
            </a:pPr>
            <a:r>
              <a:rPr lang="en-US" u="none" strike="noStrike" baseline="0" dirty="0"/>
              <a:t>The two phases of the respiratory cycle are inhalation and exhalation.</a:t>
            </a:r>
          </a:p>
          <a:p>
            <a:pPr marL="457200" indent="-457200">
              <a:spcBef>
                <a:spcPts val="600"/>
              </a:spcBef>
              <a:spcAft>
                <a:spcPts val="600"/>
              </a:spcAft>
              <a:buFont typeface="+mj-lt"/>
              <a:buAutoNum type="arabicPeriod"/>
            </a:pPr>
            <a:r>
              <a:rPr lang="en-US" u="none" strike="noStrike" baseline="0" dirty="0"/>
              <a:t>During inhalation:</a:t>
            </a:r>
          </a:p>
          <a:p>
            <a:pPr lvl="1">
              <a:spcBef>
                <a:spcPts val="600"/>
              </a:spcBef>
              <a:spcAft>
                <a:spcPts val="600"/>
              </a:spcAft>
            </a:pPr>
            <a:r>
              <a:rPr lang="en-US" dirty="0"/>
              <a:t>A</a:t>
            </a:r>
            <a:r>
              <a:rPr lang="en-US" u="none" strike="noStrike" baseline="0" dirty="0"/>
              <a:t>ir is actively sucked in through the airways and into the lungs.</a:t>
            </a:r>
          </a:p>
          <a:p>
            <a:pPr lvl="1">
              <a:spcBef>
                <a:spcPts val="600"/>
              </a:spcBef>
              <a:spcAft>
                <a:spcPts val="600"/>
              </a:spcAft>
            </a:pPr>
            <a:r>
              <a:rPr lang="en-US" dirty="0"/>
              <a:t>D</a:t>
            </a:r>
            <a:r>
              <a:rPr lang="en-US" u="none" strike="noStrike" baseline="0" dirty="0"/>
              <a:t>ue to the </a:t>
            </a:r>
            <a:r>
              <a:rPr lang="en-US" dirty="0"/>
              <a:t>contraction</a:t>
            </a:r>
            <a:r>
              <a:rPr lang="en-US" u="none" strike="noStrike" baseline="0" dirty="0"/>
              <a:t> of the diaphragm and of intercostal muscles located between the ribs</a:t>
            </a:r>
          </a:p>
          <a:p>
            <a:pPr marL="457200" indent="-457200">
              <a:spcBef>
                <a:spcPts val="600"/>
              </a:spcBef>
              <a:spcAft>
                <a:spcPts val="600"/>
              </a:spcAft>
              <a:buFont typeface="+mj-lt"/>
              <a:buAutoNum type="arabicPeriod"/>
            </a:pPr>
            <a:r>
              <a:rPr lang="en-US" dirty="0"/>
              <a:t>During exhalation:</a:t>
            </a:r>
          </a:p>
          <a:p>
            <a:pPr lvl="1">
              <a:spcBef>
                <a:spcPts val="600"/>
              </a:spcBef>
              <a:spcAft>
                <a:spcPts val="600"/>
              </a:spcAft>
            </a:pPr>
            <a:r>
              <a:rPr lang="en-US" dirty="0"/>
              <a:t>Relaxation of these muscles a</a:t>
            </a:r>
            <a:r>
              <a:rPr lang="en-US" u="none" strike="noStrike" baseline="0" dirty="0"/>
              <a:t>llows the chest cavity to passively decrease in size.</a:t>
            </a:r>
          </a:p>
          <a:p>
            <a:pPr lvl="1">
              <a:spcBef>
                <a:spcPts val="600"/>
              </a:spcBef>
              <a:spcAft>
                <a:spcPts val="600"/>
              </a:spcAft>
            </a:pPr>
            <a:r>
              <a:rPr lang="en-US" u="none" strike="noStrike" baseline="0" dirty="0"/>
              <a:t>Pushes the gas in the lungs out through the airways and into the outside environment</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13-1</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294191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Anatomy and Physiology: Breathing</a:t>
            </a:r>
            <a:endParaRPr lang="en-US" dirty="0"/>
          </a:p>
        </p:txBody>
      </p:sp>
      <p:sp>
        <p:nvSpPr>
          <p:cNvPr id="3" name="Text Placeholder 2"/>
          <p:cNvSpPr>
            <a:spLocks noGrp="1"/>
          </p:cNvSpPr>
          <p:nvPr>
            <p:ph type="body" idx="1"/>
          </p:nvPr>
        </p:nvSpPr>
        <p:spPr>
          <a:xfrm>
            <a:off x="804454" y="1695704"/>
            <a:ext cx="10435590" cy="3986213"/>
          </a:xfrm>
        </p:spPr>
        <p:txBody>
          <a:bodyPr/>
          <a:lstStyle/>
          <a:p>
            <a:pPr>
              <a:buNone/>
            </a:pPr>
            <a:r>
              <a:rPr lang="en-US" b="1" dirty="0"/>
              <a:t>Breathing</a:t>
            </a:r>
          </a:p>
          <a:p>
            <a:pPr>
              <a:spcBef>
                <a:spcPts val="600"/>
              </a:spcBef>
              <a:spcAft>
                <a:spcPts val="600"/>
              </a:spcAft>
            </a:pPr>
            <a:r>
              <a:rPr lang="en-US" dirty="0"/>
              <a:t>Prehospital responders describe breathing using four terms: Rate, Rhythm, Quality, and Depth.</a:t>
            </a:r>
          </a:p>
          <a:p>
            <a:pPr marL="457200" indent="-457200">
              <a:spcBef>
                <a:spcPts val="600"/>
              </a:spcBef>
              <a:spcAft>
                <a:spcPts val="600"/>
              </a:spcAft>
              <a:buFont typeface="+mj-lt"/>
              <a:buAutoNum type="arabicPeriod"/>
            </a:pPr>
            <a:r>
              <a:rPr lang="en-US" dirty="0"/>
              <a:t>Rate</a:t>
            </a:r>
          </a:p>
          <a:p>
            <a:pPr lvl="1">
              <a:spcBef>
                <a:spcPts val="600"/>
              </a:spcBef>
              <a:spcAft>
                <a:spcPts val="600"/>
              </a:spcAft>
            </a:pPr>
            <a:r>
              <a:rPr lang="en-US" dirty="0"/>
              <a:t>How fast a person is breathing, usually in breaths per minute</a:t>
            </a:r>
          </a:p>
          <a:p>
            <a:pPr lvl="1">
              <a:spcBef>
                <a:spcPts val="600"/>
              </a:spcBef>
              <a:spcAft>
                <a:spcPts val="600"/>
              </a:spcAft>
            </a:pPr>
            <a:r>
              <a:rPr lang="en-US" dirty="0"/>
              <a:t>Normal Respiratory Rates per minute </a:t>
            </a:r>
          </a:p>
          <a:p>
            <a:pPr lvl="2">
              <a:spcBef>
                <a:spcPts val="600"/>
              </a:spcBef>
              <a:spcAft>
                <a:spcPts val="600"/>
              </a:spcAft>
            </a:pPr>
            <a:r>
              <a:rPr lang="en-US" dirty="0"/>
              <a:t>Infant 20-60</a:t>
            </a:r>
          </a:p>
          <a:p>
            <a:pPr lvl="2">
              <a:spcBef>
                <a:spcPts val="600"/>
              </a:spcBef>
              <a:spcAft>
                <a:spcPts val="600"/>
              </a:spcAft>
            </a:pPr>
            <a:r>
              <a:rPr lang="en-US" dirty="0"/>
              <a:t>Child 15-30</a:t>
            </a:r>
          </a:p>
          <a:p>
            <a:pPr lvl="2">
              <a:spcBef>
                <a:spcPts val="600"/>
              </a:spcBef>
              <a:spcAft>
                <a:spcPts val="600"/>
              </a:spcAft>
            </a:pPr>
            <a:r>
              <a:rPr lang="en-US" dirty="0"/>
              <a:t>Adult 12-20</a:t>
            </a:r>
          </a:p>
          <a:p>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13-3</a:t>
            </a:r>
          </a:p>
          <a:p>
            <a:pPr algn="ctr"/>
            <a:endParaRPr lang="en-US" sz="2400" b="1"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033"/>
            <a:ext cx="12192000" cy="1562624"/>
          </a:xfrm>
        </p:spPr>
        <p:txBody>
          <a:bodyPr/>
          <a:lstStyle/>
          <a:p>
            <a:r>
              <a:rPr lang="en-US" dirty="0"/>
              <a:t>The following presentation will utilize two symbols to identify material necessary for an OEC Technician to comprehend:</a:t>
            </a:r>
          </a:p>
        </p:txBody>
      </p:sp>
      <p:pic>
        <p:nvPicPr>
          <p:cNvPr id="4" name="Content Placeholder 3"/>
          <p:cNvPicPr>
            <a:picLocks noChangeAspect="1"/>
          </p:cNvPicPr>
          <p:nvPr/>
        </p:nvPicPr>
        <p:blipFill>
          <a:blip r:embed="rId2" cstate="print"/>
          <a:stretch>
            <a:fillRect/>
          </a:stretch>
        </p:blipFill>
        <p:spPr>
          <a:xfrm>
            <a:off x="2094823" y="2535130"/>
            <a:ext cx="1359526" cy="1365622"/>
          </a:xfrm>
          <a:prstGeom prst="rect">
            <a:avLst/>
          </a:prstGeom>
        </p:spPr>
      </p:pic>
      <p:sp>
        <p:nvSpPr>
          <p:cNvPr id="5" name="TextBox 4"/>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C00000"/>
                </a:solidFill>
              </a:rPr>
              <a:t>key term</a:t>
            </a:r>
          </a:p>
        </p:txBody>
      </p:sp>
      <p:sp>
        <p:nvSpPr>
          <p:cNvPr id="6" name="Content Placeholder 3"/>
          <p:cNvSpPr txBox="1">
            <a:spLocks/>
          </p:cNvSpPr>
          <p:nvPr/>
        </p:nvSpPr>
        <p:spPr>
          <a:xfrm>
            <a:off x="914400" y="4626429"/>
            <a:ext cx="4855464" cy="17961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gn="ctr">
              <a:buFont typeface="Wingdings" panose="05000000000000000000" pitchFamily="2" charset="2"/>
              <a:buNone/>
            </a:pPr>
            <a:r>
              <a:rPr lang="en-US" sz="2800" b="1" dirty="0"/>
              <a:t>Meets a Chapter Objective. </a:t>
            </a:r>
          </a:p>
          <a:p>
            <a:pPr marL="0" indent="0" algn="ctr">
              <a:buFont typeface="Wingdings" panose="05000000000000000000" pitchFamily="2" charset="2"/>
              <a:buNone/>
            </a:pPr>
            <a:r>
              <a:rPr lang="en-US" dirty="0"/>
              <a:t>This symbol will have the corresponding Objective Number denoted within.</a:t>
            </a:r>
          </a:p>
        </p:txBody>
      </p:sp>
      <p:sp>
        <p:nvSpPr>
          <p:cNvPr id="7" name="Content Placeholder 4"/>
          <p:cNvSpPr txBox="1">
            <a:spLocks/>
          </p:cNvSpPr>
          <p:nvPr/>
        </p:nvSpPr>
        <p:spPr>
          <a:xfrm>
            <a:off x="6415368" y="4626428"/>
            <a:ext cx="4862232" cy="1564059"/>
          </a:xfrm>
          <a:prstGeom prst="rect">
            <a:avLst/>
          </a:prstGeom>
        </p:spPr>
        <p:txBody>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gn="ctr">
              <a:buFont typeface="Wingdings" panose="05000000000000000000" pitchFamily="2" charset="2"/>
              <a:buNone/>
            </a:pPr>
            <a:r>
              <a:rPr lang="en-US" sz="2800" b="1" dirty="0"/>
              <a:t>Identifies a Key Term.</a:t>
            </a:r>
          </a:p>
          <a:p>
            <a:pPr marL="0" indent="0" algn="ctr">
              <a:buFont typeface="Wingdings" panose="05000000000000000000" pitchFamily="2" charset="2"/>
              <a:buNone/>
            </a:pPr>
            <a:r>
              <a:rPr lang="en-US" dirty="0"/>
              <a:t>The Key Term will be underlined for easy identification.</a:t>
            </a:r>
          </a:p>
          <a:p>
            <a:pPr marL="0" indent="0">
              <a:buFont typeface="Wingdings" panose="05000000000000000000" pitchFamily="2" charset="2"/>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Anatomy and Physiology: Breathing</a:t>
            </a:r>
            <a:endParaRPr lang="en-US" dirty="0"/>
          </a:p>
        </p:txBody>
      </p:sp>
      <p:sp>
        <p:nvSpPr>
          <p:cNvPr id="3" name="Text Placeholder 2"/>
          <p:cNvSpPr>
            <a:spLocks noGrp="1"/>
          </p:cNvSpPr>
          <p:nvPr>
            <p:ph type="body" idx="1"/>
          </p:nvPr>
        </p:nvSpPr>
        <p:spPr>
          <a:xfrm>
            <a:off x="760911" y="1524000"/>
            <a:ext cx="10435590" cy="5021943"/>
          </a:xfrm>
        </p:spPr>
        <p:txBody>
          <a:bodyPr/>
          <a:lstStyle/>
          <a:p>
            <a:pPr lvl="0"/>
            <a:r>
              <a:rPr lang="en-US" dirty="0"/>
              <a:t>Rhythm</a:t>
            </a:r>
          </a:p>
          <a:p>
            <a:pPr lvl="1">
              <a:spcBef>
                <a:spcPts val="600"/>
              </a:spcBef>
              <a:spcAft>
                <a:spcPts val="600"/>
              </a:spcAft>
            </a:pPr>
            <a:r>
              <a:rPr lang="en-US" dirty="0"/>
              <a:t>Time between each breath and the length of time of each breath</a:t>
            </a:r>
          </a:p>
          <a:p>
            <a:pPr lvl="2">
              <a:spcBef>
                <a:spcPts val="600"/>
              </a:spcBef>
              <a:spcAft>
                <a:spcPts val="600"/>
              </a:spcAft>
            </a:pPr>
            <a:r>
              <a:rPr lang="en-US" dirty="0"/>
              <a:t>Breaths should be equal in duration.</a:t>
            </a:r>
          </a:p>
          <a:p>
            <a:pPr lvl="2">
              <a:spcBef>
                <a:spcPts val="600"/>
              </a:spcBef>
              <a:spcAft>
                <a:spcPts val="600"/>
              </a:spcAft>
            </a:pPr>
            <a:r>
              <a:rPr lang="en-US" dirty="0"/>
              <a:t>The time between each breath should be equal.</a:t>
            </a:r>
          </a:p>
          <a:p>
            <a:pPr lvl="1">
              <a:spcBef>
                <a:spcPts val="600"/>
              </a:spcBef>
              <a:spcAft>
                <a:spcPts val="600"/>
              </a:spcAft>
            </a:pPr>
            <a:r>
              <a:rPr lang="en-US" dirty="0"/>
              <a:t>During exercise, the rhythm remains the same, but the rate goes up.</a:t>
            </a:r>
          </a:p>
          <a:p>
            <a:pPr lvl="0">
              <a:spcBef>
                <a:spcPts val="600"/>
              </a:spcBef>
              <a:spcAft>
                <a:spcPts val="600"/>
              </a:spcAft>
            </a:pPr>
            <a:r>
              <a:rPr lang="en-US" dirty="0"/>
              <a:t>Quality</a:t>
            </a:r>
          </a:p>
          <a:p>
            <a:pPr lvl="1">
              <a:spcBef>
                <a:spcPts val="600"/>
              </a:spcBef>
              <a:spcAft>
                <a:spcPts val="600"/>
              </a:spcAft>
            </a:pPr>
            <a:r>
              <a:rPr lang="en-US" dirty="0"/>
              <a:t>Should produce very little external sound</a:t>
            </a:r>
          </a:p>
          <a:p>
            <a:pPr lvl="1">
              <a:spcBef>
                <a:spcPts val="600"/>
              </a:spcBef>
              <a:spcAft>
                <a:spcPts val="600"/>
              </a:spcAft>
            </a:pPr>
            <a:r>
              <a:rPr lang="en-US" dirty="0"/>
              <a:t>Should be inconspicuous except during exercise</a:t>
            </a:r>
          </a:p>
          <a:p>
            <a:pPr lvl="0">
              <a:spcBef>
                <a:spcPts val="600"/>
              </a:spcBef>
              <a:spcAft>
                <a:spcPts val="600"/>
              </a:spcAft>
            </a:pPr>
            <a:r>
              <a:rPr lang="en-US" dirty="0"/>
              <a:t>Depth</a:t>
            </a:r>
          </a:p>
          <a:p>
            <a:pPr lvl="1">
              <a:spcBef>
                <a:spcPts val="600"/>
              </a:spcBef>
              <a:spcAft>
                <a:spcPts val="600"/>
              </a:spcAft>
            </a:pPr>
            <a:r>
              <a:rPr lang="en-US" dirty="0"/>
              <a:t>Volume of air taken in for each breath</a:t>
            </a:r>
          </a:p>
          <a:p>
            <a:pPr lvl="1">
              <a:spcBef>
                <a:spcPts val="600"/>
              </a:spcBef>
              <a:spcAft>
                <a:spcPts val="600"/>
              </a:spcAft>
            </a:pPr>
            <a:r>
              <a:rPr lang="en-US" dirty="0"/>
              <a:t>When more oxygen is needed, the chest will expand more on inhalation.</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13-1</a:t>
            </a:r>
          </a:p>
          <a:p>
            <a:pPr algn="ctr"/>
            <a:endParaRPr lang="en-US" sz="2400" b="1"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2571750"/>
            <a:ext cx="12192000" cy="1165225"/>
          </a:xfrm>
        </p:spPr>
        <p:txBody>
          <a:bodyPr/>
          <a:lstStyle/>
          <a:p>
            <a:r>
              <a:rPr lang="en-US" dirty="0"/>
              <a:t>Common Respiratory Emergencies</a:t>
            </a:r>
          </a:p>
        </p:txBody>
      </p:sp>
    </p:spTree>
    <p:extLst>
      <p:ext uri="{BB962C8B-B14F-4D97-AF65-F5344CB8AC3E}">
        <p14:creationId xmlns:p14="http://schemas.microsoft.com/office/powerpoint/2010/main" val="405972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D5EF23-B18C-483C-8A85-0B55EBFB998C}"/>
              </a:ext>
            </a:extLst>
          </p:cNvPr>
          <p:cNvSpPr>
            <a:spLocks noGrp="1"/>
          </p:cNvSpPr>
          <p:nvPr>
            <p:ph type="title"/>
          </p:nvPr>
        </p:nvSpPr>
        <p:spPr/>
        <p:txBody>
          <a:bodyPr/>
          <a:lstStyle/>
          <a:p>
            <a:pPr marR="0" rtl="0"/>
            <a:r>
              <a:rPr lang="en-US" b="1" i="0" u="none" strike="noStrike" kern="1600" baseline="0" dirty="0"/>
              <a:t>Common Respiratory Emergencies:</a:t>
            </a:r>
            <a:r>
              <a:rPr lang="en-US" b="1" i="0" u="none" strike="noStrike" kern="1600" dirty="0"/>
              <a:t> Choking</a:t>
            </a:r>
            <a:endParaRPr lang="en-US" b="1" i="0" u="none" strike="noStrike" kern="1600" baseline="0" dirty="0"/>
          </a:p>
        </p:txBody>
      </p:sp>
      <p:sp>
        <p:nvSpPr>
          <p:cNvPr id="3" name="Text Placeholder 2">
            <a:extLst>
              <a:ext uri="{FF2B5EF4-FFF2-40B4-BE49-F238E27FC236}">
                <a16:creationId xmlns:a16="http://schemas.microsoft.com/office/drawing/2014/main" xmlns="" id="{F9A408BD-932E-435C-9135-3A1FAD2EA1F8}"/>
              </a:ext>
            </a:extLst>
          </p:cNvPr>
          <p:cNvSpPr>
            <a:spLocks noGrp="1"/>
          </p:cNvSpPr>
          <p:nvPr>
            <p:ph type="body" idx="1"/>
          </p:nvPr>
        </p:nvSpPr>
        <p:spPr>
          <a:xfrm>
            <a:off x="847997" y="2073075"/>
            <a:ext cx="10435590" cy="3986213"/>
          </a:xfrm>
        </p:spPr>
        <p:txBody>
          <a:bodyPr/>
          <a:lstStyle/>
          <a:p>
            <a:pPr>
              <a:buNone/>
            </a:pPr>
            <a:r>
              <a:rPr lang="en-US" b="1" dirty="0"/>
              <a:t>Obstruction/Choking</a:t>
            </a:r>
          </a:p>
          <a:p>
            <a:r>
              <a:rPr lang="en-US" dirty="0"/>
              <a:t>Airway patency must always be maintained for effective gas exchange to occur.</a:t>
            </a:r>
          </a:p>
          <a:p>
            <a:pPr lvl="1"/>
            <a:r>
              <a:rPr lang="en-US" sz="2200" u="none" strike="noStrike" baseline="0" dirty="0"/>
              <a:t>Tongue is the most common cause of airway obstruction. </a:t>
            </a:r>
          </a:p>
          <a:p>
            <a:pPr lvl="2"/>
            <a:r>
              <a:rPr lang="en-US" sz="2000" dirty="0"/>
              <a:t>In a patient that is lying down, the relaxed tongue can fall across the posterior pharynx and block the upper airway.</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66745" y="592074"/>
            <a:ext cx="817853" cy="830997"/>
          </a:xfrm>
          <a:prstGeom prst="rect">
            <a:avLst/>
          </a:prstGeom>
        </p:spPr>
        <p:txBody>
          <a:bodyPr wrap="square">
            <a:spAutoFit/>
          </a:bodyPr>
          <a:lstStyle/>
          <a:p>
            <a:r>
              <a:rPr lang="en-US" sz="2400" b="1" dirty="0">
                <a:latin typeface="Arial" pitchFamily="34" charset="0"/>
                <a:cs typeface="Arial" pitchFamily="34" charset="0"/>
              </a:rPr>
              <a:t>13-4</a:t>
            </a:r>
          </a:p>
          <a:p>
            <a:r>
              <a:rPr lang="en-US" sz="2400" b="1" dirty="0">
                <a:latin typeface="Arial" pitchFamily="34" charset="0"/>
                <a:cs typeface="Arial" pitchFamily="34" charset="0"/>
              </a:rPr>
              <a:t>13-5</a:t>
            </a:r>
          </a:p>
        </p:txBody>
      </p:sp>
    </p:spTree>
    <p:extLst>
      <p:ext uri="{BB962C8B-B14F-4D97-AF65-F5344CB8AC3E}">
        <p14:creationId xmlns:p14="http://schemas.microsoft.com/office/powerpoint/2010/main" val="2042358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D5EF23-B18C-483C-8A85-0B55EBFB998C}"/>
              </a:ext>
            </a:extLst>
          </p:cNvPr>
          <p:cNvSpPr>
            <a:spLocks noGrp="1"/>
          </p:cNvSpPr>
          <p:nvPr>
            <p:ph type="title"/>
          </p:nvPr>
        </p:nvSpPr>
        <p:spPr/>
        <p:txBody>
          <a:bodyPr/>
          <a:lstStyle/>
          <a:p>
            <a:pPr marR="0" rtl="0"/>
            <a:r>
              <a:rPr lang="en-US" b="1" i="0" u="none" strike="noStrike" kern="1600" baseline="0" dirty="0"/>
              <a:t>Common Respiratory Emergencies:</a:t>
            </a:r>
            <a:r>
              <a:rPr lang="en-US" b="1" i="0" u="none" strike="noStrike" kern="1600" dirty="0"/>
              <a:t> Choking</a:t>
            </a:r>
            <a:endParaRPr lang="en-US" b="1" i="0" u="none" strike="noStrike" kern="1600" baseline="0" dirty="0"/>
          </a:p>
        </p:txBody>
      </p:sp>
      <p:sp>
        <p:nvSpPr>
          <p:cNvPr id="3" name="Text Placeholder 2">
            <a:extLst>
              <a:ext uri="{FF2B5EF4-FFF2-40B4-BE49-F238E27FC236}">
                <a16:creationId xmlns:a16="http://schemas.microsoft.com/office/drawing/2014/main" xmlns="" id="{F9A408BD-932E-435C-9135-3A1FAD2EA1F8}"/>
              </a:ext>
            </a:extLst>
          </p:cNvPr>
          <p:cNvSpPr>
            <a:spLocks noGrp="1"/>
          </p:cNvSpPr>
          <p:nvPr>
            <p:ph type="body" idx="1"/>
          </p:nvPr>
        </p:nvSpPr>
        <p:spPr>
          <a:xfrm>
            <a:off x="949597" y="1925294"/>
            <a:ext cx="5294185" cy="3986213"/>
          </a:xfrm>
        </p:spPr>
        <p:txBody>
          <a:bodyPr/>
          <a:lstStyle/>
          <a:p>
            <a:r>
              <a:rPr lang="en-US" dirty="0"/>
              <a:t>Foreign bodies that get past the epiglottis may become lodged in the trachea, a bronchus, or one of the lower airways.</a:t>
            </a:r>
          </a:p>
          <a:p>
            <a:pPr lvl="1"/>
            <a:r>
              <a:rPr lang="en-US" dirty="0"/>
              <a:t>Results in a foreign body obstruction </a:t>
            </a:r>
          </a:p>
          <a:p>
            <a:pPr lvl="0"/>
            <a:r>
              <a:rPr lang="en-US" sz="2000" dirty="0"/>
              <a:t>OEC technicians can remove obstructions from the airway by using the:</a:t>
            </a:r>
          </a:p>
          <a:p>
            <a:pPr lvl="1"/>
            <a:r>
              <a:rPr lang="en-US" sz="1800" dirty="0"/>
              <a:t>Finger sweep </a:t>
            </a:r>
          </a:p>
          <a:p>
            <a:pPr lvl="1"/>
            <a:r>
              <a:rPr lang="en-US" sz="1800" dirty="0"/>
              <a:t>Suction</a:t>
            </a:r>
          </a:p>
          <a:p>
            <a:pPr lvl="1"/>
            <a:r>
              <a:rPr lang="en-US" sz="1800" dirty="0"/>
              <a:t>Gravity and positioning</a:t>
            </a:r>
          </a:p>
          <a:p>
            <a:pPr lvl="1"/>
            <a:r>
              <a:rPr lang="en-US" sz="1800" dirty="0"/>
              <a:t>Abdominal thrusts</a:t>
            </a:r>
            <a:endParaRPr lang="en-US" sz="1800"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66745" y="592074"/>
            <a:ext cx="817853" cy="830997"/>
          </a:xfrm>
          <a:prstGeom prst="rect">
            <a:avLst/>
          </a:prstGeom>
        </p:spPr>
        <p:txBody>
          <a:bodyPr wrap="square">
            <a:spAutoFit/>
          </a:bodyPr>
          <a:lstStyle/>
          <a:p>
            <a:r>
              <a:rPr lang="en-US" sz="2400" b="1" dirty="0">
                <a:latin typeface="Arial" pitchFamily="34" charset="0"/>
                <a:cs typeface="Arial" pitchFamily="34" charset="0"/>
              </a:rPr>
              <a:t>13-4</a:t>
            </a:r>
          </a:p>
          <a:p>
            <a:r>
              <a:rPr lang="en-US" sz="2400" b="1" dirty="0">
                <a:latin typeface="Arial" pitchFamily="34" charset="0"/>
                <a:cs typeface="Arial" pitchFamily="34" charset="0"/>
              </a:rPr>
              <a:t>13-5</a:t>
            </a:r>
          </a:p>
        </p:txBody>
      </p:sp>
      <p:pic>
        <p:nvPicPr>
          <p:cNvPr id="3074" name="Picture 2" descr="Photo shows a man choking and grasping his throat with both his hands. On the table in front of him is a can of coke and some food ite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771" y="2039331"/>
            <a:ext cx="4371974" cy="3490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168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Common Respiratory Emergencies: Asthma</a:t>
            </a:r>
            <a:endParaRPr lang="en-US" dirty="0"/>
          </a:p>
        </p:txBody>
      </p:sp>
      <p:sp>
        <p:nvSpPr>
          <p:cNvPr id="3" name="Text Placeholder 2"/>
          <p:cNvSpPr>
            <a:spLocks noGrp="1"/>
          </p:cNvSpPr>
          <p:nvPr>
            <p:ph type="body" idx="1"/>
          </p:nvPr>
        </p:nvSpPr>
        <p:spPr>
          <a:xfrm>
            <a:off x="891540" y="1956961"/>
            <a:ext cx="10435590" cy="3986213"/>
          </a:xfrm>
        </p:spPr>
        <p:txBody>
          <a:bodyPr/>
          <a:lstStyle/>
          <a:p>
            <a:pPr lvl="0">
              <a:spcBef>
                <a:spcPts val="600"/>
              </a:spcBef>
              <a:spcAft>
                <a:spcPts val="600"/>
              </a:spcAft>
              <a:buNone/>
            </a:pPr>
            <a:r>
              <a:rPr lang="en-US" b="1" dirty="0"/>
              <a:t>Asthma</a:t>
            </a:r>
            <a:r>
              <a:rPr lang="en-US" dirty="0"/>
              <a:t> </a:t>
            </a:r>
          </a:p>
          <a:p>
            <a:pPr>
              <a:spcBef>
                <a:spcPts val="600"/>
              </a:spcBef>
              <a:spcAft>
                <a:spcPts val="600"/>
              </a:spcAft>
            </a:pPr>
            <a:r>
              <a:rPr lang="en-US" dirty="0"/>
              <a:t>Asthma is a respiratory disease characterized by sudden, recurrent lower airway (bronchioles) constriction and increased mucus production. </a:t>
            </a:r>
          </a:p>
          <a:p>
            <a:pPr lvl="1">
              <a:spcBef>
                <a:spcPts val="600"/>
              </a:spcBef>
              <a:spcAft>
                <a:spcPts val="600"/>
              </a:spcAft>
            </a:pPr>
            <a:r>
              <a:rPr lang="en-US" dirty="0"/>
              <a:t>An acute asthma attack can be reversed by treatment.</a:t>
            </a:r>
          </a:p>
          <a:p>
            <a:pPr lvl="1">
              <a:spcBef>
                <a:spcPts val="600"/>
              </a:spcBef>
              <a:spcAft>
                <a:spcPts val="600"/>
              </a:spcAft>
            </a:pPr>
            <a:r>
              <a:rPr lang="en-US" dirty="0"/>
              <a:t>Can be life threatening</a:t>
            </a:r>
          </a:p>
          <a:p>
            <a:pPr lvl="2">
              <a:spcBef>
                <a:spcPts val="600"/>
              </a:spcBef>
              <a:spcAft>
                <a:spcPts val="600"/>
              </a:spcAft>
            </a:pPr>
            <a:r>
              <a:rPr lang="en-US" dirty="0"/>
              <a:t>Accounts for nearly 2 million visits to the emergency department each year</a:t>
            </a:r>
          </a:p>
          <a:p>
            <a:pPr lvl="1">
              <a:spcBef>
                <a:spcPts val="600"/>
              </a:spcBef>
              <a:spcAft>
                <a:spcPts val="600"/>
              </a:spcAft>
            </a:pPr>
            <a:r>
              <a:rPr lang="en-US" dirty="0"/>
              <a:t>Chronically untreated: permanent lung damage can occur</a:t>
            </a:r>
          </a:p>
          <a:p>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13-5</a:t>
            </a:r>
          </a:p>
          <a:p>
            <a:pPr algn="ctr"/>
            <a:endParaRPr lang="en-US" sz="2400" b="1"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86AA9-3878-4FCF-A78F-43F956482533}"/>
              </a:ext>
            </a:extLst>
          </p:cNvPr>
          <p:cNvSpPr>
            <a:spLocks noGrp="1"/>
          </p:cNvSpPr>
          <p:nvPr>
            <p:ph type="title"/>
          </p:nvPr>
        </p:nvSpPr>
        <p:spPr/>
        <p:txBody>
          <a:bodyPr/>
          <a:lstStyle/>
          <a:p>
            <a:pPr marR="0" rtl="0"/>
            <a:r>
              <a:rPr lang="en-US" b="1" i="0" u="none" strike="noStrike" kern="1600" baseline="0" dirty="0"/>
              <a:t>Common Respiratory Emergencies:</a:t>
            </a:r>
            <a:r>
              <a:rPr lang="en-US" b="1" i="0" u="none" strike="noStrike" kern="1600" dirty="0"/>
              <a:t> Asthma</a:t>
            </a:r>
            <a:endParaRPr lang="en-US" b="1" i="0" u="none" strike="noStrike" kern="1600" baseline="0" dirty="0"/>
          </a:p>
        </p:txBody>
      </p:sp>
      <p:sp>
        <p:nvSpPr>
          <p:cNvPr id="3" name="Text Placeholder 2">
            <a:extLst>
              <a:ext uri="{FF2B5EF4-FFF2-40B4-BE49-F238E27FC236}">
                <a16:creationId xmlns:a16="http://schemas.microsoft.com/office/drawing/2014/main" xmlns="" id="{5A774E82-2086-49E9-85C2-23FB75BBA874}"/>
              </a:ext>
            </a:extLst>
          </p:cNvPr>
          <p:cNvSpPr>
            <a:spLocks noGrp="1"/>
          </p:cNvSpPr>
          <p:nvPr>
            <p:ph type="body" idx="1"/>
          </p:nvPr>
        </p:nvSpPr>
        <p:spPr>
          <a:xfrm>
            <a:off x="818969" y="2281381"/>
            <a:ext cx="10435590" cy="3988789"/>
          </a:xfrm>
        </p:spPr>
        <p:txBody>
          <a:bodyPr/>
          <a:lstStyle/>
          <a:p>
            <a:pPr>
              <a:spcBef>
                <a:spcPts val="600"/>
              </a:spcBef>
              <a:spcAft>
                <a:spcPts val="600"/>
              </a:spcAft>
            </a:pPr>
            <a:r>
              <a:rPr lang="en-US" dirty="0"/>
              <a:t>T</a:t>
            </a:r>
            <a:r>
              <a:rPr lang="en-US" u="none" strike="noStrike" baseline="0" dirty="0"/>
              <a:t>he exact cause of asthma is not known.</a:t>
            </a:r>
          </a:p>
          <a:p>
            <a:pPr lvl="1">
              <a:spcBef>
                <a:spcPts val="600"/>
              </a:spcBef>
              <a:spcAft>
                <a:spcPts val="600"/>
              </a:spcAft>
            </a:pPr>
            <a:r>
              <a:rPr lang="en-US" dirty="0"/>
              <a:t>Researchers b</a:t>
            </a:r>
            <a:r>
              <a:rPr lang="en-US" u="none" strike="noStrike" baseline="0" dirty="0"/>
              <a:t>elieve genetics and environmental triggers such as pollen, mold, allergens, or cold air can stimulate an intense reaction, resulting in acute </a:t>
            </a:r>
            <a:r>
              <a:rPr lang="en-US" u="dbl" strike="noStrike" dirty="0">
                <a:solidFill>
                  <a:srgbClr val="C00000"/>
                </a:solidFill>
              </a:rPr>
              <a:t>bronchospasm</a:t>
            </a:r>
            <a:r>
              <a:rPr lang="en-US" u="none" strike="noStrike" baseline="0" dirty="0"/>
              <a:t>, inflammation, and mucus accumulation. </a:t>
            </a:r>
          </a:p>
          <a:p>
            <a:pPr lvl="2">
              <a:spcBef>
                <a:spcPts val="600"/>
              </a:spcBef>
              <a:spcAft>
                <a:spcPts val="600"/>
              </a:spcAft>
            </a:pPr>
            <a:r>
              <a:rPr lang="en-US" sz="2000" dirty="0"/>
              <a:t>Bronchospasm: the involuntary contraction of the bronchioles</a:t>
            </a:r>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13-5</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1234652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86AA9-3878-4FCF-A78F-43F956482533}"/>
              </a:ext>
            </a:extLst>
          </p:cNvPr>
          <p:cNvSpPr>
            <a:spLocks noGrp="1"/>
          </p:cNvSpPr>
          <p:nvPr>
            <p:ph type="title"/>
          </p:nvPr>
        </p:nvSpPr>
        <p:spPr/>
        <p:txBody>
          <a:bodyPr/>
          <a:lstStyle/>
          <a:p>
            <a:pPr marR="0" rtl="0"/>
            <a:r>
              <a:rPr lang="en-US" b="1" i="0" u="none" strike="noStrike" kern="1600" baseline="0" dirty="0"/>
              <a:t>Common Respiratory Emergencies:</a:t>
            </a:r>
            <a:r>
              <a:rPr lang="en-US" b="1" i="0" u="none" strike="noStrike" kern="1600" dirty="0"/>
              <a:t> Asthma</a:t>
            </a:r>
            <a:endParaRPr lang="en-US" b="1" i="0" u="none" strike="noStrike" kern="1600" baseline="0" dirty="0"/>
          </a:p>
        </p:txBody>
      </p:sp>
      <p:sp>
        <p:nvSpPr>
          <p:cNvPr id="3" name="Text Placeholder 2">
            <a:extLst>
              <a:ext uri="{FF2B5EF4-FFF2-40B4-BE49-F238E27FC236}">
                <a16:creationId xmlns:a16="http://schemas.microsoft.com/office/drawing/2014/main" xmlns="" id="{5A774E82-2086-49E9-85C2-23FB75BBA874}"/>
              </a:ext>
            </a:extLst>
          </p:cNvPr>
          <p:cNvSpPr>
            <a:spLocks noGrp="1"/>
          </p:cNvSpPr>
          <p:nvPr>
            <p:ph type="body" idx="1"/>
          </p:nvPr>
        </p:nvSpPr>
        <p:spPr>
          <a:xfrm>
            <a:off x="818969" y="2198255"/>
            <a:ext cx="10435590" cy="4071916"/>
          </a:xfrm>
        </p:spPr>
        <p:txBody>
          <a:bodyPr/>
          <a:lstStyle/>
          <a:p>
            <a:pPr>
              <a:spcBef>
                <a:spcPts val="600"/>
              </a:spcBef>
              <a:spcAft>
                <a:spcPts val="600"/>
              </a:spcAft>
            </a:pPr>
            <a:r>
              <a:rPr lang="en-US" u="none" strike="noStrike" baseline="0" dirty="0"/>
              <a:t>Strenuous physical activity also has been implicated as the cause of another, atypical variety of asthma</a:t>
            </a:r>
            <a:r>
              <a:rPr lang="en-US" dirty="0"/>
              <a:t>.</a:t>
            </a:r>
            <a:endParaRPr lang="en-US" u="none" strike="noStrike" baseline="0" dirty="0"/>
          </a:p>
          <a:p>
            <a:pPr lvl="1">
              <a:spcBef>
                <a:spcPts val="600"/>
              </a:spcBef>
              <a:spcAft>
                <a:spcPts val="600"/>
              </a:spcAft>
            </a:pPr>
            <a:r>
              <a:rPr lang="en-US" dirty="0"/>
              <a:t>A </a:t>
            </a:r>
            <a:r>
              <a:rPr lang="en-US" u="none" strike="noStrike" baseline="0" dirty="0"/>
              <a:t>condition known as exercise-induced asthma</a:t>
            </a:r>
          </a:p>
          <a:p>
            <a:pPr>
              <a:spcBef>
                <a:spcPts val="600"/>
              </a:spcBef>
              <a:spcAft>
                <a:spcPts val="600"/>
              </a:spcAft>
            </a:pPr>
            <a:r>
              <a:rPr lang="en-US" dirty="0"/>
              <a:t>S</a:t>
            </a:r>
            <a:r>
              <a:rPr lang="en-US" u="none" strike="noStrike" baseline="0" dirty="0"/>
              <a:t>tatus asthmaticus involves a severe asthmatic attack that does not respond to inhaled medications. </a:t>
            </a:r>
          </a:p>
          <a:p>
            <a:pPr lvl="1">
              <a:spcBef>
                <a:spcPts val="600"/>
              </a:spcBef>
              <a:spcAft>
                <a:spcPts val="600"/>
              </a:spcAft>
            </a:pPr>
            <a:r>
              <a:rPr lang="en-US" dirty="0"/>
              <a:t>R</a:t>
            </a:r>
            <a:r>
              <a:rPr lang="en-US" u="none" strike="noStrike" baseline="0" dirty="0"/>
              <a:t>equires the immediate dispatch of ALS</a:t>
            </a:r>
            <a:r>
              <a:rPr lang="en-US" u="none" strike="noStrike" dirty="0"/>
              <a:t> </a:t>
            </a:r>
            <a:r>
              <a:rPr lang="en-US" u="none" strike="noStrike" baseline="0" dirty="0"/>
              <a:t>and transport to the nearest hospital</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13-5</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050586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51D82-A78B-4163-8200-BB52BD7863B8}"/>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Common Respiratory Emergencies:</a:t>
            </a:r>
            <a:r>
              <a:rPr lang="en-US" b="1" i="0" u="none" strike="noStrike" kern="1600" dirty="0"/>
              <a:t> COPD</a:t>
            </a:r>
            <a:endParaRPr lang="en-US" b="1" i="0" u="none" strike="noStrike" kern="1600" baseline="0" dirty="0"/>
          </a:p>
        </p:txBody>
      </p:sp>
      <p:sp>
        <p:nvSpPr>
          <p:cNvPr id="3" name="Text Placeholder 2">
            <a:extLst>
              <a:ext uri="{FF2B5EF4-FFF2-40B4-BE49-F238E27FC236}">
                <a16:creationId xmlns:a16="http://schemas.microsoft.com/office/drawing/2014/main" xmlns="" id="{3AB4C611-C934-4B1B-85B7-8F3EA00937CD}"/>
              </a:ext>
            </a:extLst>
          </p:cNvPr>
          <p:cNvSpPr>
            <a:spLocks noGrp="1"/>
          </p:cNvSpPr>
          <p:nvPr>
            <p:ph sz="half" idx="1"/>
          </p:nvPr>
        </p:nvSpPr>
        <p:spPr>
          <a:xfrm>
            <a:off x="519392" y="1842004"/>
            <a:ext cx="5576608" cy="4519934"/>
          </a:xfrm>
        </p:spPr>
        <p:txBody>
          <a:bodyPr>
            <a:noAutofit/>
          </a:bodyPr>
          <a:lstStyle/>
          <a:p>
            <a:pPr marR="0" lvl="0" rtl="0">
              <a:lnSpc>
                <a:spcPct val="95000"/>
              </a:lnSpc>
              <a:buNone/>
            </a:pPr>
            <a:r>
              <a:rPr lang="en-US" b="1" strike="noStrike" dirty="0">
                <a:solidFill>
                  <a:schemeClr val="tx2"/>
                </a:solidFill>
              </a:rPr>
              <a:t>Chronic Obstructive Pulmonary Disease</a:t>
            </a:r>
            <a:r>
              <a:rPr lang="en-US" b="1" strike="noStrike" baseline="0" dirty="0">
                <a:solidFill>
                  <a:schemeClr val="tx2"/>
                </a:solidFill>
              </a:rPr>
              <a:t> </a:t>
            </a:r>
          </a:p>
          <a:p>
            <a:pPr marR="0" lvl="0" rtl="0">
              <a:lnSpc>
                <a:spcPct val="95000"/>
              </a:lnSpc>
              <a:spcBef>
                <a:spcPts val="600"/>
              </a:spcBef>
              <a:spcAft>
                <a:spcPts val="600"/>
              </a:spcAft>
            </a:pPr>
            <a:r>
              <a:rPr lang="en-US" sz="2000" u="dbl" strike="noStrike" dirty="0">
                <a:solidFill>
                  <a:srgbClr val="FF0000"/>
                </a:solidFill>
              </a:rPr>
              <a:t>Chronic obstructive pulmonary disease </a:t>
            </a:r>
            <a:r>
              <a:rPr lang="en-US" sz="2000" u="none" strike="noStrike" baseline="0" dirty="0"/>
              <a:t>(COPD) is a chronic inflammatory lung disease. </a:t>
            </a:r>
            <a:endParaRPr lang="en-US" sz="2000" dirty="0"/>
          </a:p>
          <a:p>
            <a:pPr>
              <a:lnSpc>
                <a:spcPct val="95000"/>
              </a:lnSpc>
              <a:spcBef>
                <a:spcPts val="600"/>
              </a:spcBef>
              <a:spcAft>
                <a:spcPts val="600"/>
              </a:spcAft>
            </a:pPr>
            <a:r>
              <a:rPr lang="en-US" sz="2000" dirty="0"/>
              <a:t>C</a:t>
            </a:r>
            <a:r>
              <a:rPr lang="en-US" sz="2000" u="none" strike="noStrike" baseline="0" dirty="0"/>
              <a:t>auses obstructed airflow by constricting the bronchi (the tubes) that carry air into and out of the lungs</a:t>
            </a:r>
          </a:p>
          <a:p>
            <a:pPr>
              <a:lnSpc>
                <a:spcPct val="95000"/>
              </a:lnSpc>
              <a:spcBef>
                <a:spcPts val="600"/>
              </a:spcBef>
              <a:spcAft>
                <a:spcPts val="600"/>
              </a:spcAft>
            </a:pPr>
            <a:r>
              <a:rPr lang="en-US" sz="2000" u="none" strike="noStrike" baseline="0" dirty="0"/>
              <a:t>Symptoms include:</a:t>
            </a:r>
          </a:p>
          <a:p>
            <a:pPr lvl="1">
              <a:lnSpc>
                <a:spcPct val="95000"/>
              </a:lnSpc>
              <a:spcBef>
                <a:spcPts val="600"/>
              </a:spcBef>
              <a:spcAft>
                <a:spcPts val="600"/>
              </a:spcAft>
            </a:pPr>
            <a:r>
              <a:rPr lang="en-US" sz="1800" u="none" strike="noStrike" baseline="0" dirty="0"/>
              <a:t>Breathing difficulty </a:t>
            </a:r>
          </a:p>
          <a:p>
            <a:pPr lvl="1">
              <a:lnSpc>
                <a:spcPct val="95000"/>
              </a:lnSpc>
              <a:spcBef>
                <a:spcPts val="600"/>
              </a:spcBef>
              <a:spcAft>
                <a:spcPts val="600"/>
              </a:spcAft>
            </a:pPr>
            <a:r>
              <a:rPr lang="en-US" sz="1800" u="none" strike="noStrike" baseline="0" dirty="0"/>
              <a:t>Cough</a:t>
            </a:r>
          </a:p>
          <a:p>
            <a:pPr lvl="1">
              <a:lnSpc>
                <a:spcPct val="95000"/>
              </a:lnSpc>
              <a:spcBef>
                <a:spcPts val="600"/>
              </a:spcBef>
              <a:spcAft>
                <a:spcPts val="600"/>
              </a:spcAft>
            </a:pPr>
            <a:r>
              <a:rPr lang="en-US" sz="1800" u="none" strike="noStrike" baseline="0" dirty="0"/>
              <a:t>Mucus (sputum) production</a:t>
            </a:r>
          </a:p>
          <a:p>
            <a:pPr lvl="1">
              <a:lnSpc>
                <a:spcPct val="95000"/>
              </a:lnSpc>
              <a:spcBef>
                <a:spcPts val="600"/>
              </a:spcBef>
              <a:spcAft>
                <a:spcPts val="600"/>
              </a:spcAft>
            </a:pPr>
            <a:r>
              <a:rPr lang="en-US" sz="1800" u="none" strike="noStrike" baseline="0" dirty="0"/>
              <a:t>Wheezing</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13-5</a:t>
            </a:r>
          </a:p>
          <a:p>
            <a:pPr algn="ctr"/>
            <a:endParaRPr lang="en-US" sz="2400" b="1" dirty="0">
              <a:latin typeface="Arial" pitchFamily="34" charset="0"/>
              <a:cs typeface="Arial" pitchFamily="34" charset="0"/>
            </a:endParaRPr>
          </a:p>
        </p:txBody>
      </p:sp>
      <p:pic>
        <p:nvPicPr>
          <p:cNvPr id="4098" name="Picture 2" descr="A photo shows an elderly skinny torso man who is shirtl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687" y="2466880"/>
            <a:ext cx="4331202" cy="294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08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0E5C30-F8FB-43AC-ABAF-CC25950CE7CB}"/>
              </a:ext>
            </a:extLst>
          </p:cNvPr>
          <p:cNvSpPr>
            <a:spLocks noGrp="1"/>
          </p:cNvSpPr>
          <p:nvPr>
            <p:ph type="title"/>
          </p:nvPr>
        </p:nvSpPr>
        <p:spPr/>
        <p:txBody>
          <a:bodyPr/>
          <a:lstStyle/>
          <a:p>
            <a:pPr marR="0" rtl="0"/>
            <a:r>
              <a:rPr lang="en-US" b="1" i="0" u="none" strike="noStrike" kern="1600" baseline="0" dirty="0"/>
              <a:t>Common Respiratory Emergencies:</a:t>
            </a:r>
            <a:r>
              <a:rPr lang="en-US" b="1" i="0" u="none" strike="noStrike" kern="1600" dirty="0"/>
              <a:t> COPD</a:t>
            </a:r>
            <a:endParaRPr lang="en-US" b="1" i="0" u="none" strike="noStrike" kern="1600" baseline="0" dirty="0"/>
          </a:p>
        </p:txBody>
      </p:sp>
      <p:sp>
        <p:nvSpPr>
          <p:cNvPr id="3" name="Text Placeholder 2">
            <a:extLst>
              <a:ext uri="{FF2B5EF4-FFF2-40B4-BE49-F238E27FC236}">
                <a16:creationId xmlns:a16="http://schemas.microsoft.com/office/drawing/2014/main" xmlns="" id="{8A5A7CA9-E457-4A19-A15A-77CF5760A12C}"/>
              </a:ext>
            </a:extLst>
          </p:cNvPr>
          <p:cNvSpPr>
            <a:spLocks noGrp="1"/>
          </p:cNvSpPr>
          <p:nvPr>
            <p:ph type="body" idx="1"/>
          </p:nvPr>
        </p:nvSpPr>
        <p:spPr/>
        <p:txBody>
          <a:bodyPr/>
          <a:lstStyle/>
          <a:p>
            <a:pPr>
              <a:lnSpc>
                <a:spcPct val="90000"/>
              </a:lnSpc>
              <a:spcBef>
                <a:spcPts val="600"/>
              </a:spcBef>
              <a:spcAft>
                <a:spcPts val="600"/>
              </a:spcAft>
            </a:pPr>
            <a:r>
              <a:rPr lang="en-US" dirty="0"/>
              <a:t>Most often caused by long-term cigarette smoking</a:t>
            </a:r>
          </a:p>
          <a:p>
            <a:pPr lvl="1">
              <a:lnSpc>
                <a:spcPct val="90000"/>
              </a:lnSpc>
              <a:spcBef>
                <a:spcPts val="600"/>
              </a:spcBef>
              <a:spcAft>
                <a:spcPts val="600"/>
              </a:spcAft>
            </a:pPr>
            <a:r>
              <a:rPr lang="en-US" dirty="0"/>
              <a:t>Also caused by certain diseases or by prolonged exposure to dust, chemicals, pollution, and other environmental irritants</a:t>
            </a:r>
            <a:endParaRPr lang="en-US" u="none" strike="noStrike" baseline="0" dirty="0"/>
          </a:p>
          <a:p>
            <a:pPr marR="0" lvl="0" rtl="0"/>
            <a:r>
              <a:rPr lang="en-US" u="none" strike="noStrike" baseline="0" dirty="0"/>
              <a:t>The third leading cause of death in the United States </a:t>
            </a:r>
          </a:p>
          <a:p>
            <a:pPr lvl="1"/>
            <a:r>
              <a:rPr lang="en-US" dirty="0"/>
              <a:t>M</a:t>
            </a:r>
            <a:r>
              <a:rPr lang="en-US" u="none" strike="noStrike" baseline="0" dirty="0"/>
              <a:t>any are undiagnosed.</a:t>
            </a:r>
          </a:p>
          <a:p>
            <a:pPr marR="0" lvl="0" rtl="0"/>
            <a:r>
              <a:rPr lang="en-US" u="none" strike="noStrike" baseline="0" dirty="0"/>
              <a:t>People with COPD are at increased risk of developing heart disease, lung cancer, and a variety of other conditions. </a:t>
            </a:r>
          </a:p>
          <a:p>
            <a:pPr marR="0" lvl="0" rtl="0"/>
            <a:r>
              <a:rPr lang="en-US" u="none" strike="noStrike" baseline="0" dirty="0"/>
              <a:t>COPD cannot be cured</a:t>
            </a:r>
            <a:r>
              <a:rPr lang="en-US" b="1" i="1" u="none" strike="noStrike" baseline="0" dirty="0"/>
              <a:t> </a:t>
            </a:r>
            <a:r>
              <a:rPr lang="en-US" i="1" u="none" strike="noStrike" baseline="0" dirty="0"/>
              <a:t>but can be treated</a:t>
            </a:r>
            <a:r>
              <a:rPr lang="en-US" b="1" i="1" u="none" strike="noStrike" baseline="0" dirty="0"/>
              <a:t> </a:t>
            </a:r>
            <a:r>
              <a:rPr lang="en-US" dirty="0"/>
              <a:t>by </a:t>
            </a:r>
            <a:r>
              <a:rPr lang="en-US" u="none" strike="noStrike" baseline="0" dirty="0"/>
              <a:t>improving oxygenation</a:t>
            </a:r>
            <a:r>
              <a:rPr lang="en-US" b="1" i="1" u="none" strike="noStrike" baseline="0" dirty="0"/>
              <a:t>.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13-5</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2661104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EC1204-4655-4432-AF48-1972D8480D03}"/>
              </a:ext>
            </a:extLst>
          </p:cNvPr>
          <p:cNvSpPr>
            <a:spLocks noGrp="1"/>
          </p:cNvSpPr>
          <p:nvPr>
            <p:ph type="title"/>
          </p:nvPr>
        </p:nvSpPr>
        <p:spPr/>
        <p:txBody>
          <a:bodyPr/>
          <a:lstStyle/>
          <a:p>
            <a:pPr marR="0" rtl="0"/>
            <a:r>
              <a:rPr lang="en-US" b="1" i="0" u="none" strike="noStrike" kern="1600" baseline="0" dirty="0"/>
              <a:t>Common Respiratory Emergencies:</a:t>
            </a:r>
            <a:r>
              <a:rPr lang="en-US" b="1" i="0" u="none" strike="noStrike" kern="1600" dirty="0"/>
              <a:t> COPD</a:t>
            </a:r>
            <a:endParaRPr lang="en-US" b="1" i="0" u="none" strike="noStrike" kern="1600" baseline="0" dirty="0"/>
          </a:p>
        </p:txBody>
      </p:sp>
      <p:sp>
        <p:nvSpPr>
          <p:cNvPr id="3" name="Text Placeholder 2">
            <a:extLst>
              <a:ext uri="{FF2B5EF4-FFF2-40B4-BE49-F238E27FC236}">
                <a16:creationId xmlns:a16="http://schemas.microsoft.com/office/drawing/2014/main" xmlns="" id="{86AFD877-C7FD-4B66-AD40-B7A59060024A}"/>
              </a:ext>
            </a:extLst>
          </p:cNvPr>
          <p:cNvSpPr>
            <a:spLocks noGrp="1"/>
          </p:cNvSpPr>
          <p:nvPr>
            <p:ph type="body" idx="1"/>
          </p:nvPr>
        </p:nvSpPr>
        <p:spPr/>
        <p:txBody>
          <a:bodyPr/>
          <a:lstStyle/>
          <a:p>
            <a:pPr lvl="1">
              <a:spcBef>
                <a:spcPts val="600"/>
              </a:spcBef>
              <a:spcAft>
                <a:spcPts val="600"/>
              </a:spcAft>
            </a:pPr>
            <a:r>
              <a:rPr lang="en-US" sz="2200" dirty="0"/>
              <a:t>T</a:t>
            </a:r>
            <a:r>
              <a:rPr lang="en-US" sz="2200" u="none" strike="noStrike" baseline="0" dirty="0"/>
              <a:t>wo forms of COPD: </a:t>
            </a:r>
          </a:p>
          <a:p>
            <a:pPr lvl="2">
              <a:spcBef>
                <a:spcPts val="600"/>
              </a:spcBef>
              <a:spcAft>
                <a:spcPts val="600"/>
              </a:spcAft>
            </a:pPr>
            <a:r>
              <a:rPr lang="en-US" sz="2000" u="none" strike="noStrike" baseline="0" dirty="0"/>
              <a:t> Chronic bronchitis </a:t>
            </a:r>
          </a:p>
          <a:p>
            <a:pPr lvl="2">
              <a:spcBef>
                <a:spcPts val="600"/>
              </a:spcBef>
              <a:spcAft>
                <a:spcPts val="600"/>
              </a:spcAft>
            </a:pPr>
            <a:r>
              <a:rPr lang="en-US" sz="2000" u="none" strike="noStrike" baseline="0" dirty="0"/>
              <a:t> Chronic emphysema </a:t>
            </a:r>
          </a:p>
          <a:p>
            <a:pPr lvl="1">
              <a:spcBef>
                <a:spcPts val="600"/>
              </a:spcBef>
              <a:spcAft>
                <a:spcPts val="600"/>
              </a:spcAft>
            </a:pPr>
            <a:r>
              <a:rPr lang="en-US" sz="2200" u="none" strike="noStrike" baseline="0" dirty="0"/>
              <a:t>Both develop gradually.</a:t>
            </a:r>
          </a:p>
          <a:p>
            <a:pPr lvl="1">
              <a:spcBef>
                <a:spcPts val="600"/>
              </a:spcBef>
              <a:spcAft>
                <a:spcPts val="600"/>
              </a:spcAft>
            </a:pPr>
            <a:r>
              <a:rPr lang="en-US" sz="2200" dirty="0"/>
              <a:t>Both r</a:t>
            </a:r>
            <a:r>
              <a:rPr lang="en-US" sz="2200" u="none" strike="noStrike" baseline="0" dirty="0"/>
              <a:t>esult in permanent lung damage and </a:t>
            </a:r>
            <a:r>
              <a:rPr lang="en-US" sz="2200" u="dbl" strike="noStrike" dirty="0">
                <a:solidFill>
                  <a:srgbClr val="FF0000"/>
                </a:solidFill>
              </a:rPr>
              <a:t>hypoxia</a:t>
            </a:r>
            <a:r>
              <a:rPr lang="en-US" sz="2200" u="none" strike="noStrike" baseline="0" dirty="0"/>
              <a:t> (decreased amount of oxygen reaching the tissues). </a:t>
            </a:r>
            <a:endParaRPr lang="en-US" sz="2200" dirty="0"/>
          </a:p>
          <a:p>
            <a:pPr lvl="1">
              <a:spcBef>
                <a:spcPts val="600"/>
              </a:spcBef>
              <a:spcAft>
                <a:spcPts val="600"/>
              </a:spcAft>
            </a:pPr>
            <a:r>
              <a:rPr lang="en-US" sz="2200" dirty="0"/>
              <a:t>Some people c</a:t>
            </a:r>
            <a:r>
              <a:rPr lang="en-US" sz="2200" u="none" strike="noStrike" baseline="0" dirty="0"/>
              <a:t>an have</a:t>
            </a:r>
            <a:r>
              <a:rPr lang="en-US" sz="2200" u="none" strike="noStrike" dirty="0"/>
              <a:t> </a:t>
            </a:r>
            <a:r>
              <a:rPr lang="en-US" sz="2200" u="none" strike="noStrike" baseline="0" dirty="0"/>
              <a:t>both conditions, simultaneously.</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13-5</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248490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192640"/>
            <a:ext cx="12192000" cy="1002089"/>
          </a:xfrm>
        </p:spPr>
        <p:txBody>
          <a:bodyPr/>
          <a:lstStyle/>
          <a:p>
            <a:r>
              <a:rPr lang="en-US" dirty="0"/>
              <a:t>Objectives</a:t>
            </a:r>
          </a:p>
        </p:txBody>
      </p:sp>
      <p:sp>
        <p:nvSpPr>
          <p:cNvPr id="14" name="Content Placeholder 2"/>
          <p:cNvSpPr>
            <a:spLocks noGrp="1"/>
          </p:cNvSpPr>
          <p:nvPr>
            <p:ph idx="1"/>
          </p:nvPr>
        </p:nvSpPr>
        <p:spPr>
          <a:xfrm>
            <a:off x="866837" y="1962819"/>
            <a:ext cx="10287000" cy="4699047"/>
          </a:xfrm>
        </p:spPr>
        <p:txBody>
          <a:bodyPr/>
          <a:lstStyle/>
          <a:p>
            <a:r>
              <a:rPr lang="en-US" dirty="0"/>
              <a:t>13-1 Describe the physiology of breathing.</a:t>
            </a:r>
          </a:p>
          <a:p>
            <a:r>
              <a:rPr lang="en-US" dirty="0"/>
              <a:t>13-2 Identify the primary muscle of ventilation.</a:t>
            </a:r>
          </a:p>
          <a:p>
            <a:r>
              <a:rPr lang="en-US" dirty="0"/>
              <a:t>13-3 List the normal respiratory rate for individuals in the following age groups:</a:t>
            </a:r>
          </a:p>
          <a:p>
            <a:pPr lvl="2"/>
            <a:r>
              <a:rPr lang="en-US" sz="2000" dirty="0"/>
              <a:t>Infant</a:t>
            </a:r>
          </a:p>
          <a:p>
            <a:pPr lvl="2"/>
            <a:r>
              <a:rPr lang="en-US" sz="2000" dirty="0"/>
              <a:t>Child</a:t>
            </a:r>
          </a:p>
          <a:p>
            <a:pPr lvl="2"/>
            <a:r>
              <a:rPr lang="en-US" sz="2000" dirty="0"/>
              <a:t>Adult</a:t>
            </a:r>
          </a:p>
          <a:p>
            <a:r>
              <a:rPr lang="en-US" dirty="0"/>
              <a:t>13-4 Identify the most common cause of airway obstruction.</a:t>
            </a:r>
          </a:p>
          <a:p>
            <a:endParaRPr lang="en-US" sz="4000" dirty="0"/>
          </a:p>
          <a:p>
            <a:pPr lvl="1">
              <a:lnSpc>
                <a:spcPct val="200000"/>
              </a:lnSpc>
            </a:pPr>
            <a:endParaRPr lang="en-US" dirty="0"/>
          </a:p>
          <a:p>
            <a:pPr lvl="1">
              <a:lnSpc>
                <a:spcPct val="200000"/>
              </a:lnSpc>
            </a:pPr>
            <a:endParaRPr lang="en-US" sz="2800" dirty="0"/>
          </a:p>
          <a:p>
            <a:pPr lvl="2"/>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Tree>
    <p:extLst>
      <p:ext uri="{BB962C8B-B14F-4D97-AF65-F5344CB8AC3E}">
        <p14:creationId xmlns:p14="http://schemas.microsoft.com/office/powerpoint/2010/main" val="297335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B36959-928F-4637-92A8-34244AB0F3EA}"/>
              </a:ext>
            </a:extLst>
          </p:cNvPr>
          <p:cNvSpPr>
            <a:spLocks noGrp="1"/>
          </p:cNvSpPr>
          <p:nvPr>
            <p:ph type="title"/>
          </p:nvPr>
        </p:nvSpPr>
        <p:spPr>
          <a:xfrm>
            <a:off x="0" y="101983"/>
            <a:ext cx="12192000" cy="1002089"/>
          </a:xfrm>
        </p:spPr>
        <p:txBody>
          <a:bodyPr/>
          <a:lstStyle/>
          <a:p>
            <a:pPr marR="0" rtl="0"/>
            <a:r>
              <a:rPr lang="en-US" b="1" i="0" u="none" strike="noStrike" kern="1600" baseline="0" dirty="0"/>
              <a:t>Common Respiratory Emergencies:</a:t>
            </a:r>
            <a:br>
              <a:rPr lang="en-US" b="1" i="0" u="none" strike="noStrike" kern="1600" baseline="0" dirty="0"/>
            </a:br>
            <a:r>
              <a:rPr lang="en-US" kern="1600" dirty="0"/>
              <a:t>Chronic Bronchitis</a:t>
            </a:r>
            <a:endParaRPr lang="en-US" b="1" i="0" u="none" strike="noStrike" kern="1600" baseline="0" dirty="0"/>
          </a:p>
        </p:txBody>
      </p:sp>
      <p:sp>
        <p:nvSpPr>
          <p:cNvPr id="3" name="Text Placeholder 2">
            <a:extLst>
              <a:ext uri="{FF2B5EF4-FFF2-40B4-BE49-F238E27FC236}">
                <a16:creationId xmlns:a16="http://schemas.microsoft.com/office/drawing/2014/main" xmlns="" id="{365B2446-1532-43EE-BAC6-55EF15B40C49}"/>
              </a:ext>
            </a:extLst>
          </p:cNvPr>
          <p:cNvSpPr>
            <a:spLocks noGrp="1"/>
          </p:cNvSpPr>
          <p:nvPr>
            <p:ph type="body" idx="1"/>
          </p:nvPr>
        </p:nvSpPr>
        <p:spPr>
          <a:xfrm>
            <a:off x="900777" y="1930400"/>
            <a:ext cx="10435590" cy="4231807"/>
          </a:xfrm>
        </p:spPr>
        <p:txBody>
          <a:bodyPr/>
          <a:lstStyle/>
          <a:p>
            <a:pPr marR="0" lvl="0" rtl="0">
              <a:spcBef>
                <a:spcPts val="600"/>
              </a:spcBef>
              <a:spcAft>
                <a:spcPts val="600"/>
              </a:spcAft>
            </a:pPr>
            <a:r>
              <a:rPr lang="en-US" u="none" strike="noStrike" baseline="0" dirty="0"/>
              <a:t>Chronic bronchitis is a persistent inflammation of the bronchial tubes.</a:t>
            </a:r>
          </a:p>
          <a:p>
            <a:pPr marR="0" lvl="0" rtl="0">
              <a:spcBef>
                <a:spcPts val="600"/>
              </a:spcBef>
              <a:spcAft>
                <a:spcPts val="600"/>
              </a:spcAft>
            </a:pPr>
            <a:r>
              <a:rPr lang="en-US" dirty="0"/>
              <a:t>R</a:t>
            </a:r>
            <a:r>
              <a:rPr lang="en-US" u="none" strike="noStrike" baseline="0" dirty="0"/>
              <a:t>esults in:</a:t>
            </a:r>
          </a:p>
          <a:p>
            <a:pPr lvl="1">
              <a:spcBef>
                <a:spcPts val="600"/>
              </a:spcBef>
              <a:spcAft>
                <a:spcPts val="600"/>
              </a:spcAft>
            </a:pPr>
            <a:r>
              <a:rPr lang="en-US" u="none" strike="noStrike" baseline="0" dirty="0"/>
              <a:t>Increased mucus production</a:t>
            </a:r>
          </a:p>
          <a:p>
            <a:pPr lvl="1">
              <a:spcBef>
                <a:spcPts val="600"/>
              </a:spcBef>
              <a:spcAft>
                <a:spcPts val="600"/>
              </a:spcAft>
            </a:pPr>
            <a:r>
              <a:rPr lang="en-US" u="none" strike="noStrike" baseline="0" dirty="0"/>
              <a:t>Thickening of the bronchial walls</a:t>
            </a:r>
          </a:p>
          <a:p>
            <a:pPr lvl="1">
              <a:spcBef>
                <a:spcPts val="600"/>
              </a:spcBef>
              <a:spcAft>
                <a:spcPts val="600"/>
              </a:spcAft>
            </a:pPr>
            <a:r>
              <a:rPr lang="en-US" u="none" strike="noStrike" baseline="0" dirty="0"/>
              <a:t>Narrowing of the airway passages</a:t>
            </a:r>
          </a:p>
          <a:p>
            <a:pPr lvl="1">
              <a:spcBef>
                <a:spcPts val="600"/>
              </a:spcBef>
              <a:spcAft>
                <a:spcPts val="600"/>
              </a:spcAft>
            </a:pPr>
            <a:r>
              <a:rPr lang="en-US" u="none" strike="noStrike" baseline="0" dirty="0"/>
              <a:t>A cough</a:t>
            </a:r>
          </a:p>
          <a:p>
            <a:pPr>
              <a:spcBef>
                <a:spcPts val="600"/>
              </a:spcBef>
              <a:spcAft>
                <a:spcPts val="600"/>
              </a:spcAft>
            </a:pPr>
            <a:r>
              <a:rPr lang="en-US" u="none" strike="noStrike" baseline="0" dirty="0"/>
              <a:t> The cough occurs every day with sputum production.</a:t>
            </a:r>
          </a:p>
          <a:p>
            <a:pPr lvl="1">
              <a:spcBef>
                <a:spcPts val="600"/>
              </a:spcBef>
              <a:spcAft>
                <a:spcPts val="600"/>
              </a:spcAft>
            </a:pPr>
            <a:r>
              <a:rPr lang="en-US" dirty="0"/>
              <a:t>Must</a:t>
            </a:r>
            <a:r>
              <a:rPr lang="en-US" u="none" strike="noStrike" baseline="0" dirty="0"/>
              <a:t> last for at least 3 months, for 2 years in a row</a:t>
            </a:r>
          </a:p>
          <a:p>
            <a:pPr lvl="1">
              <a:spcBef>
                <a:spcPts val="600"/>
              </a:spcBef>
              <a:spcAft>
                <a:spcPts val="600"/>
              </a:spcAft>
            </a:pPr>
            <a:r>
              <a:rPr lang="en-US" dirty="0"/>
              <a:t>M</a:t>
            </a:r>
            <a:r>
              <a:rPr lang="en-US" u="none" strike="noStrike" baseline="0" dirty="0"/>
              <a:t>ay be worse in the morning when awakening</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13-5</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2847288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B36959-928F-4637-92A8-34244AB0F3EA}"/>
              </a:ext>
            </a:extLst>
          </p:cNvPr>
          <p:cNvSpPr>
            <a:spLocks noGrp="1"/>
          </p:cNvSpPr>
          <p:nvPr>
            <p:ph type="title"/>
          </p:nvPr>
        </p:nvSpPr>
        <p:spPr/>
        <p:txBody>
          <a:bodyPr/>
          <a:lstStyle/>
          <a:p>
            <a:pPr marR="0" rtl="0"/>
            <a:r>
              <a:rPr lang="en-US" b="1" i="0" u="none" strike="noStrike" kern="1600" baseline="0" dirty="0"/>
              <a:t>Common Respiratory Emergencies:</a:t>
            </a:r>
            <a:br>
              <a:rPr lang="en-US" b="1" i="0" u="none" strike="noStrike" kern="1600" baseline="0" dirty="0"/>
            </a:br>
            <a:r>
              <a:rPr lang="en-US" kern="1600" dirty="0"/>
              <a:t>Chronic Emphysema</a:t>
            </a:r>
            <a:endParaRPr lang="en-US" b="1" i="0" u="none" strike="noStrike" kern="1600" baseline="0" dirty="0"/>
          </a:p>
        </p:txBody>
      </p:sp>
      <p:sp>
        <p:nvSpPr>
          <p:cNvPr id="3" name="Text Placeholder 2">
            <a:extLst>
              <a:ext uri="{FF2B5EF4-FFF2-40B4-BE49-F238E27FC236}">
                <a16:creationId xmlns:a16="http://schemas.microsoft.com/office/drawing/2014/main" xmlns="" id="{365B2446-1532-43EE-BAC6-55EF15B40C49}"/>
              </a:ext>
            </a:extLst>
          </p:cNvPr>
          <p:cNvSpPr>
            <a:spLocks noGrp="1"/>
          </p:cNvSpPr>
          <p:nvPr>
            <p:ph type="body" idx="1"/>
          </p:nvPr>
        </p:nvSpPr>
        <p:spPr/>
        <p:txBody>
          <a:bodyPr/>
          <a:lstStyle/>
          <a:p>
            <a:pPr marL="0" marR="0" lvl="0" indent="0" rtl="0">
              <a:spcBef>
                <a:spcPts val="600"/>
              </a:spcBef>
              <a:spcAft>
                <a:spcPts val="600"/>
              </a:spcAft>
              <a:buNone/>
            </a:pPr>
            <a:endParaRPr lang="en-US" u="none" strike="noStrike" baseline="0" dirty="0"/>
          </a:p>
          <a:p>
            <a:pPr marR="0" lvl="0" rtl="0">
              <a:spcBef>
                <a:spcPts val="600"/>
              </a:spcBef>
              <a:spcAft>
                <a:spcPts val="600"/>
              </a:spcAft>
            </a:pPr>
            <a:r>
              <a:rPr lang="en-US" u="none" strike="noStrike" baseline="0" dirty="0"/>
              <a:t>Chronic emphysema is a condition where patients are unable to exhale adequate amounts of air.</a:t>
            </a:r>
          </a:p>
          <a:p>
            <a:pPr lvl="1">
              <a:spcBef>
                <a:spcPts val="600"/>
              </a:spcBef>
              <a:spcAft>
                <a:spcPts val="600"/>
              </a:spcAft>
            </a:pPr>
            <a:r>
              <a:rPr lang="en-US" dirty="0"/>
              <a:t>A</a:t>
            </a:r>
            <a:r>
              <a:rPr lang="en-US" u="none" strike="noStrike" baseline="0" dirty="0"/>
              <a:t>ir is trapped in the lungs because of destruction of the tiny alveolar sacs where oxygen is absorbed.</a:t>
            </a:r>
          </a:p>
          <a:p>
            <a:pPr lvl="1">
              <a:spcBef>
                <a:spcPts val="600"/>
              </a:spcBef>
              <a:spcAft>
                <a:spcPts val="600"/>
              </a:spcAft>
            </a:pPr>
            <a:r>
              <a:rPr lang="en-US" u="none" strike="noStrike" baseline="0" dirty="0"/>
              <a:t>Results in the blood not being able to receive oxygen as well</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13-5</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18968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4D6AB1-3654-4F77-A648-6382D1279870}"/>
              </a:ext>
            </a:extLst>
          </p:cNvPr>
          <p:cNvSpPr>
            <a:spLocks noGrp="1"/>
          </p:cNvSpPr>
          <p:nvPr>
            <p:ph type="title"/>
          </p:nvPr>
        </p:nvSpPr>
        <p:spPr/>
        <p:txBody>
          <a:bodyPr/>
          <a:lstStyle/>
          <a:p>
            <a:pPr marR="0" rtl="0"/>
            <a:r>
              <a:rPr lang="en-US" b="1" i="0" u="none" strike="noStrike" kern="1600" baseline="0" dirty="0"/>
              <a:t>Common Respiratory Emergencies:</a:t>
            </a:r>
            <a:r>
              <a:rPr lang="en-US" b="1" i="0" u="none" strike="noStrike" kern="1600" dirty="0"/>
              <a:t> </a:t>
            </a:r>
            <a:br>
              <a:rPr lang="en-US" b="1" i="0" u="none" strike="noStrike" kern="1600" dirty="0"/>
            </a:br>
            <a:r>
              <a:rPr lang="en-US" b="1" i="0" u="none" strike="noStrike" kern="1600" dirty="0"/>
              <a:t>Hyperventilation Syndrome</a:t>
            </a:r>
            <a:endParaRPr lang="en-US" b="1" i="0" u="none" strike="noStrike" kern="1600" baseline="0" dirty="0"/>
          </a:p>
        </p:txBody>
      </p:sp>
      <p:sp>
        <p:nvSpPr>
          <p:cNvPr id="3" name="Text Placeholder 2">
            <a:extLst>
              <a:ext uri="{FF2B5EF4-FFF2-40B4-BE49-F238E27FC236}">
                <a16:creationId xmlns:a16="http://schemas.microsoft.com/office/drawing/2014/main" xmlns="" id="{B97C33EA-EF74-4C3F-B342-A1A30268EFE3}"/>
              </a:ext>
            </a:extLst>
          </p:cNvPr>
          <p:cNvSpPr>
            <a:spLocks noGrp="1"/>
          </p:cNvSpPr>
          <p:nvPr>
            <p:ph type="body" idx="1"/>
          </p:nvPr>
        </p:nvSpPr>
        <p:spPr>
          <a:xfrm>
            <a:off x="878205" y="2129915"/>
            <a:ext cx="10435590" cy="3986213"/>
          </a:xfrm>
        </p:spPr>
        <p:txBody>
          <a:bodyPr/>
          <a:lstStyle/>
          <a:p>
            <a:pPr marR="0" lvl="0" rtl="0">
              <a:spcBef>
                <a:spcPts val="600"/>
              </a:spcBef>
              <a:spcAft>
                <a:spcPts val="600"/>
              </a:spcAft>
              <a:buNone/>
            </a:pPr>
            <a:r>
              <a:rPr lang="en-US" b="1" strike="noStrike" dirty="0">
                <a:solidFill>
                  <a:schemeClr val="tx2"/>
                </a:solidFill>
              </a:rPr>
              <a:t>Hyperventilation Syndrome</a:t>
            </a:r>
            <a:r>
              <a:rPr lang="en-US" b="1" strike="noStrike" baseline="0" dirty="0">
                <a:solidFill>
                  <a:schemeClr val="tx2"/>
                </a:solidFill>
              </a:rPr>
              <a:t> </a:t>
            </a:r>
          </a:p>
          <a:p>
            <a:pPr>
              <a:spcBef>
                <a:spcPts val="600"/>
              </a:spcBef>
              <a:spcAft>
                <a:spcPts val="600"/>
              </a:spcAft>
            </a:pPr>
            <a:r>
              <a:rPr lang="en-US" u="dbl" strike="noStrike" dirty="0">
                <a:solidFill>
                  <a:srgbClr val="C00000"/>
                </a:solidFill>
              </a:rPr>
              <a:t>Hyperventilation syndrome </a:t>
            </a:r>
            <a:r>
              <a:rPr lang="en-US" u="none" strike="noStrike" baseline="0" dirty="0"/>
              <a:t>(HVS) results in abnormally low levels of carbon dioxide in the blood.</a:t>
            </a:r>
          </a:p>
          <a:p>
            <a:pPr lvl="1">
              <a:spcBef>
                <a:spcPts val="600"/>
              </a:spcBef>
              <a:spcAft>
                <a:spcPts val="600"/>
              </a:spcAft>
            </a:pPr>
            <a:r>
              <a:rPr lang="en-US" dirty="0"/>
              <a:t>A relatively common disorder </a:t>
            </a:r>
            <a:endParaRPr lang="en-US" u="none" strike="noStrike" baseline="0" dirty="0"/>
          </a:p>
          <a:p>
            <a:pPr lvl="1">
              <a:spcBef>
                <a:spcPts val="600"/>
              </a:spcBef>
              <a:spcAft>
                <a:spcPts val="600"/>
              </a:spcAft>
            </a:pPr>
            <a:r>
              <a:rPr lang="en-US" dirty="0"/>
              <a:t>Caused by e</a:t>
            </a:r>
            <a:r>
              <a:rPr lang="en-US" u="none" strike="noStrike" baseline="0" dirty="0"/>
              <a:t>xcessive deep breathing, or hyperventilation</a:t>
            </a:r>
            <a:endParaRPr lang="en-US" u="none" strike="noStrike" dirty="0"/>
          </a:p>
          <a:p>
            <a:pPr lvl="2">
              <a:spcBef>
                <a:spcPts val="600"/>
              </a:spcBef>
              <a:spcAft>
                <a:spcPts val="600"/>
              </a:spcAft>
            </a:pPr>
            <a:r>
              <a:rPr lang="en-US" dirty="0"/>
              <a:t>T</a:t>
            </a:r>
            <a:r>
              <a:rPr lang="en-US" u="none" strike="noStrike" baseline="0" dirty="0"/>
              <a:t>he body’s response to some physiological insult such as uncontrolled diabetes</a:t>
            </a:r>
          </a:p>
          <a:p>
            <a:pPr lvl="2">
              <a:spcBef>
                <a:spcPts val="600"/>
              </a:spcBef>
              <a:spcAft>
                <a:spcPts val="600"/>
              </a:spcAft>
            </a:pPr>
            <a:r>
              <a:rPr lang="en-US" dirty="0"/>
              <a:t>M</a:t>
            </a:r>
            <a:r>
              <a:rPr lang="en-US" u="none" strike="noStrike" baseline="0" dirty="0"/>
              <a:t>ay also be caused by psychological factors</a:t>
            </a:r>
          </a:p>
          <a:p>
            <a:pPr lvl="2">
              <a:spcBef>
                <a:spcPts val="600"/>
              </a:spcBef>
              <a:spcAft>
                <a:spcPts val="600"/>
              </a:spcAft>
            </a:pPr>
            <a:r>
              <a:rPr lang="en-US" dirty="0"/>
              <a:t>O</a:t>
            </a:r>
            <a:r>
              <a:rPr lang="en-US" u="none" strike="noStrike" baseline="0" dirty="0"/>
              <a:t>ften preceded by anxiety or a panic attack</a:t>
            </a:r>
          </a:p>
          <a:p>
            <a:pPr lvl="1">
              <a:spcBef>
                <a:spcPts val="600"/>
              </a:spcBef>
              <a:spcAft>
                <a:spcPts val="600"/>
              </a:spcAft>
            </a:pPr>
            <a:r>
              <a:rPr lang="en-US" dirty="0"/>
              <a:t>U</a:t>
            </a:r>
            <a:r>
              <a:rPr lang="en-US" u="none" strike="noStrike" baseline="0" dirty="0"/>
              <a:t>sually benign</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13-5</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2348372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020421-BC10-4613-85A5-8CDEE665A66C}"/>
              </a:ext>
            </a:extLst>
          </p:cNvPr>
          <p:cNvSpPr>
            <a:spLocks noGrp="1"/>
          </p:cNvSpPr>
          <p:nvPr>
            <p:ph type="title"/>
          </p:nvPr>
        </p:nvSpPr>
        <p:spPr/>
        <p:txBody>
          <a:bodyPr/>
          <a:lstStyle/>
          <a:p>
            <a:pPr marR="0" rtl="0"/>
            <a:r>
              <a:rPr lang="en-US" b="1" i="0" u="none" strike="noStrike" kern="1600" baseline="0" dirty="0"/>
              <a:t>Common Respiratory Emergencies:</a:t>
            </a:r>
            <a:br>
              <a:rPr lang="en-US" b="1" i="0" u="none" strike="noStrike" kern="1600" baseline="0" dirty="0"/>
            </a:br>
            <a:r>
              <a:rPr lang="en-US" kern="1600" dirty="0"/>
              <a:t>Hyperventilation Syndrome</a:t>
            </a:r>
            <a:endParaRPr lang="en-US" b="1" i="0" u="none" strike="noStrike" kern="1600" baseline="0" dirty="0"/>
          </a:p>
        </p:txBody>
      </p:sp>
      <p:sp>
        <p:nvSpPr>
          <p:cNvPr id="3" name="Text Placeholder 2">
            <a:extLst>
              <a:ext uri="{FF2B5EF4-FFF2-40B4-BE49-F238E27FC236}">
                <a16:creationId xmlns:a16="http://schemas.microsoft.com/office/drawing/2014/main" xmlns="" id="{085075E4-9782-4372-A8D8-468E1557B648}"/>
              </a:ext>
            </a:extLst>
          </p:cNvPr>
          <p:cNvSpPr>
            <a:spLocks noGrp="1"/>
          </p:cNvSpPr>
          <p:nvPr>
            <p:ph type="body" idx="1"/>
          </p:nvPr>
        </p:nvSpPr>
        <p:spPr/>
        <p:txBody>
          <a:bodyPr/>
          <a:lstStyle/>
          <a:p>
            <a:pPr marR="0" lvl="0" rtl="0"/>
            <a:r>
              <a:rPr lang="en-US" dirty="0"/>
              <a:t>C</a:t>
            </a:r>
            <a:r>
              <a:rPr lang="en-US" u="none" strike="noStrike" baseline="0" dirty="0"/>
              <a:t>an mimic other forms of deep breathing that have a more serious origin</a:t>
            </a:r>
          </a:p>
          <a:p>
            <a:pPr lvl="1"/>
            <a:r>
              <a:rPr lang="en-US" dirty="0"/>
              <a:t>S</a:t>
            </a:r>
            <a:r>
              <a:rPr lang="en-US" u="none" strike="noStrike" baseline="0" dirty="0"/>
              <a:t>uch as heart attack, a diabetic emergency, or a head injury</a:t>
            </a:r>
          </a:p>
          <a:p>
            <a:pPr marR="0" lvl="0" rtl="0"/>
            <a:r>
              <a:rPr lang="en-US" u="none" strike="noStrike" baseline="0" dirty="0"/>
              <a:t>Most severe form can cause:</a:t>
            </a:r>
          </a:p>
          <a:p>
            <a:pPr lvl="1"/>
            <a:r>
              <a:rPr lang="en-US" u="none" strike="noStrike" baseline="0" dirty="0"/>
              <a:t>Peripheral tingling</a:t>
            </a:r>
          </a:p>
          <a:p>
            <a:pPr lvl="1"/>
            <a:r>
              <a:rPr lang="en-US" u="none" strike="noStrike" baseline="0" dirty="0"/>
              <a:t>Spasms in the hands and feet</a:t>
            </a:r>
          </a:p>
          <a:p>
            <a:pPr lvl="1"/>
            <a:r>
              <a:rPr lang="en-US" u="none" strike="noStrike" baseline="0" dirty="0"/>
              <a:t>Chest tightness</a:t>
            </a:r>
          </a:p>
          <a:p>
            <a:pPr lvl="1"/>
            <a:r>
              <a:rPr lang="en-US" u="none" strike="noStrike" baseline="0" dirty="0"/>
              <a:t>Tachycardia </a:t>
            </a:r>
            <a:endParaRPr lang="en-US" dirty="0"/>
          </a:p>
          <a:p>
            <a:pPr lvl="1"/>
            <a:r>
              <a:rPr lang="en-US" u="none" strike="noStrike" baseline="0" dirty="0"/>
              <a:t>Temporary loss of responsiveness</a:t>
            </a:r>
          </a:p>
          <a:p>
            <a:pPr marR="0" lvl="0" rtl="0"/>
            <a:r>
              <a:rPr lang="en-US" dirty="0"/>
              <a:t>K</a:t>
            </a:r>
            <a:r>
              <a:rPr lang="en-US" u="none" strike="noStrike" baseline="0" dirty="0"/>
              <a:t>nown to cause seizures in patients who have seizure disorders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13-5</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1828386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578B0B-83F3-4EC6-9904-2772E925923C}"/>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Common Respiratory Emergencies:</a:t>
            </a:r>
            <a:br>
              <a:rPr lang="en-US" b="1" i="0" u="none" strike="noStrike" kern="1600" baseline="0" dirty="0"/>
            </a:br>
            <a:r>
              <a:rPr lang="en-US" kern="1600" dirty="0"/>
              <a:t>Pulmonary Embolism</a:t>
            </a:r>
            <a:endParaRPr lang="en-US" b="1" i="0" u="none" strike="noStrike" kern="1600" baseline="0" dirty="0"/>
          </a:p>
        </p:txBody>
      </p:sp>
      <p:sp>
        <p:nvSpPr>
          <p:cNvPr id="3" name="Text Placeholder 2">
            <a:extLst>
              <a:ext uri="{FF2B5EF4-FFF2-40B4-BE49-F238E27FC236}">
                <a16:creationId xmlns:a16="http://schemas.microsoft.com/office/drawing/2014/main" xmlns="" id="{7FB6CFE7-F523-4CE7-9FAC-8B0A0EB0B515}"/>
              </a:ext>
            </a:extLst>
          </p:cNvPr>
          <p:cNvSpPr>
            <a:spLocks noGrp="1"/>
          </p:cNvSpPr>
          <p:nvPr>
            <p:ph sz="half" idx="1"/>
          </p:nvPr>
        </p:nvSpPr>
        <p:spPr>
          <a:xfrm>
            <a:off x="914400" y="1765852"/>
            <a:ext cx="4855464" cy="4729436"/>
          </a:xfrm>
        </p:spPr>
        <p:txBody>
          <a:bodyPr>
            <a:normAutofit/>
          </a:bodyPr>
          <a:lstStyle/>
          <a:p>
            <a:pPr lvl="0">
              <a:lnSpc>
                <a:spcPct val="90000"/>
              </a:lnSpc>
              <a:spcBef>
                <a:spcPts val="600"/>
              </a:spcBef>
              <a:spcAft>
                <a:spcPts val="600"/>
              </a:spcAft>
              <a:buNone/>
            </a:pPr>
            <a:r>
              <a:rPr lang="en-US" sz="2000" b="1" u="none" strike="noStrike" baseline="0" dirty="0"/>
              <a:t>Pulmonary Embolism </a:t>
            </a:r>
          </a:p>
          <a:p>
            <a:pPr>
              <a:lnSpc>
                <a:spcPct val="90000"/>
              </a:lnSpc>
              <a:spcBef>
                <a:spcPts val="600"/>
              </a:spcBef>
              <a:spcAft>
                <a:spcPts val="600"/>
              </a:spcAft>
            </a:pPr>
            <a:r>
              <a:rPr lang="en-US" u="none" strike="noStrike" baseline="0" dirty="0"/>
              <a:t>A pulmonary embolism is a condition where a blood clot becomes stuck in and blocks a pulmonary artery.</a:t>
            </a:r>
          </a:p>
          <a:p>
            <a:pPr>
              <a:lnSpc>
                <a:spcPct val="90000"/>
              </a:lnSpc>
              <a:spcBef>
                <a:spcPts val="600"/>
              </a:spcBef>
              <a:spcAft>
                <a:spcPts val="600"/>
              </a:spcAft>
            </a:pPr>
            <a:r>
              <a:rPr lang="en-US" u="none" strike="noStrike" baseline="0" dirty="0"/>
              <a:t>Pulmonary artery is an artery that goes from the heart to the lung, where oxygen enters the blood.</a:t>
            </a:r>
          </a:p>
          <a:p>
            <a:pPr>
              <a:lnSpc>
                <a:spcPct val="90000"/>
              </a:lnSpc>
              <a:spcBef>
                <a:spcPts val="600"/>
              </a:spcBef>
              <a:spcAft>
                <a:spcPts val="600"/>
              </a:spcAft>
            </a:pPr>
            <a:r>
              <a:rPr lang="en-US" dirty="0"/>
              <a:t>B</a:t>
            </a:r>
            <a:r>
              <a:rPr lang="en-US" u="none" strike="noStrike" baseline="0" dirty="0"/>
              <a:t>lood clot travels from a distant location, usually a vein in the legs or pelvis.</a:t>
            </a:r>
          </a:p>
          <a:p>
            <a:pPr lvl="1">
              <a:lnSpc>
                <a:spcPct val="90000"/>
              </a:lnSpc>
              <a:spcBef>
                <a:spcPts val="600"/>
              </a:spcBef>
              <a:spcAft>
                <a:spcPts val="600"/>
              </a:spcAft>
            </a:pPr>
            <a:r>
              <a:rPr lang="en-US" dirty="0"/>
              <a:t>Called a thrombus</a:t>
            </a:r>
          </a:p>
          <a:p>
            <a:pPr marR="0" lvl="0" rtl="0">
              <a:lnSpc>
                <a:spcPct val="90000"/>
              </a:lnSpc>
            </a:pPr>
            <a:endParaRPr lang="en-US" sz="2000" b="1" i="1" u="none" strike="noStrike" baseline="0" dirty="0"/>
          </a:p>
          <a:p>
            <a:pPr marR="0" lvl="0" rtl="0">
              <a:lnSpc>
                <a:spcPct val="90000"/>
              </a:lnSpc>
            </a:pPr>
            <a:endParaRPr lang="en-US" sz="2000" b="1" i="1" u="none" strike="noStrike" baseline="0"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13-5</a:t>
            </a:r>
          </a:p>
          <a:p>
            <a:pPr algn="ctr"/>
            <a:endParaRPr lang="en-US" sz="2400" b="1" dirty="0">
              <a:latin typeface="Arial" pitchFamily="34" charset="0"/>
              <a:cs typeface="Arial" pitchFamily="34" charset="0"/>
            </a:endParaRPr>
          </a:p>
        </p:txBody>
      </p:sp>
      <p:pic>
        <p:nvPicPr>
          <p:cNvPr id="5122" name="Picture 2" descr="The photo shows the back of the legs of a patient with a swollen calf. Illustration shows three stages of development of a thrombus. A free flowing vein followed by an obstruction starting to develop along the walls and a small thrombus breaking free from the full obstruction in the vein." title="Photo and inset illustration shows deep vein thrombosi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352" y="2456760"/>
            <a:ext cx="4533924" cy="252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85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578B0B-83F3-4EC6-9904-2772E925923C}"/>
              </a:ext>
            </a:extLst>
          </p:cNvPr>
          <p:cNvSpPr>
            <a:spLocks noGrp="1"/>
          </p:cNvSpPr>
          <p:nvPr>
            <p:ph type="title"/>
          </p:nvPr>
        </p:nvSpPr>
        <p:spPr/>
        <p:txBody>
          <a:bodyPr/>
          <a:lstStyle/>
          <a:p>
            <a:pPr marR="0" rtl="0"/>
            <a:r>
              <a:rPr lang="en-US" b="1" i="0" u="none" strike="noStrike" kern="1600" baseline="0" dirty="0"/>
              <a:t>Common Respiratory Emergencies:</a:t>
            </a:r>
            <a:br>
              <a:rPr lang="en-US" b="1" i="0" u="none" strike="noStrike" kern="1600" baseline="0" dirty="0"/>
            </a:br>
            <a:r>
              <a:rPr lang="en-US" kern="1600" dirty="0"/>
              <a:t>Pulmonary Embolism</a:t>
            </a:r>
            <a:endParaRPr lang="en-US" b="1" i="0" u="none" strike="noStrike" kern="1600" baseline="0" dirty="0"/>
          </a:p>
        </p:txBody>
      </p:sp>
      <p:sp>
        <p:nvSpPr>
          <p:cNvPr id="3" name="Text Placeholder 2">
            <a:extLst>
              <a:ext uri="{FF2B5EF4-FFF2-40B4-BE49-F238E27FC236}">
                <a16:creationId xmlns:a16="http://schemas.microsoft.com/office/drawing/2014/main" xmlns="" id="{7FB6CFE7-F523-4CE7-9FAC-8B0A0EB0B515}"/>
              </a:ext>
            </a:extLst>
          </p:cNvPr>
          <p:cNvSpPr>
            <a:spLocks noGrp="1"/>
          </p:cNvSpPr>
          <p:nvPr>
            <p:ph type="body" idx="1"/>
          </p:nvPr>
        </p:nvSpPr>
        <p:spPr/>
        <p:txBody>
          <a:bodyPr/>
          <a:lstStyle/>
          <a:p>
            <a:pPr marR="0" lvl="0" rtl="0">
              <a:spcBef>
                <a:spcPts val="600"/>
              </a:spcBef>
              <a:spcAft>
                <a:spcPts val="600"/>
              </a:spcAft>
            </a:pPr>
            <a:r>
              <a:rPr lang="en-US" dirty="0"/>
              <a:t>T</a:t>
            </a:r>
            <a:r>
              <a:rPr lang="en-US" u="none" strike="noStrike" baseline="0" dirty="0"/>
              <a:t>he clot breaks loose, travels as an embolism through the right side of the heart, and lodges in the pulmonary artery. </a:t>
            </a:r>
          </a:p>
          <a:p>
            <a:pPr lvl="1">
              <a:spcBef>
                <a:spcPts val="600"/>
              </a:spcBef>
              <a:spcAft>
                <a:spcPts val="600"/>
              </a:spcAft>
            </a:pPr>
            <a:r>
              <a:rPr lang="en-US" dirty="0"/>
              <a:t>R</a:t>
            </a:r>
            <a:r>
              <a:rPr lang="en-US" u="none" strike="noStrike" baseline="0" dirty="0"/>
              <a:t>esulting blockage disrupts the flow of blood through the lungs and back to the heart.</a:t>
            </a:r>
          </a:p>
          <a:p>
            <a:pPr lvl="1">
              <a:spcBef>
                <a:spcPts val="600"/>
              </a:spcBef>
              <a:spcAft>
                <a:spcPts val="600"/>
              </a:spcAft>
            </a:pPr>
            <a:r>
              <a:rPr lang="en-US" dirty="0"/>
              <a:t>P</a:t>
            </a:r>
            <a:r>
              <a:rPr lang="en-US" u="none" strike="noStrike" baseline="0" dirty="0"/>
              <a:t>revents gas exchange in the lungs</a:t>
            </a:r>
          </a:p>
          <a:p>
            <a:pPr marR="0" lvl="0" rtl="0">
              <a:spcBef>
                <a:spcPts val="600"/>
              </a:spcBef>
              <a:spcAft>
                <a:spcPts val="600"/>
              </a:spcAft>
            </a:pPr>
            <a:r>
              <a:rPr lang="en-US" u="none" strike="noStrike" baseline="0" dirty="0"/>
              <a:t>Pulmonary embolism is rapidly fatal if it occurs in a large pulmonary artery and is not treated immediately.</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13-5</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2162364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8B2B9F-795E-47B2-AF17-134D10D19069}"/>
              </a:ext>
            </a:extLst>
          </p:cNvPr>
          <p:cNvSpPr>
            <a:spLocks noGrp="1"/>
          </p:cNvSpPr>
          <p:nvPr>
            <p:ph type="title"/>
          </p:nvPr>
        </p:nvSpPr>
        <p:spPr/>
        <p:txBody>
          <a:bodyPr/>
          <a:lstStyle/>
          <a:p>
            <a:pPr marR="0" rtl="0"/>
            <a:r>
              <a:rPr lang="en-US" b="1" i="0" u="none" strike="noStrike" kern="1600" baseline="0" dirty="0"/>
              <a:t>Common Respiratory Emergencies:</a:t>
            </a:r>
            <a:br>
              <a:rPr lang="en-US" b="1" i="0" u="none" strike="noStrike" kern="1600" baseline="0" dirty="0"/>
            </a:br>
            <a:r>
              <a:rPr lang="en-US" kern="1600" dirty="0"/>
              <a:t>Pulmonary Embolism</a:t>
            </a:r>
            <a:endParaRPr lang="en-US" b="1" i="0" u="none" strike="noStrike" kern="1600" baseline="0" dirty="0"/>
          </a:p>
        </p:txBody>
      </p:sp>
      <p:sp>
        <p:nvSpPr>
          <p:cNvPr id="3" name="Text Placeholder 2">
            <a:extLst>
              <a:ext uri="{FF2B5EF4-FFF2-40B4-BE49-F238E27FC236}">
                <a16:creationId xmlns:a16="http://schemas.microsoft.com/office/drawing/2014/main" xmlns="" id="{2903A603-F79A-41D2-966F-658F5FAC7FB3}"/>
              </a:ext>
            </a:extLst>
          </p:cNvPr>
          <p:cNvSpPr>
            <a:spLocks noGrp="1"/>
          </p:cNvSpPr>
          <p:nvPr>
            <p:ph type="body" idx="1"/>
          </p:nvPr>
        </p:nvSpPr>
        <p:spPr>
          <a:xfrm>
            <a:off x="910013" y="2051015"/>
            <a:ext cx="5555442" cy="3986213"/>
          </a:xfrm>
        </p:spPr>
        <p:txBody>
          <a:bodyPr/>
          <a:lstStyle/>
          <a:p>
            <a:pPr marR="0" lvl="0" rtl="0">
              <a:spcBef>
                <a:spcPts val="600"/>
              </a:spcBef>
              <a:spcAft>
                <a:spcPts val="600"/>
              </a:spcAft>
            </a:pPr>
            <a:r>
              <a:rPr lang="en-US" u="none" strike="noStrike" baseline="0" dirty="0"/>
              <a:t>Blood clots often arise in the deep veins of either the lower legs or pelvis.</a:t>
            </a:r>
          </a:p>
          <a:p>
            <a:pPr lvl="1">
              <a:spcBef>
                <a:spcPts val="600"/>
              </a:spcBef>
              <a:spcAft>
                <a:spcPts val="600"/>
              </a:spcAft>
            </a:pPr>
            <a:r>
              <a:rPr lang="en-US" dirty="0"/>
              <a:t>Can </a:t>
            </a:r>
            <a:r>
              <a:rPr lang="en-US" u="none" strike="noStrike" baseline="0" dirty="0"/>
              <a:t>break off and travel through the venous system through the right side of the heart and into the pulmonary circulation</a:t>
            </a:r>
          </a:p>
          <a:p>
            <a:pPr lvl="1">
              <a:spcBef>
                <a:spcPts val="600"/>
              </a:spcBef>
              <a:spcAft>
                <a:spcPts val="600"/>
              </a:spcAft>
            </a:pPr>
            <a:r>
              <a:rPr lang="en-US" u="none" strike="noStrike" baseline="0" dirty="0"/>
              <a:t>In the legs, the condition is characterized by a swollen, tender calf caused by clots in the leg. </a:t>
            </a:r>
          </a:p>
          <a:p>
            <a:pPr lvl="1">
              <a:spcBef>
                <a:spcPts val="600"/>
              </a:spcBef>
              <a:spcAft>
                <a:spcPts val="600"/>
              </a:spcAft>
            </a:pPr>
            <a:r>
              <a:rPr lang="en-US" dirty="0"/>
              <a:t>C</a:t>
            </a:r>
            <a:r>
              <a:rPr lang="en-US" u="none" strike="noStrike" baseline="0" dirty="0"/>
              <a:t>alled deep vein thrombosis (DVT)</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13-5</a:t>
            </a:r>
          </a:p>
          <a:p>
            <a:pPr algn="ctr"/>
            <a:endParaRPr lang="en-US" sz="2400" b="1" dirty="0">
              <a:latin typeface="Arial" pitchFamily="34" charset="0"/>
              <a:cs typeface="Arial" pitchFamily="34" charset="0"/>
            </a:endParaRPr>
          </a:p>
        </p:txBody>
      </p:sp>
      <p:pic>
        <p:nvPicPr>
          <p:cNvPr id="7" name="Picture 2" descr="The photo shows the back of the legs of a patient with a swollen calf. Illustration shows three stages of development of a thrombus. A free flowing vein followed by an obstruction starting to develop along the walls and a small thrombus breaking free from the full obstruction in the vein." title="Photo and inset illustration shows deep vein thromb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4400" y="2456760"/>
            <a:ext cx="4533924" cy="252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035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BE9BF1-FF7D-43AC-AF4E-E496FF2EEFC2}"/>
              </a:ext>
            </a:extLst>
          </p:cNvPr>
          <p:cNvSpPr>
            <a:spLocks noGrp="1"/>
          </p:cNvSpPr>
          <p:nvPr>
            <p:ph type="title"/>
          </p:nvPr>
        </p:nvSpPr>
        <p:spPr/>
        <p:txBody>
          <a:bodyPr/>
          <a:lstStyle/>
          <a:p>
            <a:pPr marR="0" rtl="0"/>
            <a:r>
              <a:rPr lang="en-US" b="1" i="0" u="none" strike="noStrike" kern="1600" baseline="0" dirty="0"/>
              <a:t>Common Respiratory Emergencies:</a:t>
            </a:r>
            <a:r>
              <a:rPr lang="en-US" b="1" i="0" u="none" strike="noStrike" kern="1600" dirty="0"/>
              <a:t> </a:t>
            </a:r>
            <a:br>
              <a:rPr lang="en-US" b="1" i="0" u="none" strike="noStrike" kern="1600" dirty="0"/>
            </a:br>
            <a:r>
              <a:rPr lang="en-US" kern="1600" dirty="0"/>
              <a:t>Pulmonary Embolism</a:t>
            </a:r>
            <a:endParaRPr lang="en-US" b="1" i="0" u="none" strike="noStrike" kern="1600" baseline="0" dirty="0"/>
          </a:p>
        </p:txBody>
      </p:sp>
      <p:sp>
        <p:nvSpPr>
          <p:cNvPr id="3" name="Text Placeholder 2">
            <a:extLst>
              <a:ext uri="{FF2B5EF4-FFF2-40B4-BE49-F238E27FC236}">
                <a16:creationId xmlns:a16="http://schemas.microsoft.com/office/drawing/2014/main" xmlns="" id="{A8F90192-5965-44A7-962E-C8D8534833A6}"/>
              </a:ext>
            </a:extLst>
          </p:cNvPr>
          <p:cNvSpPr>
            <a:spLocks noGrp="1"/>
          </p:cNvSpPr>
          <p:nvPr>
            <p:ph type="body" idx="1"/>
          </p:nvPr>
        </p:nvSpPr>
        <p:spPr>
          <a:xfrm>
            <a:off x="878205" y="1810507"/>
            <a:ext cx="10435590" cy="4153553"/>
          </a:xfrm>
        </p:spPr>
        <p:txBody>
          <a:bodyPr/>
          <a:lstStyle/>
          <a:p>
            <a:pPr marR="0" lvl="0" rtl="0"/>
            <a:r>
              <a:rPr lang="en-US" u="none" strike="noStrike" baseline="0" dirty="0"/>
              <a:t> Causes of DVT are numerous and include:</a:t>
            </a:r>
          </a:p>
          <a:p>
            <a:pPr lvl="1">
              <a:spcBef>
                <a:spcPts val="600"/>
              </a:spcBef>
              <a:spcAft>
                <a:spcPts val="600"/>
              </a:spcAft>
            </a:pPr>
            <a:r>
              <a:rPr lang="en-US" dirty="0"/>
              <a:t> Prolonged sitting or immobilization</a:t>
            </a:r>
          </a:p>
          <a:p>
            <a:pPr lvl="1">
              <a:spcBef>
                <a:spcPts val="600"/>
              </a:spcBef>
              <a:spcAft>
                <a:spcPts val="600"/>
              </a:spcAft>
            </a:pPr>
            <a:r>
              <a:rPr lang="en-US" dirty="0"/>
              <a:t> Fracture of a long bone</a:t>
            </a:r>
          </a:p>
          <a:p>
            <a:pPr lvl="1">
              <a:spcBef>
                <a:spcPts val="600"/>
              </a:spcBef>
              <a:spcAft>
                <a:spcPts val="600"/>
              </a:spcAft>
            </a:pPr>
            <a:r>
              <a:rPr lang="en-US" dirty="0"/>
              <a:t> Recent surgery</a:t>
            </a:r>
          </a:p>
          <a:p>
            <a:pPr lvl="1">
              <a:spcBef>
                <a:spcPts val="600"/>
              </a:spcBef>
              <a:spcAft>
                <a:spcPts val="600"/>
              </a:spcAft>
            </a:pPr>
            <a:r>
              <a:rPr lang="en-US" dirty="0"/>
              <a:t> Heart disease</a:t>
            </a:r>
          </a:p>
          <a:p>
            <a:pPr lvl="1">
              <a:spcBef>
                <a:spcPts val="600"/>
              </a:spcBef>
              <a:spcAft>
                <a:spcPts val="600"/>
              </a:spcAft>
            </a:pPr>
            <a:r>
              <a:rPr lang="en-US" dirty="0"/>
              <a:t> Pregnancy</a:t>
            </a:r>
          </a:p>
          <a:p>
            <a:pPr lvl="1">
              <a:spcBef>
                <a:spcPts val="600"/>
              </a:spcBef>
              <a:spcAft>
                <a:spcPts val="600"/>
              </a:spcAft>
            </a:pPr>
            <a:r>
              <a:rPr lang="en-US" dirty="0"/>
              <a:t> Certain inherited predispositions</a:t>
            </a:r>
          </a:p>
          <a:p>
            <a:r>
              <a:rPr lang="en-US" dirty="0"/>
              <a:t> A person who has had DVT previously is at an increased risk of a recurrence, especially if not taking medication to prevent recurrence.</a:t>
            </a:r>
          </a:p>
          <a:p>
            <a:pPr marR="0" lvl="0" rtl="0"/>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13-5</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1548586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3CC69F-52C1-4DEB-9346-6AA85A412DCF}"/>
              </a:ext>
            </a:extLst>
          </p:cNvPr>
          <p:cNvSpPr>
            <a:spLocks noGrp="1"/>
          </p:cNvSpPr>
          <p:nvPr>
            <p:ph type="title"/>
          </p:nvPr>
        </p:nvSpPr>
        <p:spPr/>
        <p:txBody>
          <a:bodyPr/>
          <a:lstStyle/>
          <a:p>
            <a:pPr marR="0" rtl="0"/>
            <a:r>
              <a:rPr lang="en-US" b="1" i="0" u="none" strike="noStrike" kern="1600" baseline="0" dirty="0"/>
              <a:t>Common Respiratory Emergencies:</a:t>
            </a:r>
            <a:br>
              <a:rPr lang="en-US" b="1" i="0" u="none" strike="noStrike" kern="1600" baseline="0" dirty="0"/>
            </a:br>
            <a:r>
              <a:rPr lang="en-US" kern="1600" dirty="0"/>
              <a:t>Pulmonary Embolism</a:t>
            </a:r>
            <a:endParaRPr lang="en-US" b="1" i="0" u="none" strike="noStrike" kern="1600" baseline="0" dirty="0"/>
          </a:p>
        </p:txBody>
      </p:sp>
      <p:sp>
        <p:nvSpPr>
          <p:cNvPr id="3" name="Text Placeholder 2">
            <a:extLst>
              <a:ext uri="{FF2B5EF4-FFF2-40B4-BE49-F238E27FC236}">
                <a16:creationId xmlns:a16="http://schemas.microsoft.com/office/drawing/2014/main" xmlns="" id="{E08AE00E-7773-4A19-B1DE-4816F7FD331A}"/>
              </a:ext>
            </a:extLst>
          </p:cNvPr>
          <p:cNvSpPr>
            <a:spLocks noGrp="1"/>
          </p:cNvSpPr>
          <p:nvPr>
            <p:ph type="body" idx="1"/>
          </p:nvPr>
        </p:nvSpPr>
        <p:spPr/>
        <p:txBody>
          <a:bodyPr/>
          <a:lstStyle/>
          <a:p>
            <a:pPr marR="0" lvl="0" rtl="0">
              <a:spcBef>
                <a:spcPts val="600"/>
              </a:spcBef>
              <a:spcAft>
                <a:spcPts val="600"/>
              </a:spcAft>
            </a:pPr>
            <a:r>
              <a:rPr lang="en-US" u="none" strike="noStrike" baseline="0" dirty="0"/>
              <a:t>Most cases of pulmonary embolism (PE) affect only small portions of the lung.</a:t>
            </a:r>
          </a:p>
          <a:p>
            <a:pPr lvl="1">
              <a:spcBef>
                <a:spcPts val="600"/>
              </a:spcBef>
              <a:spcAft>
                <a:spcPts val="600"/>
              </a:spcAft>
            </a:pPr>
            <a:r>
              <a:rPr lang="en-US" dirty="0"/>
              <a:t>L</a:t>
            </a:r>
            <a:r>
              <a:rPr lang="en-US" u="none" strike="noStrike" baseline="0" dirty="0"/>
              <a:t>arge blockages can obstruct blood flow to the entire lung, causing severe hypoxia or even anoxia with shock, and even death. </a:t>
            </a:r>
          </a:p>
          <a:p>
            <a:pPr lvl="1">
              <a:spcBef>
                <a:spcPts val="600"/>
              </a:spcBef>
              <a:spcAft>
                <a:spcPts val="600"/>
              </a:spcAft>
            </a:pPr>
            <a:r>
              <a:rPr lang="en-US" u="dbl" dirty="0">
                <a:solidFill>
                  <a:srgbClr val="C00000"/>
                </a:solidFill>
              </a:rPr>
              <a:t>Hypoxia</a:t>
            </a:r>
            <a:r>
              <a:rPr lang="en-US" dirty="0"/>
              <a:t> is a decreased amount of oxygen reaching the tissue.</a:t>
            </a:r>
          </a:p>
          <a:p>
            <a:pPr lvl="1">
              <a:spcBef>
                <a:spcPts val="600"/>
              </a:spcBef>
              <a:spcAft>
                <a:spcPts val="600"/>
              </a:spcAft>
            </a:pPr>
            <a:r>
              <a:rPr lang="en-US" u="dbl" strike="noStrike" dirty="0">
                <a:solidFill>
                  <a:srgbClr val="C00000"/>
                </a:solidFill>
              </a:rPr>
              <a:t>Anoxia</a:t>
            </a:r>
            <a:r>
              <a:rPr lang="en-US" u="none" strike="noStrike" dirty="0"/>
              <a:t> is a condition characterized by the lack of an oxygen supply.</a:t>
            </a:r>
            <a:endParaRPr lang="en-US" u="none" strike="noStrike" baseline="0" dirty="0"/>
          </a:p>
          <a:p>
            <a:pPr marR="0" lvl="0" rtl="0"/>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13-5</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1519093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3CC69F-52C1-4DEB-9346-6AA85A412DCF}"/>
              </a:ext>
            </a:extLst>
          </p:cNvPr>
          <p:cNvSpPr>
            <a:spLocks noGrp="1"/>
          </p:cNvSpPr>
          <p:nvPr>
            <p:ph type="title"/>
          </p:nvPr>
        </p:nvSpPr>
        <p:spPr/>
        <p:txBody>
          <a:bodyPr/>
          <a:lstStyle/>
          <a:p>
            <a:pPr marR="0" rtl="0"/>
            <a:r>
              <a:rPr lang="en-US" b="1" i="0" u="none" strike="noStrike" kern="1600" baseline="0" dirty="0"/>
              <a:t>Common Respiratory Emergencies:</a:t>
            </a:r>
            <a:br>
              <a:rPr lang="en-US" b="1" i="0" u="none" strike="noStrike" kern="1600" baseline="0" dirty="0"/>
            </a:br>
            <a:r>
              <a:rPr lang="en-US" kern="1600" dirty="0"/>
              <a:t>Pulmonary Embolism</a:t>
            </a:r>
            <a:endParaRPr lang="en-US" b="1" i="0" u="none" strike="noStrike" kern="1600" baseline="0" dirty="0"/>
          </a:p>
        </p:txBody>
      </p:sp>
      <p:sp>
        <p:nvSpPr>
          <p:cNvPr id="3" name="Text Placeholder 2">
            <a:extLst>
              <a:ext uri="{FF2B5EF4-FFF2-40B4-BE49-F238E27FC236}">
                <a16:creationId xmlns:a16="http://schemas.microsoft.com/office/drawing/2014/main" xmlns="" id="{E08AE00E-7773-4A19-B1DE-4816F7FD331A}"/>
              </a:ext>
            </a:extLst>
          </p:cNvPr>
          <p:cNvSpPr>
            <a:spLocks noGrp="1"/>
          </p:cNvSpPr>
          <p:nvPr>
            <p:ph type="body" idx="1"/>
          </p:nvPr>
        </p:nvSpPr>
        <p:spPr>
          <a:xfrm>
            <a:off x="891540" y="2536166"/>
            <a:ext cx="10435590" cy="3653751"/>
          </a:xfrm>
        </p:spPr>
        <p:txBody>
          <a:bodyPr/>
          <a:lstStyle/>
          <a:p>
            <a:pPr>
              <a:spcBef>
                <a:spcPts val="600"/>
              </a:spcBef>
              <a:spcAft>
                <a:spcPts val="600"/>
              </a:spcAft>
            </a:pPr>
            <a:r>
              <a:rPr lang="en-US" dirty="0"/>
              <a:t>The most lethal type of PE is a “saddle embolus.” </a:t>
            </a:r>
          </a:p>
          <a:p>
            <a:pPr lvl="1">
              <a:spcBef>
                <a:spcPts val="600"/>
              </a:spcBef>
              <a:spcAft>
                <a:spcPts val="600"/>
              </a:spcAft>
            </a:pPr>
            <a:r>
              <a:rPr lang="en-US" dirty="0"/>
              <a:t>Occludes the lung’s arterial circulation at the junction between the right and left pulmonary arteries, stopping blood flow into both of the lungs</a:t>
            </a:r>
          </a:p>
          <a:p>
            <a:pPr lvl="1">
              <a:spcBef>
                <a:spcPts val="600"/>
              </a:spcBef>
              <a:spcAft>
                <a:spcPts val="600"/>
              </a:spcAft>
            </a:pPr>
            <a:r>
              <a:rPr lang="en-US" dirty="0"/>
              <a:t>Death from this form of PE can occur within minutes from acute right-sided heart strain, shock, and cardiac arrest.</a:t>
            </a:r>
          </a:p>
          <a:p>
            <a:pPr marR="0" lvl="0" rtl="0"/>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13-5</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2973436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218391"/>
            <a:ext cx="12192000" cy="1002089"/>
          </a:xfrm>
        </p:spPr>
        <p:txBody>
          <a:bodyPr/>
          <a:lstStyle/>
          <a:p>
            <a:r>
              <a:rPr lang="en-US" dirty="0"/>
              <a:t>Objectives</a:t>
            </a:r>
          </a:p>
        </p:txBody>
      </p:sp>
      <p:sp>
        <p:nvSpPr>
          <p:cNvPr id="14" name="Content Placeholder 2"/>
          <p:cNvSpPr>
            <a:spLocks noGrp="1"/>
          </p:cNvSpPr>
          <p:nvPr>
            <p:ph idx="1"/>
          </p:nvPr>
        </p:nvSpPr>
        <p:spPr/>
        <p:txBody>
          <a:bodyPr/>
          <a:lstStyle/>
          <a:p>
            <a:r>
              <a:rPr lang="en-US" dirty="0"/>
              <a:t>13-5 List the signs and symptoms of the following respiratory emergencies:</a:t>
            </a:r>
          </a:p>
          <a:p>
            <a:pPr lvl="2"/>
            <a:r>
              <a:rPr lang="en-US" sz="2000" dirty="0"/>
              <a:t>Asthma</a:t>
            </a:r>
          </a:p>
          <a:p>
            <a:pPr lvl="2"/>
            <a:r>
              <a:rPr lang="en-US" sz="2000" dirty="0"/>
              <a:t>COPD</a:t>
            </a:r>
          </a:p>
          <a:p>
            <a:pPr lvl="2"/>
            <a:r>
              <a:rPr lang="en-US" sz="2000" dirty="0"/>
              <a:t>Hyperventilation syndrome</a:t>
            </a:r>
          </a:p>
          <a:p>
            <a:pPr lvl="2"/>
            <a:r>
              <a:rPr lang="en-US" sz="2000" dirty="0"/>
              <a:t>Pulmonary embolism</a:t>
            </a:r>
          </a:p>
          <a:p>
            <a:pPr lvl="2"/>
            <a:r>
              <a:rPr lang="en-US" sz="2000" dirty="0"/>
              <a:t>Pneumothorax</a:t>
            </a:r>
          </a:p>
          <a:p>
            <a:r>
              <a:rPr lang="en-US" dirty="0"/>
              <a:t>13-6 Describe and demonstrate how to assess a patient who is having difficulty breathing.</a:t>
            </a:r>
          </a:p>
          <a:p>
            <a:r>
              <a:rPr lang="en-US" dirty="0"/>
              <a:t>13-7 List the signs and symptoms of acute respiratory distress.</a:t>
            </a:r>
          </a:p>
          <a:p>
            <a:r>
              <a:rPr lang="en-US" dirty="0"/>
              <a:t>13-8 Describe characteristics of abnormal breathing.</a:t>
            </a:r>
          </a:p>
          <a:p>
            <a:r>
              <a:rPr lang="en-US" dirty="0"/>
              <a:t>13-9 Demonstrate how to assess lung sounds.</a:t>
            </a:r>
          </a:p>
          <a:p>
            <a:endParaRPr lang="en-US" sz="4000" dirty="0"/>
          </a:p>
          <a:p>
            <a:pPr lvl="1">
              <a:lnSpc>
                <a:spcPct val="200000"/>
              </a:lnSpc>
            </a:pPr>
            <a:endParaRPr lang="en-US" dirty="0"/>
          </a:p>
          <a:p>
            <a:pPr lvl="1">
              <a:lnSpc>
                <a:spcPct val="200000"/>
              </a:lnSpc>
            </a:pPr>
            <a:endParaRPr lang="en-US" sz="2800" dirty="0"/>
          </a:p>
          <a:p>
            <a:pPr lvl="2"/>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Tree>
    <p:extLst>
      <p:ext uri="{BB962C8B-B14F-4D97-AF65-F5344CB8AC3E}">
        <p14:creationId xmlns:p14="http://schemas.microsoft.com/office/powerpoint/2010/main" val="218455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189A5A-9407-40CD-BBAA-1FEE236B2999}"/>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Common Respiratory Emergencies:</a:t>
            </a:r>
            <a:br>
              <a:rPr lang="en-US" b="1" i="0" u="none" strike="noStrike" kern="1600" baseline="0" dirty="0"/>
            </a:br>
            <a:r>
              <a:rPr lang="en-US" kern="1600" dirty="0"/>
              <a:t>Pneumothorax</a:t>
            </a:r>
            <a:endParaRPr lang="en-US" b="1" i="0" u="none" strike="noStrike" kern="1600" baseline="0" dirty="0"/>
          </a:p>
        </p:txBody>
      </p:sp>
      <p:sp>
        <p:nvSpPr>
          <p:cNvPr id="3" name="Text Placeholder 2">
            <a:extLst>
              <a:ext uri="{FF2B5EF4-FFF2-40B4-BE49-F238E27FC236}">
                <a16:creationId xmlns:a16="http://schemas.microsoft.com/office/drawing/2014/main" xmlns="" id="{ED4F74BD-91CE-4D84-934C-1EDA2FC000D0}"/>
              </a:ext>
            </a:extLst>
          </p:cNvPr>
          <p:cNvSpPr>
            <a:spLocks noGrp="1"/>
          </p:cNvSpPr>
          <p:nvPr>
            <p:ph sz="half" idx="1"/>
          </p:nvPr>
        </p:nvSpPr>
        <p:spPr>
          <a:xfrm>
            <a:off x="914400" y="1908727"/>
            <a:ext cx="4855464" cy="4729436"/>
          </a:xfrm>
        </p:spPr>
        <p:txBody>
          <a:bodyPr>
            <a:normAutofit/>
          </a:bodyPr>
          <a:lstStyle/>
          <a:p>
            <a:pPr lvl="0">
              <a:spcBef>
                <a:spcPts val="600"/>
              </a:spcBef>
              <a:spcAft>
                <a:spcPts val="600"/>
              </a:spcAft>
              <a:buNone/>
            </a:pPr>
            <a:r>
              <a:rPr lang="en-US" b="1" u="dbl" strike="noStrike" dirty="0">
                <a:solidFill>
                  <a:srgbClr val="FF0000"/>
                </a:solidFill>
              </a:rPr>
              <a:t>Pneumothorax</a:t>
            </a:r>
            <a:r>
              <a:rPr lang="en-US" b="1" u="none" strike="noStrike" baseline="0" dirty="0"/>
              <a:t> </a:t>
            </a:r>
          </a:p>
          <a:p>
            <a:pPr>
              <a:spcBef>
                <a:spcPts val="600"/>
              </a:spcBef>
              <a:spcAft>
                <a:spcPts val="600"/>
              </a:spcAft>
            </a:pPr>
            <a:r>
              <a:rPr lang="en-US" dirty="0"/>
              <a:t>A</a:t>
            </a:r>
            <a:r>
              <a:rPr lang="en-US" u="none" strike="noStrike" baseline="0" dirty="0"/>
              <a:t>n accumulation of air between the lung and inner chest wall (pleural space)</a:t>
            </a:r>
          </a:p>
          <a:p>
            <a:pPr lvl="1">
              <a:spcBef>
                <a:spcPts val="600"/>
              </a:spcBef>
              <a:spcAft>
                <a:spcPts val="600"/>
              </a:spcAft>
            </a:pPr>
            <a:r>
              <a:rPr lang="en-US" sz="1900" u="dbl" dirty="0">
                <a:solidFill>
                  <a:srgbClr val="C00000"/>
                </a:solidFill>
              </a:rPr>
              <a:t>Pleural space</a:t>
            </a:r>
            <a:r>
              <a:rPr lang="en-US" sz="1900" dirty="0">
                <a:solidFill>
                  <a:srgbClr val="C00000"/>
                </a:solidFill>
              </a:rPr>
              <a:t> </a:t>
            </a:r>
            <a:r>
              <a:rPr lang="en-US" sz="1900" dirty="0"/>
              <a:t>is the potential space that lies within the pleura, covering the outside of the lungs and the inside of the chest wall.</a:t>
            </a:r>
          </a:p>
          <a:p>
            <a:pPr lvl="1">
              <a:spcBef>
                <a:spcPts val="600"/>
              </a:spcBef>
              <a:spcAft>
                <a:spcPts val="600"/>
              </a:spcAft>
            </a:pPr>
            <a:r>
              <a:rPr lang="en-US" sz="1900" u="none" strike="noStrike" baseline="0" dirty="0"/>
              <a:t>The thin transparent</a:t>
            </a:r>
            <a:r>
              <a:rPr lang="en-US" sz="1900" u="none" strike="noStrike" dirty="0"/>
              <a:t> membrane covering the outside of the lungs and the inside of the outside of the chest wall is known as the </a:t>
            </a:r>
            <a:r>
              <a:rPr lang="en-US" sz="1900" u="dbl" strike="noStrike" dirty="0">
                <a:solidFill>
                  <a:srgbClr val="C00000"/>
                </a:solidFill>
              </a:rPr>
              <a:t>pleura</a:t>
            </a:r>
            <a:r>
              <a:rPr lang="en-US" sz="1900" u="none" strike="noStrike" dirty="0"/>
              <a:t>.</a:t>
            </a:r>
            <a:endParaRPr lang="en-US" sz="1900" u="none" strike="noStrike" baseline="0"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13-5</a:t>
            </a:r>
          </a:p>
          <a:p>
            <a:pPr algn="ctr"/>
            <a:endParaRPr lang="en-US" sz="2400" b="1" dirty="0">
              <a:latin typeface="Arial" pitchFamily="34" charset="0"/>
              <a:cs typeface="Arial" pitchFamily="34" charset="0"/>
            </a:endParaRPr>
          </a:p>
        </p:txBody>
      </p:sp>
      <p:pic>
        <p:nvPicPr>
          <p:cNvPr id="6146" name="Picture 2" descr="Illustration shows pneumothorax. The Heart between the two lungs, the outer most Parietal pleura followed by the Pleural space and the visceral pleura followed by the Collapsed lung with the Wound site, and Diaphragm below the lungs are labele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4074" y="2343845"/>
            <a:ext cx="4077202" cy="334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78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189A5A-9407-40CD-BBAA-1FEE236B2999}"/>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Common Respiratory Emergencies:</a:t>
            </a:r>
            <a:br>
              <a:rPr lang="en-US" b="1" i="0" u="none" strike="noStrike" kern="1600" baseline="0" dirty="0"/>
            </a:br>
            <a:r>
              <a:rPr lang="en-US" kern="1600" dirty="0"/>
              <a:t>Pneumothorax</a:t>
            </a:r>
            <a:endParaRPr lang="en-US" b="1" i="0" u="none" strike="noStrike" kern="1600" baseline="0" dirty="0"/>
          </a:p>
        </p:txBody>
      </p:sp>
      <p:sp>
        <p:nvSpPr>
          <p:cNvPr id="3" name="Text Placeholder 2">
            <a:extLst>
              <a:ext uri="{FF2B5EF4-FFF2-40B4-BE49-F238E27FC236}">
                <a16:creationId xmlns:a16="http://schemas.microsoft.com/office/drawing/2014/main" xmlns="" id="{ED4F74BD-91CE-4D84-934C-1EDA2FC000D0}"/>
              </a:ext>
            </a:extLst>
          </p:cNvPr>
          <p:cNvSpPr>
            <a:spLocks noGrp="1"/>
          </p:cNvSpPr>
          <p:nvPr>
            <p:ph sz="half" idx="1"/>
          </p:nvPr>
        </p:nvSpPr>
        <p:spPr>
          <a:xfrm>
            <a:off x="914399" y="2070340"/>
            <a:ext cx="10248181" cy="4120148"/>
          </a:xfrm>
        </p:spPr>
        <p:txBody>
          <a:bodyPr>
            <a:normAutofit/>
          </a:bodyPr>
          <a:lstStyle/>
          <a:p>
            <a:pPr marR="0" lvl="0" rtl="0">
              <a:spcBef>
                <a:spcPts val="600"/>
              </a:spcBef>
              <a:spcAft>
                <a:spcPts val="600"/>
              </a:spcAft>
            </a:pPr>
            <a:r>
              <a:rPr lang="en-US" sz="2000" u="none" strike="noStrike" baseline="0" dirty="0"/>
              <a:t>The most common cause of this condition is traumatic injury to the chest wall, ribs, or lung itself. </a:t>
            </a:r>
          </a:p>
          <a:p>
            <a:pPr lvl="1">
              <a:spcBef>
                <a:spcPts val="600"/>
              </a:spcBef>
              <a:spcAft>
                <a:spcPts val="600"/>
              </a:spcAft>
            </a:pPr>
            <a:r>
              <a:rPr lang="en-US" sz="1800" dirty="0"/>
              <a:t>Results in the escape of air from the lung into the pleural space</a:t>
            </a:r>
          </a:p>
          <a:p>
            <a:pPr>
              <a:spcBef>
                <a:spcPts val="600"/>
              </a:spcBef>
              <a:spcAft>
                <a:spcPts val="600"/>
              </a:spcAft>
            </a:pPr>
            <a:r>
              <a:rPr lang="en-US" sz="2000" dirty="0"/>
              <a:t>L</a:t>
            </a:r>
            <a:r>
              <a:rPr lang="en-US" sz="2000" u="none" strike="noStrike" baseline="0" dirty="0"/>
              <a:t>ess common cause: </a:t>
            </a:r>
          </a:p>
          <a:p>
            <a:pPr lvl="1">
              <a:spcBef>
                <a:spcPts val="600"/>
              </a:spcBef>
              <a:spcAft>
                <a:spcPts val="600"/>
              </a:spcAft>
            </a:pPr>
            <a:r>
              <a:rPr lang="en-US" sz="1800" dirty="0"/>
              <a:t>C</a:t>
            </a:r>
            <a:r>
              <a:rPr lang="en-US" sz="1800" u="none" strike="noStrike" baseline="0" dirty="0"/>
              <a:t>hronic emphysema or severe acute asthma can cause alveoli to rupture spontaneously.</a:t>
            </a:r>
          </a:p>
          <a:p>
            <a:pPr lvl="1">
              <a:spcBef>
                <a:spcPts val="600"/>
              </a:spcBef>
              <a:spcAft>
                <a:spcPts val="600"/>
              </a:spcAft>
            </a:pPr>
            <a:r>
              <a:rPr lang="en-US" sz="1800" dirty="0"/>
              <a:t>Results in the escape of air from the lung into the pleural space</a:t>
            </a:r>
            <a:endParaRPr lang="en-US" sz="1800" u="none" strike="noStrike" baseline="0" dirty="0"/>
          </a:p>
        </p:txBody>
      </p:sp>
      <p:pic>
        <p:nvPicPr>
          <p:cNvPr id="6" name="Picture 5"/>
          <p:cNvPicPr>
            <a:picLocks noChangeAspect="1"/>
          </p:cNvPicPr>
          <p:nvPr/>
        </p:nvPicPr>
        <p:blipFill>
          <a:blip r:embed="rId2" cstate="print"/>
          <a:stretch>
            <a:fillRect/>
          </a:stretch>
        </p:blipFill>
        <p:spPr>
          <a:xfrm>
            <a:off x="10476718" y="304932"/>
            <a:ext cx="1359526" cy="1365622"/>
          </a:xfrm>
          <a:prstGeom prst="rect">
            <a:avLst/>
          </a:prstGeom>
        </p:spPr>
      </p:pic>
      <p:sp>
        <p:nvSpPr>
          <p:cNvPr id="7" name="Rectangle 6"/>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13-5</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23069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EC2C09-7D46-4918-9C14-FB8228C7A68C}"/>
              </a:ext>
            </a:extLst>
          </p:cNvPr>
          <p:cNvSpPr>
            <a:spLocks noGrp="1"/>
          </p:cNvSpPr>
          <p:nvPr>
            <p:ph type="title"/>
          </p:nvPr>
        </p:nvSpPr>
        <p:spPr/>
        <p:txBody>
          <a:bodyPr/>
          <a:lstStyle/>
          <a:p>
            <a:pPr marR="0" rtl="0"/>
            <a:r>
              <a:rPr lang="en-US" b="1" i="0" u="none" strike="noStrike" kern="1600" baseline="0" dirty="0"/>
              <a:t>Common Respiratory Emergencies:</a:t>
            </a:r>
            <a:r>
              <a:rPr lang="en-US" b="1" i="0" u="none" strike="noStrike" kern="1600" dirty="0"/>
              <a:t> </a:t>
            </a:r>
            <a:br>
              <a:rPr lang="en-US" b="1" i="0" u="none" strike="noStrike" kern="1600" dirty="0"/>
            </a:br>
            <a:r>
              <a:rPr lang="en-US" b="1" i="0" u="none" strike="noStrike" kern="1600" dirty="0"/>
              <a:t>Pneumothorax</a:t>
            </a:r>
            <a:endParaRPr lang="en-US" b="1" i="0" u="none" strike="noStrike" kern="1600" baseline="0" dirty="0"/>
          </a:p>
        </p:txBody>
      </p:sp>
      <p:sp>
        <p:nvSpPr>
          <p:cNvPr id="3" name="Text Placeholder 2">
            <a:extLst>
              <a:ext uri="{FF2B5EF4-FFF2-40B4-BE49-F238E27FC236}">
                <a16:creationId xmlns:a16="http://schemas.microsoft.com/office/drawing/2014/main" xmlns="" id="{072FEBED-294E-48D8-B522-45077692DEEE}"/>
              </a:ext>
            </a:extLst>
          </p:cNvPr>
          <p:cNvSpPr>
            <a:spLocks noGrp="1"/>
          </p:cNvSpPr>
          <p:nvPr>
            <p:ph type="body" idx="1"/>
          </p:nvPr>
        </p:nvSpPr>
        <p:spPr/>
        <p:txBody>
          <a:bodyPr/>
          <a:lstStyle/>
          <a:p>
            <a:pPr marR="0" lvl="0" rtl="0"/>
            <a:r>
              <a:rPr lang="en-US" u="none" strike="noStrike" baseline="0" dirty="0"/>
              <a:t>Depending on the size of the hole in the lining of the lung and subsequent air leakage:</a:t>
            </a:r>
          </a:p>
          <a:p>
            <a:pPr lvl="1"/>
            <a:r>
              <a:rPr lang="en-US" u="none" strike="noStrike" baseline="0" dirty="0"/>
              <a:t>Problem may resolve spontaneously</a:t>
            </a:r>
          </a:p>
          <a:p>
            <a:pPr lvl="1"/>
            <a:r>
              <a:rPr lang="en-US" u="none" strike="noStrike" baseline="0" dirty="0"/>
              <a:t>May cause profound hypoxia or shock requiring emergent hospital care</a:t>
            </a:r>
          </a:p>
          <a:p>
            <a:pPr marR="0" lvl="0" rtl="0"/>
            <a:r>
              <a:rPr lang="en-US" u="none" strike="noStrike" baseline="0" dirty="0"/>
              <a:t>If there is blood instead of air in the pleural space, it is called a hemothorax.</a:t>
            </a:r>
          </a:p>
          <a:p>
            <a:pPr marL="457200" marR="0" lvl="1" indent="0" rtl="0">
              <a:buNone/>
            </a:pPr>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13-5</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4250673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Respiratory Emergencies:</a:t>
            </a:r>
            <a:br>
              <a:rPr lang="en-US" dirty="0"/>
            </a:br>
            <a:r>
              <a:rPr lang="en-US" dirty="0"/>
              <a:t>Coronavirus (COVID-19)</a:t>
            </a:r>
          </a:p>
        </p:txBody>
      </p:sp>
      <p:sp>
        <p:nvSpPr>
          <p:cNvPr id="3" name="Text Placeholder 2"/>
          <p:cNvSpPr>
            <a:spLocks noGrp="1"/>
          </p:cNvSpPr>
          <p:nvPr>
            <p:ph type="body" idx="1"/>
          </p:nvPr>
        </p:nvSpPr>
        <p:spPr>
          <a:xfrm>
            <a:off x="878205" y="2107494"/>
            <a:ext cx="10435590" cy="3986213"/>
          </a:xfrm>
        </p:spPr>
        <p:txBody>
          <a:bodyPr/>
          <a:lstStyle/>
          <a:p>
            <a:r>
              <a:rPr lang="en-US" dirty="0"/>
              <a:t>In 2020, COVID-19 was a global pandemic.</a:t>
            </a:r>
          </a:p>
          <a:p>
            <a:r>
              <a:rPr lang="en-US" dirty="0"/>
              <a:t>Highly contagious, spread by airborne transmission</a:t>
            </a:r>
          </a:p>
          <a:p>
            <a:r>
              <a:rPr lang="en-US" dirty="0"/>
              <a:t>Symptoms: fever, cough, and shortness of breath</a:t>
            </a:r>
          </a:p>
          <a:p>
            <a:r>
              <a:rPr lang="en-US" dirty="0"/>
              <a:t>Elderly and those with compromised immune systems affected most severely</a:t>
            </a:r>
          </a:p>
          <a:p>
            <a:r>
              <a:rPr lang="en-US" dirty="0"/>
              <a:t>Evidence that infectious disease can devastate mankind</a:t>
            </a:r>
          </a:p>
          <a:p>
            <a:r>
              <a:rPr lang="en-US" dirty="0"/>
              <a:t>Ever-vigilant use of proper precautions necessary with someone who has an infectious, airborne disease</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13-5</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396832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Patient Assessment for Respiratory Emergencies</a:t>
            </a:r>
          </a:p>
        </p:txBody>
      </p:sp>
    </p:spTree>
    <p:extLst>
      <p:ext uri="{BB962C8B-B14F-4D97-AF65-F5344CB8AC3E}">
        <p14:creationId xmlns:p14="http://schemas.microsoft.com/office/powerpoint/2010/main" val="29352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631DDE-E6C1-40BD-ABE2-D99A2FEDAFE8}"/>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Primary Assessment</a:t>
            </a:r>
            <a:endParaRPr lang="en-US" b="1" i="0" u="none" strike="noStrike" kern="1600" baseline="0" dirty="0"/>
          </a:p>
        </p:txBody>
      </p:sp>
      <p:sp>
        <p:nvSpPr>
          <p:cNvPr id="3" name="Text Placeholder 2">
            <a:extLst>
              <a:ext uri="{FF2B5EF4-FFF2-40B4-BE49-F238E27FC236}">
                <a16:creationId xmlns:a16="http://schemas.microsoft.com/office/drawing/2014/main" xmlns="" id="{66D818B8-AC4A-454A-839D-30C6455A5104}"/>
              </a:ext>
            </a:extLst>
          </p:cNvPr>
          <p:cNvSpPr>
            <a:spLocks noGrp="1"/>
          </p:cNvSpPr>
          <p:nvPr>
            <p:ph type="body" idx="1"/>
          </p:nvPr>
        </p:nvSpPr>
        <p:spPr>
          <a:xfrm>
            <a:off x="878205" y="2009809"/>
            <a:ext cx="10435590" cy="3986213"/>
          </a:xfrm>
        </p:spPr>
        <p:txBody>
          <a:bodyPr/>
          <a:lstStyle/>
          <a:p>
            <a:pPr marR="0" lvl="0" rtl="0"/>
            <a:r>
              <a:rPr lang="en-US" u="none" strike="noStrike" baseline="0" dirty="0"/>
              <a:t>First do a scene size-up and ensure that the area is safe. </a:t>
            </a:r>
          </a:p>
          <a:p>
            <a:pPr lvl="1">
              <a:spcBef>
                <a:spcPts val="600"/>
              </a:spcBef>
              <a:spcAft>
                <a:spcPts val="600"/>
              </a:spcAft>
            </a:pPr>
            <a:r>
              <a:rPr lang="en-US" u="none" strike="noStrike" baseline="0" dirty="0"/>
              <a:t>As you approach patient, note whether any signs of acute respiratory distress are apparent, or whether patient’s breathing is absent or noisy. </a:t>
            </a:r>
          </a:p>
          <a:p>
            <a:pPr>
              <a:spcBef>
                <a:spcPts val="600"/>
              </a:spcBef>
              <a:spcAft>
                <a:spcPts val="600"/>
              </a:spcAft>
            </a:pPr>
            <a:r>
              <a:rPr lang="en-US" u="none" strike="noStrike" baseline="0" dirty="0"/>
              <a:t>Control severe bleeding. </a:t>
            </a:r>
          </a:p>
          <a:p>
            <a:pPr>
              <a:spcBef>
                <a:spcPts val="600"/>
              </a:spcBef>
              <a:spcAft>
                <a:spcPts val="600"/>
              </a:spcAft>
            </a:pPr>
            <a:r>
              <a:rPr lang="en-US" u="none" strike="noStrike" baseline="0" dirty="0"/>
              <a:t>Conduct a primary patient assessment of the ABCDs.</a:t>
            </a:r>
          </a:p>
          <a:p>
            <a:pPr lvl="1">
              <a:spcBef>
                <a:spcPts val="600"/>
              </a:spcBef>
              <a:spcAft>
                <a:spcPts val="600"/>
              </a:spcAft>
            </a:pPr>
            <a:r>
              <a:rPr lang="en-US" u="none" strike="noStrike" baseline="0" dirty="0"/>
              <a:t>Correct any life-threatening conditions.</a:t>
            </a:r>
          </a:p>
          <a:p>
            <a:pPr lvl="1">
              <a:spcBef>
                <a:spcPts val="600"/>
              </a:spcBef>
              <a:spcAft>
                <a:spcPts val="600"/>
              </a:spcAft>
            </a:pPr>
            <a:r>
              <a:rPr lang="en-US" u="none" strike="noStrike" baseline="0" dirty="0"/>
              <a:t>Include opening and clearing the airway using adjuncts.</a:t>
            </a:r>
          </a:p>
          <a:p>
            <a:pPr lvl="1">
              <a:spcBef>
                <a:spcPts val="600"/>
              </a:spcBef>
              <a:spcAft>
                <a:spcPts val="600"/>
              </a:spcAft>
            </a:pPr>
            <a:r>
              <a:rPr lang="en-US" dirty="0"/>
              <a:t>If patient has severe respiratory compromise, immediately call for ALS assistance. </a:t>
            </a:r>
          </a:p>
          <a:p>
            <a:pPr lvl="1">
              <a:spcBef>
                <a:spcPts val="600"/>
              </a:spcBef>
              <a:spcAft>
                <a:spcPts val="600"/>
              </a:spcAft>
            </a:pPr>
            <a:r>
              <a:rPr lang="en-US" dirty="0"/>
              <a:t>Assess patient’s circulation and level of responsiveness using AVPU.</a:t>
            </a:r>
          </a:p>
          <a:p>
            <a:pPr lvl="2">
              <a:spcBef>
                <a:spcPts val="600"/>
              </a:spcBef>
              <a:spcAft>
                <a:spcPts val="600"/>
              </a:spcAft>
            </a:pPr>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13-6</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1356266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 General Appearance</a:t>
            </a:r>
            <a:endParaRPr lang="en-US" dirty="0"/>
          </a:p>
        </p:txBody>
      </p:sp>
      <p:sp>
        <p:nvSpPr>
          <p:cNvPr id="3" name="Text Placeholder 2"/>
          <p:cNvSpPr>
            <a:spLocks noGrp="1"/>
          </p:cNvSpPr>
          <p:nvPr>
            <p:ph type="body" idx="1"/>
          </p:nvPr>
        </p:nvSpPr>
        <p:spPr/>
        <p:txBody>
          <a:bodyPr/>
          <a:lstStyle/>
          <a:p>
            <a:pPr>
              <a:spcBef>
                <a:spcPts val="600"/>
              </a:spcBef>
              <a:spcAft>
                <a:spcPts val="600"/>
              </a:spcAft>
            </a:pPr>
            <a:r>
              <a:rPr lang="en-US" dirty="0"/>
              <a:t>Note patient’s overall appearance and any revealing signs.</a:t>
            </a:r>
          </a:p>
          <a:p>
            <a:pPr lvl="1">
              <a:spcBef>
                <a:spcPts val="600"/>
              </a:spcBef>
              <a:spcAft>
                <a:spcPts val="600"/>
              </a:spcAft>
            </a:pPr>
            <a:r>
              <a:rPr lang="en-US" dirty="0"/>
              <a:t>Does patient appear ill at ease, restless, agitated, or confused? </a:t>
            </a:r>
          </a:p>
          <a:p>
            <a:pPr lvl="1">
              <a:spcBef>
                <a:spcPts val="600"/>
              </a:spcBef>
              <a:spcAft>
                <a:spcPts val="600"/>
              </a:spcAft>
            </a:pPr>
            <a:r>
              <a:rPr lang="en-US" dirty="0"/>
              <a:t>Does patient seem thin or obese?</a:t>
            </a:r>
          </a:p>
          <a:p>
            <a:pPr>
              <a:spcBef>
                <a:spcPts val="600"/>
              </a:spcBef>
              <a:spcAft>
                <a:spcPts val="600"/>
              </a:spcAft>
            </a:pPr>
            <a:r>
              <a:rPr lang="en-US" dirty="0"/>
              <a:t>Chronic bronchitis: </a:t>
            </a:r>
          </a:p>
          <a:p>
            <a:pPr lvl="2">
              <a:spcBef>
                <a:spcPts val="600"/>
              </a:spcBef>
              <a:spcAft>
                <a:spcPts val="600"/>
              </a:spcAft>
            </a:pPr>
            <a:r>
              <a:rPr lang="en-US" dirty="0"/>
              <a:t>Generally overweight</a:t>
            </a:r>
          </a:p>
          <a:p>
            <a:pPr lvl="2">
              <a:spcBef>
                <a:spcPts val="600"/>
              </a:spcBef>
              <a:spcAft>
                <a:spcPts val="600"/>
              </a:spcAft>
            </a:pPr>
            <a:r>
              <a:rPr lang="en-US" dirty="0"/>
              <a:t>Have a productive cough </a:t>
            </a:r>
          </a:p>
          <a:p>
            <a:pPr lvl="2">
              <a:spcBef>
                <a:spcPts val="600"/>
              </a:spcBef>
              <a:spcAft>
                <a:spcPts val="600"/>
              </a:spcAft>
            </a:pPr>
            <a:r>
              <a:rPr lang="en-US" dirty="0"/>
              <a:t>Appear slightly cyanotic</a:t>
            </a:r>
          </a:p>
          <a:p>
            <a:pPr lvl="2">
              <a:spcBef>
                <a:spcPts val="600"/>
              </a:spcBef>
              <a:spcAft>
                <a:spcPts val="600"/>
              </a:spcAft>
            </a:pPr>
            <a:r>
              <a:rPr lang="en-US" dirty="0"/>
              <a:t>Use their accessory muscles to breathe</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13-6</a:t>
            </a:r>
          </a:p>
          <a:p>
            <a:pPr algn="ctr"/>
            <a:endParaRPr lang="en-US" sz="2400" b="1" dirty="0">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 General Appearance</a:t>
            </a:r>
            <a:endParaRPr lang="en-US" dirty="0"/>
          </a:p>
        </p:txBody>
      </p:sp>
      <p:sp>
        <p:nvSpPr>
          <p:cNvPr id="3" name="Text Placeholder 2"/>
          <p:cNvSpPr>
            <a:spLocks noGrp="1"/>
          </p:cNvSpPr>
          <p:nvPr>
            <p:ph type="body" idx="1"/>
          </p:nvPr>
        </p:nvSpPr>
        <p:spPr>
          <a:xfrm>
            <a:off x="878205" y="1560062"/>
            <a:ext cx="10435590" cy="4813699"/>
          </a:xfrm>
        </p:spPr>
        <p:txBody>
          <a:bodyPr/>
          <a:lstStyle/>
          <a:p>
            <a:pPr>
              <a:spcBef>
                <a:spcPts val="600"/>
              </a:spcBef>
              <a:spcAft>
                <a:spcPts val="600"/>
              </a:spcAft>
            </a:pPr>
            <a:r>
              <a:rPr lang="en-US" dirty="0"/>
              <a:t>Chronic emphysema: </a:t>
            </a:r>
          </a:p>
          <a:p>
            <a:pPr lvl="1">
              <a:spcBef>
                <a:spcPts val="600"/>
              </a:spcBef>
              <a:spcAft>
                <a:spcPts val="600"/>
              </a:spcAft>
            </a:pPr>
            <a:r>
              <a:rPr lang="en-US" dirty="0"/>
              <a:t>Usually quite thin</a:t>
            </a:r>
          </a:p>
          <a:p>
            <a:pPr lvl="1">
              <a:spcBef>
                <a:spcPts val="600"/>
              </a:spcBef>
              <a:spcAft>
                <a:spcPts val="600"/>
              </a:spcAft>
            </a:pPr>
            <a:r>
              <a:rPr lang="en-US" dirty="0"/>
              <a:t>Have a barrel-shaped chest due to the trapping of air</a:t>
            </a:r>
          </a:p>
          <a:p>
            <a:pPr lvl="1">
              <a:spcBef>
                <a:spcPts val="600"/>
              </a:spcBef>
              <a:spcAft>
                <a:spcPts val="600"/>
              </a:spcAft>
            </a:pPr>
            <a:r>
              <a:rPr lang="en-US" dirty="0"/>
              <a:t>Breathe through pursed lips</a:t>
            </a:r>
          </a:p>
          <a:p>
            <a:pPr lvl="1">
              <a:spcBef>
                <a:spcPts val="600"/>
              </a:spcBef>
              <a:spcAft>
                <a:spcPts val="600"/>
              </a:spcAft>
            </a:pPr>
            <a:r>
              <a:rPr lang="en-US" dirty="0"/>
              <a:t>They seldom have a productive cough. </a:t>
            </a:r>
          </a:p>
          <a:p>
            <a:pPr>
              <a:spcBef>
                <a:spcPts val="600"/>
              </a:spcBef>
              <a:spcAft>
                <a:spcPts val="600"/>
              </a:spcAft>
            </a:pPr>
            <a:r>
              <a:rPr lang="en-US" dirty="0"/>
              <a:t>Asthma:</a:t>
            </a:r>
          </a:p>
          <a:p>
            <a:pPr lvl="1">
              <a:spcBef>
                <a:spcPts val="600"/>
              </a:spcBef>
              <a:spcAft>
                <a:spcPts val="600"/>
              </a:spcAft>
            </a:pPr>
            <a:r>
              <a:rPr lang="en-US" dirty="0"/>
              <a:t>Generally appear very anxious</a:t>
            </a:r>
          </a:p>
          <a:p>
            <a:pPr lvl="1">
              <a:spcBef>
                <a:spcPts val="600"/>
              </a:spcBef>
              <a:spcAft>
                <a:spcPts val="600"/>
              </a:spcAft>
            </a:pPr>
            <a:r>
              <a:rPr lang="en-US" dirty="0"/>
              <a:t>Have rapid shallow breathing</a:t>
            </a:r>
          </a:p>
          <a:p>
            <a:pPr lvl="1">
              <a:spcBef>
                <a:spcPts val="600"/>
              </a:spcBef>
              <a:spcAft>
                <a:spcPts val="600"/>
              </a:spcAft>
            </a:pPr>
            <a:r>
              <a:rPr lang="en-US" dirty="0"/>
              <a:t>May have audible </a:t>
            </a:r>
            <a:r>
              <a:rPr lang="en-US" u="dbl" dirty="0">
                <a:solidFill>
                  <a:srgbClr val="C00000"/>
                </a:solidFill>
              </a:rPr>
              <a:t>wheezing</a:t>
            </a:r>
            <a:endParaRPr lang="en-US" dirty="0"/>
          </a:p>
          <a:p>
            <a:pPr lvl="2">
              <a:spcBef>
                <a:spcPts val="600"/>
              </a:spcBef>
              <a:spcAft>
                <a:spcPts val="600"/>
              </a:spcAft>
            </a:pPr>
            <a:r>
              <a:rPr lang="en-US" sz="2000" dirty="0"/>
              <a:t>A high-pitched respiratory sound caused by a narrowing of the tubular airways</a:t>
            </a:r>
          </a:p>
          <a:p>
            <a:pPr lvl="2">
              <a:spcBef>
                <a:spcPts val="600"/>
              </a:spcBef>
              <a:spcAft>
                <a:spcPts val="600"/>
              </a:spcAft>
            </a:pPr>
            <a:endParaRPr lang="en-US" dirty="0"/>
          </a:p>
          <a:p>
            <a:pPr>
              <a:spcBef>
                <a:spcPts val="600"/>
              </a:spcBef>
              <a:spcAft>
                <a:spcPts val="600"/>
              </a:spcAft>
            </a:pPr>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13-6</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1621984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a:t>
            </a:r>
            <a:endParaRPr lang="en-US" dirty="0"/>
          </a:p>
        </p:txBody>
      </p:sp>
      <p:sp>
        <p:nvSpPr>
          <p:cNvPr id="3" name="Text Placeholder 2"/>
          <p:cNvSpPr>
            <a:spLocks noGrp="1"/>
          </p:cNvSpPr>
          <p:nvPr>
            <p:ph type="body" idx="1"/>
          </p:nvPr>
        </p:nvSpPr>
        <p:spPr>
          <a:xfrm>
            <a:off x="891540" y="1976582"/>
            <a:ext cx="10435590" cy="4213335"/>
          </a:xfrm>
        </p:spPr>
        <p:txBody>
          <a:bodyPr/>
          <a:lstStyle/>
          <a:p>
            <a:pPr>
              <a:spcBef>
                <a:spcPts val="600"/>
              </a:spcBef>
              <a:spcAft>
                <a:spcPts val="600"/>
              </a:spcAft>
            </a:pPr>
            <a:r>
              <a:rPr lang="en-US" dirty="0"/>
              <a:t>Pulmonary embolism:</a:t>
            </a:r>
          </a:p>
          <a:p>
            <a:pPr lvl="1">
              <a:spcBef>
                <a:spcPts val="600"/>
              </a:spcBef>
              <a:spcAft>
                <a:spcPts val="600"/>
              </a:spcAft>
            </a:pPr>
            <a:r>
              <a:rPr lang="en-US" dirty="0"/>
              <a:t>Cyanotic</a:t>
            </a:r>
          </a:p>
          <a:p>
            <a:pPr lvl="1">
              <a:spcBef>
                <a:spcPts val="600"/>
              </a:spcBef>
              <a:spcAft>
                <a:spcPts val="600"/>
              </a:spcAft>
            </a:pPr>
            <a:r>
              <a:rPr lang="en-US" dirty="0"/>
              <a:t>Panicked due to hunger for air</a:t>
            </a:r>
          </a:p>
          <a:p>
            <a:pPr lvl="1">
              <a:spcBef>
                <a:spcPts val="600"/>
              </a:spcBef>
              <a:spcAft>
                <a:spcPts val="600"/>
              </a:spcAft>
            </a:pPr>
            <a:r>
              <a:rPr lang="en-US" dirty="0"/>
              <a:t>Have rapid, deep respirations </a:t>
            </a:r>
          </a:p>
          <a:p>
            <a:pPr lvl="1">
              <a:spcBef>
                <a:spcPts val="600"/>
              </a:spcBef>
              <a:spcAft>
                <a:spcPts val="600"/>
              </a:spcAft>
            </a:pPr>
            <a:r>
              <a:rPr lang="en-US" dirty="0"/>
              <a:t>May even be unresponsive, depending on the severity and resulting shock </a:t>
            </a:r>
          </a:p>
          <a:p>
            <a:pPr>
              <a:spcBef>
                <a:spcPts val="600"/>
              </a:spcBef>
              <a:spcAft>
                <a:spcPts val="600"/>
              </a:spcAft>
            </a:pPr>
            <a:r>
              <a:rPr lang="en-US" dirty="0"/>
              <a:t>Hyperventilation syndrome:</a:t>
            </a:r>
          </a:p>
          <a:p>
            <a:pPr lvl="1">
              <a:spcBef>
                <a:spcPts val="600"/>
              </a:spcBef>
              <a:spcAft>
                <a:spcPts val="600"/>
              </a:spcAft>
            </a:pPr>
            <a:r>
              <a:rPr lang="en-US" dirty="0"/>
              <a:t>May appear panicked</a:t>
            </a:r>
          </a:p>
          <a:p>
            <a:pPr lvl="1">
              <a:spcBef>
                <a:spcPts val="600"/>
              </a:spcBef>
              <a:spcAft>
                <a:spcPts val="600"/>
              </a:spcAft>
            </a:pPr>
            <a:r>
              <a:rPr lang="en-US" dirty="0"/>
              <a:t>Exhibit rapid, deep respirations</a:t>
            </a:r>
          </a:p>
          <a:p>
            <a:pPr lvl="1">
              <a:spcBef>
                <a:spcPts val="600"/>
              </a:spcBef>
              <a:spcAft>
                <a:spcPts val="600"/>
              </a:spcAft>
            </a:pPr>
            <a:r>
              <a:rPr lang="en-US" dirty="0"/>
              <a:t>Color, however, is usually normal.</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13-6</a:t>
            </a:r>
          </a:p>
          <a:p>
            <a:pPr algn="ctr"/>
            <a:endParaRPr lang="en-US" sz="2400" b="1" dirty="0">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a:t>
            </a:r>
            <a:endParaRPr lang="en-US" dirty="0"/>
          </a:p>
        </p:txBody>
      </p:sp>
      <p:sp>
        <p:nvSpPr>
          <p:cNvPr id="3" name="Text Placeholder 2"/>
          <p:cNvSpPr>
            <a:spLocks noGrp="1"/>
          </p:cNvSpPr>
          <p:nvPr>
            <p:ph type="body" idx="1"/>
          </p:nvPr>
        </p:nvSpPr>
        <p:spPr>
          <a:xfrm>
            <a:off x="891540" y="2203704"/>
            <a:ext cx="5612777" cy="3986213"/>
          </a:xfrm>
        </p:spPr>
        <p:txBody>
          <a:bodyPr/>
          <a:lstStyle/>
          <a:p>
            <a:pPr>
              <a:spcBef>
                <a:spcPts val="600"/>
              </a:spcBef>
              <a:spcAft>
                <a:spcPts val="600"/>
              </a:spcAft>
            </a:pPr>
            <a:r>
              <a:rPr lang="en-US" dirty="0"/>
              <a:t>The hallmark of any respiratory-related emergency is dyspnea. </a:t>
            </a:r>
          </a:p>
          <a:p>
            <a:pPr lvl="1">
              <a:spcBef>
                <a:spcPts val="600"/>
              </a:spcBef>
              <a:spcAft>
                <a:spcPts val="600"/>
              </a:spcAft>
            </a:pPr>
            <a:r>
              <a:rPr lang="en-US" dirty="0"/>
              <a:t>Learn to recognize the signs and symptoms of acute respiratory distress.</a:t>
            </a:r>
          </a:p>
          <a:p>
            <a:pPr lvl="1">
              <a:spcBef>
                <a:spcPts val="600"/>
              </a:spcBef>
              <a:spcAft>
                <a:spcPts val="600"/>
              </a:spcAft>
            </a:pPr>
            <a:r>
              <a:rPr lang="en-US" dirty="0"/>
              <a:t>Provide valuable clues about the severity of patient’s condition and underlying hypoxia</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7554" y="548307"/>
            <a:ext cx="817853" cy="1200329"/>
          </a:xfrm>
          <a:prstGeom prst="rect">
            <a:avLst/>
          </a:prstGeom>
        </p:spPr>
        <p:txBody>
          <a:bodyPr wrap="square">
            <a:spAutoFit/>
          </a:bodyPr>
          <a:lstStyle/>
          <a:p>
            <a:pPr algn="ctr"/>
            <a:r>
              <a:rPr lang="en-US" sz="2400" b="1" dirty="0">
                <a:latin typeface="Arial" pitchFamily="34" charset="0"/>
                <a:cs typeface="Arial" pitchFamily="34" charset="0"/>
              </a:rPr>
              <a:t>13-6</a:t>
            </a:r>
          </a:p>
          <a:p>
            <a:pPr algn="ctr"/>
            <a:r>
              <a:rPr lang="en-US" sz="2400" b="1" dirty="0">
                <a:latin typeface="Arial" pitchFamily="34" charset="0"/>
                <a:cs typeface="Arial" pitchFamily="34" charset="0"/>
              </a:rPr>
              <a:t>13-7</a:t>
            </a:r>
          </a:p>
          <a:p>
            <a:pPr algn="ctr"/>
            <a:endParaRPr lang="en-US" sz="2400" b="1" dirty="0">
              <a:latin typeface="Arial" pitchFamily="34" charset="0"/>
              <a:cs typeface="Arial" pitchFamily="34" charset="0"/>
            </a:endParaRPr>
          </a:p>
        </p:txBody>
      </p:sp>
      <p:pic>
        <p:nvPicPr>
          <p:cNvPr id="7170" name="Picture 2" descr="Photo shows a patient seated in the tripod position on an examination table. He is leaning forward with his hands gripping the sides of the table near h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1944" y="2354153"/>
            <a:ext cx="3675610" cy="26919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Content Placeholder 2"/>
          <p:cNvSpPr>
            <a:spLocks noGrp="1"/>
          </p:cNvSpPr>
          <p:nvPr>
            <p:ph idx="1"/>
          </p:nvPr>
        </p:nvSpPr>
        <p:spPr>
          <a:xfrm>
            <a:off x="925830" y="1948873"/>
            <a:ext cx="10287000" cy="3711698"/>
          </a:xfrm>
        </p:spPr>
        <p:txBody>
          <a:bodyPr numCol="2"/>
          <a:lstStyle/>
          <a:p>
            <a:r>
              <a:rPr lang="en-US" sz="2000" dirty="0"/>
              <a:t>Anoxia</a:t>
            </a:r>
          </a:p>
          <a:p>
            <a:r>
              <a:rPr lang="en-US" sz="2000" dirty="0"/>
              <a:t>Bradypnea</a:t>
            </a:r>
          </a:p>
          <a:p>
            <a:r>
              <a:rPr lang="en-US" sz="2000" dirty="0"/>
              <a:t>Bronchospasm</a:t>
            </a:r>
          </a:p>
          <a:p>
            <a:r>
              <a:rPr lang="en-US" sz="2000" dirty="0"/>
              <a:t>Chronic obstructive pulmonary disease (COPD)</a:t>
            </a:r>
          </a:p>
          <a:p>
            <a:r>
              <a:rPr lang="en-US" sz="2000" dirty="0"/>
              <a:t>Crepitus</a:t>
            </a:r>
          </a:p>
          <a:p>
            <a:r>
              <a:rPr lang="en-US" sz="2000" dirty="0"/>
              <a:t>Dyspnea</a:t>
            </a:r>
          </a:p>
          <a:p>
            <a:r>
              <a:rPr lang="en-US" sz="2000" dirty="0"/>
              <a:t>Inhaler</a:t>
            </a:r>
          </a:p>
          <a:p>
            <a:r>
              <a:rPr lang="en-US" sz="2000" dirty="0"/>
              <a:t>Hyperventilation syndrome</a:t>
            </a:r>
          </a:p>
          <a:p>
            <a:r>
              <a:rPr lang="en-US" sz="2000" dirty="0"/>
              <a:t>Hypoxia</a:t>
            </a:r>
          </a:p>
          <a:p>
            <a:r>
              <a:rPr lang="en-US" sz="2000" dirty="0"/>
              <a:t>Pleura</a:t>
            </a:r>
          </a:p>
          <a:p>
            <a:r>
              <a:rPr lang="en-US" sz="2000" dirty="0"/>
              <a:t>Pleural space</a:t>
            </a:r>
          </a:p>
          <a:p>
            <a:r>
              <a:rPr lang="en-US" sz="2000" dirty="0"/>
              <a:t>Pneumothorax</a:t>
            </a:r>
          </a:p>
          <a:p>
            <a:r>
              <a:rPr lang="en-US" sz="2000" dirty="0"/>
              <a:t>Ventilation</a:t>
            </a:r>
          </a:p>
          <a:p>
            <a:r>
              <a:rPr lang="en-US" sz="2000" dirty="0"/>
              <a:t>Wheezing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9791A7-DFA4-4C1F-906B-18B556E3D520}"/>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Acute Respiratory Distress</a:t>
            </a:r>
            <a:endParaRPr lang="en-US" b="1" i="0" u="none" strike="noStrike" kern="1600" baseline="0" dirty="0"/>
          </a:p>
        </p:txBody>
      </p:sp>
      <p:sp>
        <p:nvSpPr>
          <p:cNvPr id="3" name="Text Placeholder 2">
            <a:extLst>
              <a:ext uri="{FF2B5EF4-FFF2-40B4-BE49-F238E27FC236}">
                <a16:creationId xmlns:a16="http://schemas.microsoft.com/office/drawing/2014/main" xmlns="" id="{4924D9E8-A91B-4032-9CFE-43755F54B2F1}"/>
              </a:ext>
            </a:extLst>
          </p:cNvPr>
          <p:cNvSpPr>
            <a:spLocks noGrp="1"/>
          </p:cNvSpPr>
          <p:nvPr>
            <p:ph type="body" idx="1"/>
          </p:nvPr>
        </p:nvSpPr>
        <p:spPr/>
        <p:txBody>
          <a:bodyPr/>
          <a:lstStyle/>
          <a:p>
            <a:pPr>
              <a:spcBef>
                <a:spcPts val="600"/>
              </a:spcBef>
              <a:spcAft>
                <a:spcPts val="600"/>
              </a:spcAft>
            </a:pPr>
            <a:r>
              <a:rPr lang="en-US" dirty="0"/>
              <a:t>Signs of acute respiratory distress, which often precede complete respiratory failure, include the following:</a:t>
            </a:r>
          </a:p>
          <a:p>
            <a:pPr lvl="1">
              <a:spcBef>
                <a:spcPts val="600"/>
              </a:spcBef>
              <a:spcAft>
                <a:spcPts val="600"/>
              </a:spcAft>
            </a:pPr>
            <a:r>
              <a:rPr lang="en-US" u="none" strike="noStrike" baseline="0" dirty="0"/>
              <a:t>Choking or gagging</a:t>
            </a:r>
          </a:p>
          <a:p>
            <a:pPr lvl="1">
              <a:spcBef>
                <a:spcPts val="600"/>
              </a:spcBef>
              <a:spcAft>
                <a:spcPts val="600"/>
              </a:spcAft>
            </a:pPr>
            <a:r>
              <a:rPr lang="en-US" u="none" strike="noStrike" baseline="0" dirty="0"/>
              <a:t>Inability to speak</a:t>
            </a:r>
          </a:p>
          <a:p>
            <a:pPr lvl="1">
              <a:spcBef>
                <a:spcPts val="600"/>
              </a:spcBef>
              <a:spcAft>
                <a:spcPts val="600"/>
              </a:spcAft>
            </a:pPr>
            <a:r>
              <a:rPr lang="en-US" u="none" strike="noStrike" baseline="0" dirty="0"/>
              <a:t>Open-mouthed breathing</a:t>
            </a:r>
          </a:p>
          <a:p>
            <a:pPr lvl="1">
              <a:spcBef>
                <a:spcPts val="600"/>
              </a:spcBef>
              <a:spcAft>
                <a:spcPts val="600"/>
              </a:spcAft>
            </a:pPr>
            <a:r>
              <a:rPr lang="en-US" u="none" strike="noStrike" baseline="0" dirty="0"/>
              <a:t>Panting, gasping</a:t>
            </a:r>
          </a:p>
          <a:p>
            <a:pPr lvl="1">
              <a:spcBef>
                <a:spcPts val="600"/>
              </a:spcBef>
              <a:spcAft>
                <a:spcPts val="600"/>
              </a:spcAft>
            </a:pPr>
            <a:r>
              <a:rPr lang="en-US" u="none" strike="noStrike" baseline="0" dirty="0"/>
              <a:t>Breathing through pursed lips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622077"/>
            <a:ext cx="1359526" cy="830997"/>
          </a:xfrm>
          <a:prstGeom prst="rect">
            <a:avLst/>
          </a:prstGeom>
        </p:spPr>
        <p:txBody>
          <a:bodyPr wrap="square">
            <a:spAutoFit/>
          </a:bodyPr>
          <a:lstStyle/>
          <a:p>
            <a:pPr algn="ctr"/>
            <a:r>
              <a:rPr lang="en-US" sz="2400" b="1" dirty="0">
                <a:latin typeface="Arial" pitchFamily="34" charset="0"/>
                <a:cs typeface="Arial" pitchFamily="34" charset="0"/>
              </a:rPr>
              <a:t>13-6</a:t>
            </a:r>
          </a:p>
          <a:p>
            <a:pPr algn="ctr"/>
            <a:r>
              <a:rPr lang="en-US" sz="2400" b="1" dirty="0">
                <a:latin typeface="Arial" pitchFamily="34" charset="0"/>
                <a:cs typeface="Arial" pitchFamily="34" charset="0"/>
              </a:rPr>
              <a:t>13-7</a:t>
            </a:r>
          </a:p>
        </p:txBody>
      </p:sp>
    </p:spTree>
    <p:extLst>
      <p:ext uri="{BB962C8B-B14F-4D97-AF65-F5344CB8AC3E}">
        <p14:creationId xmlns:p14="http://schemas.microsoft.com/office/powerpoint/2010/main" val="5814269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EDDF1D-DDAF-449A-A8DE-C029BB6222F5}"/>
              </a:ext>
            </a:extLst>
          </p:cNvPr>
          <p:cNvSpPr>
            <a:spLocks noGrp="1"/>
          </p:cNvSpPr>
          <p:nvPr>
            <p:ph type="title"/>
          </p:nvPr>
        </p:nvSpPr>
        <p:spPr/>
        <p:txBody>
          <a:bodyPr/>
          <a:lstStyle/>
          <a:p>
            <a:pPr marR="0" rtl="0"/>
            <a:r>
              <a:rPr lang="en-US" b="1" i="0" u="none" strike="noStrike" kern="1600" baseline="0" dirty="0"/>
              <a:t>Patient Assessment:</a:t>
            </a:r>
            <a:r>
              <a:rPr lang="en-US" kern="1600" dirty="0"/>
              <a:t> Acute Respiratory Distress</a:t>
            </a:r>
            <a:endParaRPr lang="en-US" b="1" i="0" u="none" strike="noStrike" kern="1600" baseline="0" dirty="0"/>
          </a:p>
        </p:txBody>
      </p:sp>
      <p:sp>
        <p:nvSpPr>
          <p:cNvPr id="3" name="Text Placeholder 2">
            <a:extLst>
              <a:ext uri="{FF2B5EF4-FFF2-40B4-BE49-F238E27FC236}">
                <a16:creationId xmlns:a16="http://schemas.microsoft.com/office/drawing/2014/main" xmlns="" id="{CFDE50F6-0F59-44B3-8E3A-D56E43BEA251}"/>
              </a:ext>
            </a:extLst>
          </p:cNvPr>
          <p:cNvSpPr>
            <a:spLocks noGrp="1"/>
          </p:cNvSpPr>
          <p:nvPr>
            <p:ph type="body" idx="1"/>
          </p:nvPr>
        </p:nvSpPr>
        <p:spPr>
          <a:xfrm>
            <a:off x="891540" y="2203704"/>
            <a:ext cx="5740169" cy="3986213"/>
          </a:xfrm>
        </p:spPr>
        <p:txBody>
          <a:bodyPr/>
          <a:lstStyle/>
          <a:p>
            <a:pPr marR="0" lvl="0" rtl="0">
              <a:spcBef>
                <a:spcPts val="600"/>
              </a:spcBef>
              <a:spcAft>
                <a:spcPts val="600"/>
              </a:spcAft>
            </a:pPr>
            <a:r>
              <a:rPr lang="en-US" u="none" strike="noStrike" baseline="0" dirty="0"/>
              <a:t>Tachypnea (greater than 30 rpm breaths per minute in adults)</a:t>
            </a:r>
          </a:p>
          <a:p>
            <a:pPr marR="0" lvl="0" rtl="0">
              <a:spcBef>
                <a:spcPts val="600"/>
              </a:spcBef>
              <a:spcAft>
                <a:spcPts val="600"/>
              </a:spcAft>
            </a:pPr>
            <a:r>
              <a:rPr lang="en-US" u="dbl" strike="noStrike" dirty="0">
                <a:solidFill>
                  <a:srgbClr val="FF0000"/>
                </a:solidFill>
              </a:rPr>
              <a:t>Bradypnea</a:t>
            </a:r>
            <a:r>
              <a:rPr lang="en-US" u="none" strike="noStrike" baseline="0" dirty="0"/>
              <a:t> (fewer than 10 rpm in adults)</a:t>
            </a:r>
          </a:p>
          <a:p>
            <a:pPr marR="0" lvl="0" rtl="0">
              <a:spcBef>
                <a:spcPts val="600"/>
              </a:spcBef>
              <a:spcAft>
                <a:spcPts val="600"/>
              </a:spcAft>
            </a:pPr>
            <a:r>
              <a:rPr lang="en-US" u="none" strike="noStrike" baseline="0" dirty="0"/>
              <a:t>Cyanosis</a:t>
            </a:r>
          </a:p>
          <a:p>
            <a:pPr marR="0" lvl="0" rtl="0">
              <a:spcBef>
                <a:spcPts val="600"/>
              </a:spcBef>
              <a:spcAft>
                <a:spcPts val="600"/>
              </a:spcAft>
            </a:pPr>
            <a:r>
              <a:rPr lang="en-US" u="none" strike="noStrike" baseline="0" dirty="0"/>
              <a:t>Nasal flaring</a:t>
            </a:r>
          </a:p>
          <a:p>
            <a:pPr marR="0" lvl="0" rtl="0">
              <a:spcBef>
                <a:spcPts val="600"/>
              </a:spcBef>
              <a:spcAft>
                <a:spcPts val="600"/>
              </a:spcAft>
            </a:pPr>
            <a:r>
              <a:rPr lang="en-US" u="none" strike="noStrike" baseline="0" dirty="0"/>
              <a:t>Sitting in an upright or tripod position</a:t>
            </a:r>
          </a:p>
          <a:p>
            <a:pPr marR="0" lvl="0" rtl="0">
              <a:spcBef>
                <a:spcPts val="600"/>
              </a:spcBef>
              <a:spcAft>
                <a:spcPts val="600"/>
              </a:spcAft>
            </a:pPr>
            <a:r>
              <a:rPr lang="en-US" u="none" strike="noStrike" baseline="0" dirty="0"/>
              <a:t>Changes in level of responsiveness</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476718" y="622077"/>
            <a:ext cx="1359526" cy="830997"/>
          </a:xfrm>
          <a:prstGeom prst="rect">
            <a:avLst/>
          </a:prstGeom>
        </p:spPr>
        <p:txBody>
          <a:bodyPr wrap="square">
            <a:spAutoFit/>
          </a:bodyPr>
          <a:lstStyle/>
          <a:p>
            <a:pPr algn="ctr"/>
            <a:r>
              <a:rPr lang="en-US" sz="2400" b="1" dirty="0">
                <a:latin typeface="Arial" pitchFamily="34" charset="0"/>
                <a:cs typeface="Arial" pitchFamily="34" charset="0"/>
              </a:rPr>
              <a:t>13-6</a:t>
            </a:r>
          </a:p>
          <a:p>
            <a:pPr algn="ctr"/>
            <a:r>
              <a:rPr lang="en-US" sz="2400" b="1" dirty="0">
                <a:latin typeface="Arial" pitchFamily="34" charset="0"/>
                <a:cs typeface="Arial" pitchFamily="34" charset="0"/>
              </a:rPr>
              <a:t>13-7</a:t>
            </a:r>
          </a:p>
        </p:txBody>
      </p:sp>
      <p:pic>
        <p:nvPicPr>
          <p:cNvPr id="8194" name="Picture 2" descr="A photo shows the color difference in the cyanotic patient with bluish hand, and a patient with normal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708" y="2347900"/>
            <a:ext cx="4036520" cy="2703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6242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 Tripod Position</a:t>
            </a:r>
            <a:endParaRPr lang="en-US" dirty="0"/>
          </a:p>
        </p:txBody>
      </p:sp>
      <p:sp>
        <p:nvSpPr>
          <p:cNvPr id="3" name="Text Placeholder 2"/>
          <p:cNvSpPr>
            <a:spLocks noGrp="1"/>
          </p:cNvSpPr>
          <p:nvPr>
            <p:ph type="body" idx="1"/>
          </p:nvPr>
        </p:nvSpPr>
        <p:spPr>
          <a:xfrm>
            <a:off x="631371" y="1670554"/>
            <a:ext cx="10929257" cy="4664363"/>
          </a:xfrm>
        </p:spPr>
        <p:txBody>
          <a:bodyPr/>
          <a:lstStyle/>
          <a:p>
            <a:pPr>
              <a:spcBef>
                <a:spcPts val="600"/>
              </a:spcBef>
              <a:spcAft>
                <a:spcPts val="600"/>
              </a:spcAft>
            </a:pPr>
            <a:r>
              <a:rPr lang="en-US" dirty="0"/>
              <a:t>Patients who are having problems breathing often assume a “tripod” position:</a:t>
            </a:r>
          </a:p>
          <a:p>
            <a:pPr lvl="1">
              <a:spcBef>
                <a:spcPts val="600"/>
              </a:spcBef>
              <a:spcAft>
                <a:spcPts val="600"/>
              </a:spcAft>
            </a:pPr>
            <a:r>
              <a:rPr lang="en-US" dirty="0"/>
              <a:t>They sit upright while leaning forward with their hands near or gripping their thighs or knees.</a:t>
            </a:r>
          </a:p>
          <a:p>
            <a:pPr lvl="2">
              <a:spcBef>
                <a:spcPts val="600"/>
              </a:spcBef>
              <a:spcAft>
                <a:spcPts val="600"/>
              </a:spcAft>
            </a:pPr>
            <a:r>
              <a:rPr lang="en-US" dirty="0"/>
              <a:t>Elbows may be out from the body.</a:t>
            </a:r>
          </a:p>
          <a:p>
            <a:pPr lvl="2">
              <a:spcBef>
                <a:spcPts val="600"/>
              </a:spcBef>
              <a:spcAft>
                <a:spcPts val="600"/>
              </a:spcAft>
            </a:pPr>
            <a:r>
              <a:rPr lang="en-US" dirty="0"/>
              <a:t>Position lets gravity pull the chest wall outward and downward, which allows the lungs to expand more fully.</a:t>
            </a:r>
          </a:p>
          <a:p>
            <a:pPr lvl="1">
              <a:spcBef>
                <a:spcPts val="600"/>
              </a:spcBef>
              <a:spcAft>
                <a:spcPts val="600"/>
              </a:spcAft>
            </a:pPr>
            <a:r>
              <a:rPr lang="en-US" dirty="0"/>
              <a:t>In severe cases, involuntary use of the accessory respiratory muscles will be evident, further aiding patient’s efforts to breathe. </a:t>
            </a:r>
          </a:p>
          <a:p>
            <a:pPr lvl="1">
              <a:spcBef>
                <a:spcPts val="600"/>
              </a:spcBef>
              <a:spcAft>
                <a:spcPts val="600"/>
              </a:spcAft>
            </a:pPr>
            <a:r>
              <a:rPr lang="en-US" dirty="0"/>
              <a:t>Nostrils of the nose will flare.</a:t>
            </a:r>
          </a:p>
          <a:p>
            <a:pPr lvl="1">
              <a:spcBef>
                <a:spcPts val="600"/>
              </a:spcBef>
              <a:spcAft>
                <a:spcPts val="600"/>
              </a:spcAft>
            </a:pPr>
            <a:r>
              <a:rPr lang="en-US" dirty="0"/>
              <a:t>Shoulders will elevate on inspiration. </a:t>
            </a:r>
          </a:p>
          <a:p>
            <a:pPr lvl="1">
              <a:spcBef>
                <a:spcPts val="600"/>
              </a:spcBef>
              <a:spcAft>
                <a:spcPts val="600"/>
              </a:spcAft>
            </a:pPr>
            <a:r>
              <a:rPr lang="en-US" dirty="0"/>
              <a:t>Chest cavity will expand maximally. </a:t>
            </a:r>
          </a:p>
          <a:p>
            <a:pPr lvl="1">
              <a:spcBef>
                <a:spcPts val="600"/>
              </a:spcBef>
              <a:spcAft>
                <a:spcPts val="600"/>
              </a:spcAft>
            </a:pPr>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65280"/>
            <a:ext cx="1359526" cy="461665"/>
          </a:xfrm>
          <a:prstGeom prst="rect">
            <a:avLst/>
          </a:prstGeom>
        </p:spPr>
        <p:txBody>
          <a:bodyPr wrap="square">
            <a:spAutoFit/>
          </a:bodyPr>
          <a:lstStyle/>
          <a:p>
            <a:pPr algn="ctr"/>
            <a:r>
              <a:rPr lang="en-US" sz="2400" b="1" dirty="0">
                <a:latin typeface="Arial" pitchFamily="34" charset="0"/>
                <a:cs typeface="Arial" pitchFamily="34" charset="0"/>
              </a:rPr>
              <a:t>13-6</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 Abdominal Breathing</a:t>
            </a:r>
            <a:endParaRPr lang="en-US" dirty="0"/>
          </a:p>
        </p:txBody>
      </p:sp>
      <p:sp>
        <p:nvSpPr>
          <p:cNvPr id="3" name="Text Placeholder 2"/>
          <p:cNvSpPr>
            <a:spLocks noGrp="1"/>
          </p:cNvSpPr>
          <p:nvPr>
            <p:ph type="body" idx="1"/>
          </p:nvPr>
        </p:nvSpPr>
        <p:spPr>
          <a:xfrm>
            <a:off x="878205" y="2301586"/>
            <a:ext cx="10435590" cy="3640681"/>
          </a:xfrm>
        </p:spPr>
        <p:txBody>
          <a:bodyPr/>
          <a:lstStyle/>
          <a:p>
            <a:pPr>
              <a:spcBef>
                <a:spcPts val="600"/>
              </a:spcBef>
              <a:spcAft>
                <a:spcPts val="600"/>
              </a:spcAft>
            </a:pPr>
            <a:r>
              <a:rPr lang="en-US" dirty="0"/>
              <a:t>Patients who are having trouble breathing, especially children, may exhibit abdominal breathing:</a:t>
            </a:r>
          </a:p>
          <a:p>
            <a:pPr lvl="1">
              <a:spcBef>
                <a:spcPts val="600"/>
              </a:spcBef>
              <a:spcAft>
                <a:spcPts val="600"/>
              </a:spcAft>
            </a:pPr>
            <a:r>
              <a:rPr lang="en-US" dirty="0"/>
              <a:t>The abdominal muscles forcefully expand the abdomen outward upon inspiration.</a:t>
            </a:r>
          </a:p>
          <a:p>
            <a:pPr lvl="1">
              <a:spcBef>
                <a:spcPts val="600"/>
              </a:spcBef>
              <a:spcAft>
                <a:spcPts val="600"/>
              </a:spcAft>
            </a:pPr>
            <a:r>
              <a:rPr lang="en-US" dirty="0"/>
              <a:t>Lowers the diaphragm and allows more air to enter the lungs</a:t>
            </a:r>
          </a:p>
          <a:p>
            <a:pPr>
              <a:spcBef>
                <a:spcPts val="600"/>
              </a:spcBef>
              <a:spcAft>
                <a:spcPts val="600"/>
              </a:spcAft>
            </a:pPr>
            <a:r>
              <a:rPr lang="en-US" dirty="0"/>
              <a:t>They also may exhibit expiratory grunting.</a:t>
            </a:r>
          </a:p>
          <a:p>
            <a:pPr lvl="1">
              <a:spcBef>
                <a:spcPts val="600"/>
              </a:spcBef>
              <a:spcAft>
                <a:spcPts val="600"/>
              </a:spcAft>
            </a:pPr>
            <a:r>
              <a:rPr lang="en-US" dirty="0"/>
              <a:t>The abdominal muscles force air out of the lungs at the end of each exhalation.</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65280"/>
            <a:ext cx="1359526" cy="461665"/>
          </a:xfrm>
          <a:prstGeom prst="rect">
            <a:avLst/>
          </a:prstGeom>
        </p:spPr>
        <p:txBody>
          <a:bodyPr wrap="square">
            <a:spAutoFit/>
          </a:bodyPr>
          <a:lstStyle/>
          <a:p>
            <a:pPr algn="ctr"/>
            <a:r>
              <a:rPr lang="en-US" sz="2400" b="1" dirty="0">
                <a:latin typeface="Arial" pitchFamily="34" charset="0"/>
                <a:cs typeface="Arial" pitchFamily="34" charset="0"/>
              </a:rPr>
              <a:t>13-6</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a:t>
            </a:r>
            <a:r>
              <a:rPr lang="en-US" dirty="0"/>
              <a:t>: Medical History</a:t>
            </a:r>
          </a:p>
        </p:txBody>
      </p:sp>
      <p:sp>
        <p:nvSpPr>
          <p:cNvPr id="3" name="Text Placeholder 2"/>
          <p:cNvSpPr>
            <a:spLocks noGrp="1"/>
          </p:cNvSpPr>
          <p:nvPr>
            <p:ph type="body" idx="1"/>
          </p:nvPr>
        </p:nvSpPr>
        <p:spPr>
          <a:xfrm>
            <a:off x="878205" y="2088908"/>
            <a:ext cx="10435590" cy="3986213"/>
          </a:xfrm>
        </p:spPr>
        <p:txBody>
          <a:bodyPr/>
          <a:lstStyle/>
          <a:p>
            <a:pPr>
              <a:spcBef>
                <a:spcPts val="600"/>
              </a:spcBef>
              <a:spcAft>
                <a:spcPts val="600"/>
              </a:spcAft>
            </a:pPr>
            <a:r>
              <a:rPr lang="en-US" dirty="0"/>
              <a:t>Next obtain a medical history using SAMPLE. </a:t>
            </a:r>
          </a:p>
          <a:p>
            <a:pPr lvl="1">
              <a:spcBef>
                <a:spcPts val="600"/>
              </a:spcBef>
              <a:spcAft>
                <a:spcPts val="600"/>
              </a:spcAft>
            </a:pPr>
            <a:r>
              <a:rPr lang="en-US" dirty="0"/>
              <a:t>Ask if anything makes the symptoms better or worse.</a:t>
            </a:r>
          </a:p>
          <a:p>
            <a:pPr lvl="1">
              <a:spcBef>
                <a:spcPts val="600"/>
              </a:spcBef>
              <a:spcAft>
                <a:spcPts val="600"/>
              </a:spcAft>
            </a:pPr>
            <a:r>
              <a:rPr lang="en-US" dirty="0"/>
              <a:t>Be sure to ask about any medications patient may be using, including over-the-counter drugs, herbs, and supplements.</a:t>
            </a:r>
          </a:p>
          <a:p>
            <a:pPr lvl="2">
              <a:spcBef>
                <a:spcPts val="600"/>
              </a:spcBef>
              <a:spcAft>
                <a:spcPts val="600"/>
              </a:spcAft>
            </a:pPr>
            <a:r>
              <a:rPr lang="en-US" dirty="0"/>
              <a:t>If you do not know what the medication is for, ask patient.</a:t>
            </a:r>
          </a:p>
          <a:p>
            <a:pPr lvl="1">
              <a:spcBef>
                <a:spcPts val="600"/>
              </a:spcBef>
              <a:spcAft>
                <a:spcPts val="600"/>
              </a:spcAft>
            </a:pPr>
            <a:r>
              <a:rPr lang="en-US" dirty="0"/>
              <a:t>Find out if patient uses an inhaler.</a:t>
            </a:r>
          </a:p>
          <a:p>
            <a:pPr lvl="2">
              <a:spcBef>
                <a:spcPts val="600"/>
              </a:spcBef>
              <a:spcAft>
                <a:spcPts val="600"/>
              </a:spcAft>
            </a:pPr>
            <a:r>
              <a:rPr lang="en-US" dirty="0"/>
              <a:t>If so, whether it is available</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65280"/>
            <a:ext cx="1359526" cy="461665"/>
          </a:xfrm>
          <a:prstGeom prst="rect">
            <a:avLst/>
          </a:prstGeom>
        </p:spPr>
        <p:txBody>
          <a:bodyPr wrap="square">
            <a:spAutoFit/>
          </a:bodyPr>
          <a:lstStyle/>
          <a:p>
            <a:pPr algn="ctr"/>
            <a:r>
              <a:rPr lang="en-US" sz="2400" b="1" dirty="0">
                <a:latin typeface="Arial" pitchFamily="34" charset="0"/>
                <a:cs typeface="Arial" pitchFamily="34" charset="0"/>
              </a:rPr>
              <a:t>13-6</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a:t>
            </a:r>
            <a:endParaRPr lang="en-US" dirty="0"/>
          </a:p>
        </p:txBody>
      </p:sp>
      <p:sp>
        <p:nvSpPr>
          <p:cNvPr id="3" name="Text Placeholder 2"/>
          <p:cNvSpPr>
            <a:spLocks noGrp="1"/>
          </p:cNvSpPr>
          <p:nvPr>
            <p:ph type="body" idx="1"/>
          </p:nvPr>
        </p:nvSpPr>
        <p:spPr>
          <a:xfrm>
            <a:off x="878205" y="1984629"/>
            <a:ext cx="10435590" cy="3986213"/>
          </a:xfrm>
        </p:spPr>
        <p:txBody>
          <a:bodyPr/>
          <a:lstStyle/>
          <a:p>
            <a:pPr lvl="1">
              <a:spcBef>
                <a:spcPts val="600"/>
              </a:spcBef>
              <a:spcAft>
                <a:spcPts val="600"/>
              </a:spcAft>
            </a:pPr>
            <a:r>
              <a:rPr lang="en-US" sz="2200" dirty="0"/>
              <a:t>Identify any associated symptoms:</a:t>
            </a:r>
          </a:p>
          <a:p>
            <a:pPr lvl="2">
              <a:spcBef>
                <a:spcPts val="600"/>
              </a:spcBef>
              <a:spcAft>
                <a:spcPts val="600"/>
              </a:spcAft>
            </a:pPr>
            <a:r>
              <a:rPr lang="en-US" sz="2000" dirty="0"/>
              <a:t>Productive cough</a:t>
            </a:r>
          </a:p>
          <a:p>
            <a:pPr lvl="2">
              <a:spcBef>
                <a:spcPts val="600"/>
              </a:spcBef>
              <a:spcAft>
                <a:spcPts val="600"/>
              </a:spcAft>
            </a:pPr>
            <a:r>
              <a:rPr lang="en-US" sz="2000" dirty="0"/>
              <a:t>Fever</a:t>
            </a:r>
          </a:p>
          <a:p>
            <a:pPr lvl="2">
              <a:spcBef>
                <a:spcPts val="600"/>
              </a:spcBef>
              <a:spcAft>
                <a:spcPts val="600"/>
              </a:spcAft>
            </a:pPr>
            <a:r>
              <a:rPr lang="en-US" sz="2000" dirty="0"/>
              <a:t>Chest pain</a:t>
            </a:r>
          </a:p>
          <a:p>
            <a:pPr lvl="2">
              <a:spcBef>
                <a:spcPts val="600"/>
              </a:spcBef>
              <a:spcAft>
                <a:spcPts val="600"/>
              </a:spcAft>
            </a:pPr>
            <a:r>
              <a:rPr lang="en-US" sz="2000" dirty="0"/>
              <a:t>Swelling of the lower extremities</a:t>
            </a:r>
          </a:p>
          <a:p>
            <a:pPr lvl="1">
              <a:spcBef>
                <a:spcPts val="600"/>
              </a:spcBef>
              <a:spcAft>
                <a:spcPts val="600"/>
              </a:spcAft>
            </a:pPr>
            <a:r>
              <a:rPr lang="en-US" sz="2200" dirty="0"/>
              <a:t>Ask about past medical problems such as:</a:t>
            </a:r>
          </a:p>
          <a:p>
            <a:pPr lvl="2">
              <a:spcBef>
                <a:spcPts val="600"/>
              </a:spcBef>
              <a:spcAft>
                <a:spcPts val="600"/>
              </a:spcAft>
            </a:pPr>
            <a:r>
              <a:rPr lang="en-US" sz="2000" dirty="0"/>
              <a:t>Blood clots </a:t>
            </a:r>
          </a:p>
          <a:p>
            <a:pPr lvl="2">
              <a:spcBef>
                <a:spcPts val="600"/>
              </a:spcBef>
              <a:spcAft>
                <a:spcPts val="600"/>
              </a:spcAft>
            </a:pPr>
            <a:r>
              <a:rPr lang="en-US" sz="2000" dirty="0"/>
              <a:t>Any underlying lung disease (e.g., COPD, asthma)</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65280"/>
            <a:ext cx="1359526" cy="461665"/>
          </a:xfrm>
          <a:prstGeom prst="rect">
            <a:avLst/>
          </a:prstGeom>
        </p:spPr>
        <p:txBody>
          <a:bodyPr wrap="square">
            <a:spAutoFit/>
          </a:bodyPr>
          <a:lstStyle/>
          <a:p>
            <a:pPr algn="ctr"/>
            <a:r>
              <a:rPr lang="en-US" sz="2400" b="1" dirty="0">
                <a:latin typeface="Arial" pitchFamily="34" charset="0"/>
                <a:cs typeface="Arial" pitchFamily="34" charset="0"/>
              </a:rPr>
              <a:t>13-6</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a:t>
            </a:r>
            <a:endParaRPr lang="en-US" dirty="0"/>
          </a:p>
        </p:txBody>
      </p:sp>
      <p:sp>
        <p:nvSpPr>
          <p:cNvPr id="3" name="Text Placeholder 2"/>
          <p:cNvSpPr>
            <a:spLocks noGrp="1"/>
          </p:cNvSpPr>
          <p:nvPr>
            <p:ph type="body" idx="1"/>
          </p:nvPr>
        </p:nvSpPr>
        <p:spPr/>
        <p:txBody>
          <a:bodyPr/>
          <a:lstStyle/>
          <a:p>
            <a:pPr>
              <a:spcBef>
                <a:spcPts val="600"/>
              </a:spcBef>
              <a:spcAft>
                <a:spcPts val="600"/>
              </a:spcAft>
            </a:pPr>
            <a:r>
              <a:rPr lang="en-US" dirty="0"/>
              <a:t>If patient’s history includes a respiratory ailment:</a:t>
            </a:r>
          </a:p>
          <a:p>
            <a:pPr lvl="1">
              <a:spcBef>
                <a:spcPts val="600"/>
              </a:spcBef>
              <a:spcAft>
                <a:spcPts val="600"/>
              </a:spcAft>
            </a:pPr>
            <a:r>
              <a:rPr lang="en-US" dirty="0"/>
              <a:t>Ask how the current problem compares to previous episodes. </a:t>
            </a:r>
          </a:p>
          <a:p>
            <a:pPr lvl="1">
              <a:spcBef>
                <a:spcPts val="600"/>
              </a:spcBef>
              <a:spcAft>
                <a:spcPts val="600"/>
              </a:spcAft>
            </a:pPr>
            <a:r>
              <a:rPr lang="en-US" dirty="0"/>
              <a:t>Ask if he/she could walk a short distance without becoming short of breath.</a:t>
            </a:r>
          </a:p>
          <a:p>
            <a:pPr lvl="2">
              <a:spcBef>
                <a:spcPts val="600"/>
              </a:spcBef>
              <a:spcAft>
                <a:spcPts val="600"/>
              </a:spcAft>
            </a:pPr>
            <a:r>
              <a:rPr lang="en-US" sz="2000" dirty="0"/>
              <a:t>Ability to ambulate or walk suggests that the underlying condition may be relatively minor.</a:t>
            </a:r>
          </a:p>
          <a:p>
            <a:pPr lvl="2">
              <a:spcBef>
                <a:spcPts val="600"/>
              </a:spcBef>
              <a:spcAft>
                <a:spcPts val="600"/>
              </a:spcAft>
            </a:pPr>
            <a:r>
              <a:rPr lang="en-US" sz="2000" dirty="0"/>
              <a:t>Shortness of breath while at rest or when walking only a short distance indicates a potentially serious condition.</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65280"/>
            <a:ext cx="1359526" cy="461665"/>
          </a:xfrm>
          <a:prstGeom prst="rect">
            <a:avLst/>
          </a:prstGeom>
        </p:spPr>
        <p:txBody>
          <a:bodyPr wrap="square">
            <a:spAutoFit/>
          </a:bodyPr>
          <a:lstStyle/>
          <a:p>
            <a:pPr algn="ctr"/>
            <a:r>
              <a:rPr lang="en-US" sz="2400" b="1" dirty="0">
                <a:latin typeface="Arial" pitchFamily="34" charset="0"/>
                <a:cs typeface="Arial" pitchFamily="34" charset="0"/>
              </a:rPr>
              <a:t>13-6</a:t>
            </a:r>
          </a:p>
        </p:txBody>
      </p:sp>
    </p:spTree>
    <p:extLst>
      <p:ext uri="{BB962C8B-B14F-4D97-AF65-F5344CB8AC3E}">
        <p14:creationId xmlns:p14="http://schemas.microsoft.com/office/powerpoint/2010/main" val="31225161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 Secondary Assessment</a:t>
            </a:r>
            <a:endParaRPr lang="en-US" dirty="0"/>
          </a:p>
        </p:txBody>
      </p:sp>
      <p:sp>
        <p:nvSpPr>
          <p:cNvPr id="3" name="Text Placeholder 2"/>
          <p:cNvSpPr>
            <a:spLocks noGrp="1"/>
          </p:cNvSpPr>
          <p:nvPr>
            <p:ph type="body" idx="1"/>
          </p:nvPr>
        </p:nvSpPr>
        <p:spPr>
          <a:xfrm>
            <a:off x="789940" y="2130901"/>
            <a:ext cx="10435590" cy="4085171"/>
          </a:xfrm>
        </p:spPr>
        <p:txBody>
          <a:bodyPr/>
          <a:lstStyle/>
          <a:p>
            <a:pPr>
              <a:spcBef>
                <a:spcPts val="600"/>
              </a:spcBef>
              <a:spcAft>
                <a:spcPts val="600"/>
              </a:spcAft>
            </a:pPr>
            <a:r>
              <a:rPr lang="en-US" dirty="0"/>
              <a:t>Perform a secondary patient assessment, which includes a physical assessment and a check of the vital signs.</a:t>
            </a:r>
          </a:p>
          <a:p>
            <a:pPr lvl="1">
              <a:spcBef>
                <a:spcPts val="600"/>
              </a:spcBef>
              <a:spcAft>
                <a:spcPts val="600"/>
              </a:spcAft>
            </a:pPr>
            <a:r>
              <a:rPr lang="en-US" sz="2200" dirty="0"/>
              <a:t>Although patient has difficulty breathing, ask if something else is wrong.</a:t>
            </a:r>
            <a:r>
              <a:rPr lang="en-US" dirty="0"/>
              <a:t> </a:t>
            </a:r>
          </a:p>
          <a:p>
            <a:pPr lvl="2">
              <a:spcBef>
                <a:spcPts val="600"/>
              </a:spcBef>
              <a:spcAft>
                <a:spcPts val="600"/>
              </a:spcAft>
            </a:pPr>
            <a:r>
              <a:rPr lang="en-US" sz="2000" dirty="0"/>
              <a:t>Any chest pain?</a:t>
            </a:r>
          </a:p>
          <a:p>
            <a:pPr lvl="2">
              <a:spcBef>
                <a:spcPts val="600"/>
              </a:spcBef>
              <a:spcAft>
                <a:spcPts val="600"/>
              </a:spcAft>
            </a:pPr>
            <a:r>
              <a:rPr lang="en-US" sz="2000" dirty="0"/>
              <a:t>If dyspnea is relatively mild, patient will provide this information with minimal effort and may even offer other unsolicited information, such as:</a:t>
            </a:r>
          </a:p>
          <a:p>
            <a:pPr lvl="3">
              <a:spcBef>
                <a:spcPts val="600"/>
              </a:spcBef>
              <a:spcAft>
                <a:spcPts val="600"/>
              </a:spcAft>
            </a:pPr>
            <a:r>
              <a:rPr lang="en-US" sz="2000" dirty="0"/>
              <a:t>History of the problem</a:t>
            </a:r>
          </a:p>
          <a:p>
            <a:pPr lvl="3">
              <a:spcBef>
                <a:spcPts val="600"/>
              </a:spcBef>
              <a:spcAft>
                <a:spcPts val="600"/>
              </a:spcAft>
            </a:pPr>
            <a:r>
              <a:rPr lang="en-US" sz="2000" dirty="0"/>
              <a:t>Duration of symptoms</a:t>
            </a:r>
          </a:p>
          <a:p>
            <a:pPr lvl="3">
              <a:spcBef>
                <a:spcPts val="600"/>
              </a:spcBef>
              <a:spcAft>
                <a:spcPts val="600"/>
              </a:spcAft>
            </a:pPr>
            <a:r>
              <a:rPr lang="en-US" sz="2000" dirty="0"/>
              <a:t>Previous attempts at treatment</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65280"/>
            <a:ext cx="1359526" cy="461665"/>
          </a:xfrm>
          <a:prstGeom prst="rect">
            <a:avLst/>
          </a:prstGeom>
        </p:spPr>
        <p:txBody>
          <a:bodyPr wrap="square">
            <a:spAutoFit/>
          </a:bodyPr>
          <a:lstStyle/>
          <a:p>
            <a:pPr algn="ctr"/>
            <a:r>
              <a:rPr lang="en-US" sz="2400" b="1" dirty="0">
                <a:latin typeface="Arial" pitchFamily="34" charset="0"/>
                <a:cs typeface="Arial" pitchFamily="34" charset="0"/>
              </a:rPr>
              <a:t>13-6</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 Secondary Assessment</a:t>
            </a:r>
            <a:endParaRPr lang="en-US" dirty="0"/>
          </a:p>
        </p:txBody>
      </p:sp>
      <p:sp>
        <p:nvSpPr>
          <p:cNvPr id="3" name="Text Placeholder 2"/>
          <p:cNvSpPr>
            <a:spLocks noGrp="1"/>
          </p:cNvSpPr>
          <p:nvPr>
            <p:ph type="body" idx="1"/>
          </p:nvPr>
        </p:nvSpPr>
        <p:spPr>
          <a:xfrm>
            <a:off x="878205" y="2273300"/>
            <a:ext cx="10435590" cy="3649917"/>
          </a:xfrm>
        </p:spPr>
        <p:txBody>
          <a:bodyPr/>
          <a:lstStyle/>
          <a:p>
            <a:pPr lvl="0">
              <a:spcBef>
                <a:spcPts val="600"/>
              </a:spcBef>
              <a:spcAft>
                <a:spcPts val="600"/>
              </a:spcAft>
            </a:pPr>
            <a:r>
              <a:rPr lang="en-US" dirty="0"/>
              <a:t>Note whether the person can speak in complete sentences, or whether responses are broken into short groups of words. </a:t>
            </a:r>
          </a:p>
          <a:p>
            <a:pPr lvl="1">
              <a:spcBef>
                <a:spcPts val="600"/>
              </a:spcBef>
              <a:spcAft>
                <a:spcPts val="600"/>
              </a:spcAft>
            </a:pPr>
            <a:r>
              <a:rPr lang="en-US" dirty="0"/>
              <a:t>Severe dyspnea often limits patient to one- or two-word answers. </a:t>
            </a:r>
          </a:p>
          <a:p>
            <a:pPr lvl="1">
              <a:spcBef>
                <a:spcPts val="600"/>
              </a:spcBef>
              <a:spcAft>
                <a:spcPts val="600"/>
              </a:spcAft>
            </a:pPr>
            <a:r>
              <a:rPr lang="en-US" dirty="0"/>
              <a:t>Frame your questions so that they may be answered with just a few words.</a:t>
            </a:r>
          </a:p>
          <a:p>
            <a:pPr lvl="2">
              <a:spcBef>
                <a:spcPts val="600"/>
              </a:spcBef>
              <a:spcAft>
                <a:spcPts val="600"/>
              </a:spcAft>
            </a:pPr>
            <a:r>
              <a:rPr lang="en-US" sz="2000" dirty="0"/>
              <a:t>Or as yes-or-no questions</a:t>
            </a:r>
          </a:p>
          <a:p>
            <a:pPr lvl="1">
              <a:spcBef>
                <a:spcPts val="600"/>
              </a:spcBef>
              <a:spcAft>
                <a:spcPts val="600"/>
              </a:spcAft>
            </a:pPr>
            <a:r>
              <a:rPr lang="en-US" dirty="0"/>
              <a:t>Do not ask open-ended questions. </a:t>
            </a:r>
          </a:p>
          <a:p>
            <a:pPr lvl="2">
              <a:spcBef>
                <a:spcPts val="600"/>
              </a:spcBef>
              <a:spcAft>
                <a:spcPts val="600"/>
              </a:spcAft>
            </a:pPr>
            <a:r>
              <a:rPr lang="en-US" sz="2000" dirty="0"/>
              <a:t>Patient may not be able to answer due to a hunger for air.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65280"/>
            <a:ext cx="1359526" cy="461665"/>
          </a:xfrm>
          <a:prstGeom prst="rect">
            <a:avLst/>
          </a:prstGeom>
        </p:spPr>
        <p:txBody>
          <a:bodyPr wrap="square">
            <a:spAutoFit/>
          </a:bodyPr>
          <a:lstStyle/>
          <a:p>
            <a:pPr algn="ctr"/>
            <a:r>
              <a:rPr lang="en-US" sz="2400" b="1" dirty="0">
                <a:latin typeface="Arial" pitchFamily="34" charset="0"/>
                <a:cs typeface="Arial" pitchFamily="34" charset="0"/>
              </a:rPr>
              <a:t>13-6</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 Physical Exam</a:t>
            </a:r>
            <a:endParaRPr lang="en-US" dirty="0"/>
          </a:p>
        </p:txBody>
      </p:sp>
      <p:sp>
        <p:nvSpPr>
          <p:cNvPr id="3" name="Text Placeholder 2"/>
          <p:cNvSpPr>
            <a:spLocks noGrp="1"/>
          </p:cNvSpPr>
          <p:nvPr>
            <p:ph type="body" idx="1"/>
          </p:nvPr>
        </p:nvSpPr>
        <p:spPr>
          <a:xfrm>
            <a:off x="878205" y="2106507"/>
            <a:ext cx="10435590" cy="3986213"/>
          </a:xfrm>
        </p:spPr>
        <p:txBody>
          <a:bodyPr/>
          <a:lstStyle/>
          <a:p>
            <a:pPr marL="228600" lvl="1">
              <a:spcBef>
                <a:spcPts val="600"/>
              </a:spcBef>
              <a:spcAft>
                <a:spcPts val="600"/>
              </a:spcAft>
            </a:pPr>
            <a:r>
              <a:rPr lang="en-US" dirty="0"/>
              <a:t>Observe skin color for pallor or cyanosis.</a:t>
            </a:r>
          </a:p>
          <a:p>
            <a:pPr marL="685800" lvl="2">
              <a:spcBef>
                <a:spcPts val="600"/>
              </a:spcBef>
              <a:spcAft>
                <a:spcPts val="600"/>
              </a:spcAft>
            </a:pPr>
            <a:r>
              <a:rPr lang="en-US" sz="2000" dirty="0"/>
              <a:t>Look closely at the inside of patient’s eyelids, around the lips, and at the fingernail beds. </a:t>
            </a:r>
          </a:p>
          <a:p>
            <a:pPr>
              <a:spcBef>
                <a:spcPts val="600"/>
              </a:spcBef>
              <a:spcAft>
                <a:spcPts val="600"/>
              </a:spcAft>
            </a:pPr>
            <a:r>
              <a:rPr lang="en-US" dirty="0"/>
              <a:t>Complete the rest of the physical examination in the usual fashion.</a:t>
            </a:r>
          </a:p>
          <a:p>
            <a:pPr lvl="1">
              <a:spcBef>
                <a:spcPts val="600"/>
              </a:spcBef>
              <a:spcAft>
                <a:spcPts val="600"/>
              </a:spcAft>
            </a:pPr>
            <a:r>
              <a:rPr lang="en-US" dirty="0"/>
              <a:t>For the chest exam, carefully palpate the skin of patient’s chest for the presence of any “crackling” or “Rice Krispies feeling” beneath the skin. </a:t>
            </a:r>
          </a:p>
          <a:p>
            <a:pPr lvl="2">
              <a:spcBef>
                <a:spcPts val="600"/>
              </a:spcBef>
              <a:spcAft>
                <a:spcPts val="600"/>
              </a:spcAft>
            </a:pPr>
            <a:r>
              <a:rPr lang="en-US" sz="2000" dirty="0"/>
              <a:t>Emphysema or </a:t>
            </a:r>
            <a:r>
              <a:rPr lang="en-US" sz="2000" u="dbl" dirty="0">
                <a:solidFill>
                  <a:srgbClr val="C00000"/>
                </a:solidFill>
              </a:rPr>
              <a:t>crepitus</a:t>
            </a:r>
            <a:r>
              <a:rPr lang="en-US" sz="2000" dirty="0"/>
              <a:t> often due to a pneumothorax</a:t>
            </a:r>
          </a:p>
          <a:p>
            <a:pPr lvl="3">
              <a:spcBef>
                <a:spcPts val="600"/>
              </a:spcBef>
              <a:spcAft>
                <a:spcPts val="600"/>
              </a:spcAft>
            </a:pPr>
            <a:r>
              <a:rPr lang="en-US" sz="2000" dirty="0"/>
              <a:t>Indicates that air or gas is present beneath the skin. </a:t>
            </a:r>
          </a:p>
          <a:p>
            <a:pPr lvl="2">
              <a:spcBef>
                <a:spcPts val="600"/>
              </a:spcBef>
              <a:spcAft>
                <a:spcPts val="600"/>
              </a:spcAft>
            </a:pPr>
            <a:r>
              <a:rPr lang="en-US" sz="2000" dirty="0"/>
              <a:t>Other potential causes include penetrating trauma and severe skin and tissue infections.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65280"/>
            <a:ext cx="1359526" cy="461665"/>
          </a:xfrm>
          <a:prstGeom prst="rect">
            <a:avLst/>
          </a:prstGeom>
        </p:spPr>
        <p:txBody>
          <a:bodyPr wrap="square">
            <a:spAutoFit/>
          </a:bodyPr>
          <a:lstStyle/>
          <a:p>
            <a:pPr algn="ctr"/>
            <a:r>
              <a:rPr lang="en-US" sz="2400" b="1" dirty="0">
                <a:latin typeface="Arial" pitchFamily="34" charset="0"/>
                <a:cs typeface="Arial" pitchFamily="34" charset="0"/>
              </a:rPr>
              <a:t>13-6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651F71-98AB-41C7-8D8C-76E549FAEE40}"/>
              </a:ext>
            </a:extLst>
          </p:cNvPr>
          <p:cNvSpPr>
            <a:spLocks noGrp="1"/>
          </p:cNvSpPr>
          <p:nvPr>
            <p:ph type="title"/>
          </p:nvPr>
        </p:nvSpPr>
        <p:spPr/>
        <p:txBody>
          <a:bodyPr/>
          <a:lstStyle/>
          <a:p>
            <a:pPr marR="0" rtl="0"/>
            <a:r>
              <a:rPr lang="en-US" b="1" i="0" u="none" strike="noStrike" kern="1600" baseline="0" dirty="0"/>
              <a:t>Patient Assessment: Vitals</a:t>
            </a:r>
          </a:p>
        </p:txBody>
      </p:sp>
      <p:sp>
        <p:nvSpPr>
          <p:cNvPr id="3" name="Text Placeholder 2">
            <a:extLst>
              <a:ext uri="{FF2B5EF4-FFF2-40B4-BE49-F238E27FC236}">
                <a16:creationId xmlns:a16="http://schemas.microsoft.com/office/drawing/2014/main" xmlns="" id="{77CDEAF0-D9E2-4F07-BD4B-3546E3AC3204}"/>
              </a:ext>
            </a:extLst>
          </p:cNvPr>
          <p:cNvSpPr>
            <a:spLocks noGrp="1"/>
          </p:cNvSpPr>
          <p:nvPr>
            <p:ph type="body" idx="1"/>
          </p:nvPr>
        </p:nvSpPr>
        <p:spPr>
          <a:xfrm>
            <a:off x="891540" y="2570672"/>
            <a:ext cx="10435590" cy="3571510"/>
          </a:xfrm>
        </p:spPr>
        <p:txBody>
          <a:bodyPr/>
          <a:lstStyle/>
          <a:p>
            <a:pPr marR="0" lvl="0" rtl="0"/>
            <a:r>
              <a:rPr lang="en-US" u="none" strike="noStrike" baseline="0" dirty="0"/>
              <a:t>Obtain a complete set of vital signs.</a:t>
            </a:r>
          </a:p>
          <a:p>
            <a:pPr lvl="1"/>
            <a:r>
              <a:rPr lang="en-US" dirty="0"/>
              <a:t>Respirations</a:t>
            </a:r>
            <a:r>
              <a:rPr lang="en-US" u="none" strike="noStrike" baseline="0" dirty="0"/>
              <a:t> including the rate, rhythm, depth, and quality</a:t>
            </a:r>
          </a:p>
          <a:p>
            <a:pPr lvl="1"/>
            <a:r>
              <a:rPr lang="en-US" u="none" strike="noStrike" baseline="0" dirty="0"/>
              <a:t>Do not guess the respiratory rate.</a:t>
            </a:r>
          </a:p>
          <a:p>
            <a:pPr lvl="1"/>
            <a:r>
              <a:rPr lang="en-US" dirty="0"/>
              <a:t>C</a:t>
            </a:r>
            <a:r>
              <a:rPr lang="en-US" u="none" strike="noStrike" baseline="0" dirty="0"/>
              <a:t>ount the breaths for 30 seconds and multiply the count by 2 to determine the number of breaths per minute.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65280"/>
            <a:ext cx="1359526" cy="461665"/>
          </a:xfrm>
          <a:prstGeom prst="rect">
            <a:avLst/>
          </a:prstGeom>
        </p:spPr>
        <p:txBody>
          <a:bodyPr wrap="square">
            <a:spAutoFit/>
          </a:bodyPr>
          <a:lstStyle/>
          <a:p>
            <a:pPr algn="ctr"/>
            <a:r>
              <a:rPr lang="en-US" sz="2400" b="1" dirty="0">
                <a:latin typeface="Arial" pitchFamily="34" charset="0"/>
                <a:cs typeface="Arial" pitchFamily="34" charset="0"/>
              </a:rPr>
              <a:t>13-6</a:t>
            </a:r>
          </a:p>
        </p:txBody>
      </p:sp>
    </p:spTree>
    <p:extLst>
      <p:ext uri="{BB962C8B-B14F-4D97-AF65-F5344CB8AC3E}">
        <p14:creationId xmlns:p14="http://schemas.microsoft.com/office/powerpoint/2010/main" val="31057328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651F71-98AB-41C7-8D8C-76E549FAEE40}"/>
              </a:ext>
            </a:extLst>
          </p:cNvPr>
          <p:cNvSpPr>
            <a:spLocks noGrp="1"/>
          </p:cNvSpPr>
          <p:nvPr>
            <p:ph type="title"/>
          </p:nvPr>
        </p:nvSpPr>
        <p:spPr/>
        <p:txBody>
          <a:bodyPr/>
          <a:lstStyle/>
          <a:p>
            <a:pPr marR="0" rtl="0"/>
            <a:r>
              <a:rPr lang="en-US" b="1" i="0" u="none" strike="noStrike" kern="1600" baseline="0" dirty="0"/>
              <a:t>Patient Assessment: Vitals</a:t>
            </a:r>
          </a:p>
        </p:txBody>
      </p:sp>
      <p:sp>
        <p:nvSpPr>
          <p:cNvPr id="3" name="Text Placeholder 2">
            <a:extLst>
              <a:ext uri="{FF2B5EF4-FFF2-40B4-BE49-F238E27FC236}">
                <a16:creationId xmlns:a16="http://schemas.microsoft.com/office/drawing/2014/main" xmlns="" id="{77CDEAF0-D9E2-4F07-BD4B-3546E3AC3204}"/>
              </a:ext>
            </a:extLst>
          </p:cNvPr>
          <p:cNvSpPr>
            <a:spLocks noGrp="1"/>
          </p:cNvSpPr>
          <p:nvPr>
            <p:ph type="body" idx="1"/>
          </p:nvPr>
        </p:nvSpPr>
        <p:spPr>
          <a:xfrm>
            <a:off x="891540" y="2294626"/>
            <a:ext cx="10435590" cy="3847556"/>
          </a:xfrm>
        </p:spPr>
        <p:txBody>
          <a:bodyPr/>
          <a:lstStyle/>
          <a:p>
            <a:pPr>
              <a:spcBef>
                <a:spcPts val="600"/>
              </a:spcBef>
              <a:spcAft>
                <a:spcPts val="600"/>
              </a:spcAft>
            </a:pPr>
            <a:r>
              <a:rPr lang="en-US" dirty="0"/>
              <a:t>V</a:t>
            </a:r>
            <a:r>
              <a:rPr lang="en-US" u="none" strike="noStrike" baseline="0" dirty="0"/>
              <a:t>ital signs change over time</a:t>
            </a:r>
            <a:r>
              <a:rPr lang="en-US" dirty="0"/>
              <a:t>:</a:t>
            </a:r>
          </a:p>
          <a:p>
            <a:pPr lvl="1">
              <a:spcBef>
                <a:spcPts val="600"/>
              </a:spcBef>
              <a:spcAft>
                <a:spcPts val="600"/>
              </a:spcAft>
            </a:pPr>
            <a:r>
              <a:rPr lang="en-US" dirty="0"/>
              <a:t>R</a:t>
            </a:r>
            <a:r>
              <a:rPr lang="en-US" u="none" strike="noStrike" baseline="0" dirty="0"/>
              <a:t>epeat the vital signs frequently (every 5 minutes) in patients exhibiting signs of acute respiratory distress.</a:t>
            </a:r>
          </a:p>
          <a:p>
            <a:pPr lvl="1">
              <a:spcBef>
                <a:spcPts val="600"/>
              </a:spcBef>
              <a:spcAft>
                <a:spcPts val="600"/>
              </a:spcAft>
            </a:pPr>
            <a:r>
              <a:rPr lang="en-US" u="none" strike="noStrike" baseline="0" dirty="0"/>
              <a:t>Several sets of vital signs usually provide more information than a single, isolated measurement.</a:t>
            </a:r>
          </a:p>
          <a:p>
            <a:pPr lvl="1">
              <a:spcBef>
                <a:spcPts val="600"/>
              </a:spcBef>
              <a:spcAft>
                <a:spcPts val="600"/>
              </a:spcAft>
            </a:pPr>
            <a:r>
              <a:rPr lang="en-US" u="none" strike="noStrike" baseline="0" dirty="0"/>
              <a:t>Can serve as a marker for change, both favorable as well as unfavorable</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65280"/>
            <a:ext cx="1359526" cy="461665"/>
          </a:xfrm>
          <a:prstGeom prst="rect">
            <a:avLst/>
          </a:prstGeom>
        </p:spPr>
        <p:txBody>
          <a:bodyPr wrap="square">
            <a:spAutoFit/>
          </a:bodyPr>
          <a:lstStyle/>
          <a:p>
            <a:pPr algn="ctr"/>
            <a:r>
              <a:rPr lang="en-US" sz="2400" b="1" dirty="0">
                <a:latin typeface="Arial" pitchFamily="34" charset="0"/>
                <a:cs typeface="Arial" pitchFamily="34" charset="0"/>
              </a:rPr>
              <a:t>13-6</a:t>
            </a:r>
          </a:p>
        </p:txBody>
      </p:sp>
    </p:spTree>
    <p:extLst>
      <p:ext uri="{BB962C8B-B14F-4D97-AF65-F5344CB8AC3E}">
        <p14:creationId xmlns:p14="http://schemas.microsoft.com/office/powerpoint/2010/main" val="2825144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1C4EEE-8729-4508-B71D-210FDEFE97E2}"/>
              </a:ext>
            </a:extLst>
          </p:cNvPr>
          <p:cNvSpPr>
            <a:spLocks noGrp="1"/>
          </p:cNvSpPr>
          <p:nvPr>
            <p:ph type="title"/>
          </p:nvPr>
        </p:nvSpPr>
        <p:spPr/>
        <p:txBody>
          <a:bodyPr/>
          <a:lstStyle/>
          <a:p>
            <a:pPr marR="0" rtl="0"/>
            <a:r>
              <a:rPr lang="en-US" b="1" i="0" u="none" strike="noStrike" kern="1600" baseline="0" dirty="0"/>
              <a:t>Patient Assessment: Vitals</a:t>
            </a:r>
          </a:p>
        </p:txBody>
      </p:sp>
      <p:sp>
        <p:nvSpPr>
          <p:cNvPr id="3" name="Text Placeholder 2">
            <a:extLst>
              <a:ext uri="{FF2B5EF4-FFF2-40B4-BE49-F238E27FC236}">
                <a16:creationId xmlns:a16="http://schemas.microsoft.com/office/drawing/2014/main" xmlns="" id="{562FD977-4635-42E8-9A11-8BDB25452819}"/>
              </a:ext>
            </a:extLst>
          </p:cNvPr>
          <p:cNvSpPr>
            <a:spLocks noGrp="1"/>
          </p:cNvSpPr>
          <p:nvPr>
            <p:ph type="body" idx="1"/>
          </p:nvPr>
        </p:nvSpPr>
        <p:spPr>
          <a:xfrm>
            <a:off x="891540" y="2484408"/>
            <a:ext cx="10435590" cy="3722762"/>
          </a:xfrm>
        </p:spPr>
        <p:txBody>
          <a:bodyPr/>
          <a:lstStyle/>
          <a:p>
            <a:pPr marR="0" lvl="0" rtl="0"/>
            <a:r>
              <a:rPr lang="en-US" u="none" strike="noStrike" baseline="0" dirty="0"/>
              <a:t>Respiratory rate:</a:t>
            </a:r>
          </a:p>
          <a:p>
            <a:pPr lvl="1"/>
            <a:r>
              <a:rPr lang="en-US" dirty="0"/>
              <a:t>Ominous: L</a:t>
            </a:r>
            <a:r>
              <a:rPr lang="en-US" u="none" strike="noStrike" baseline="0" dirty="0"/>
              <a:t>ess than 8 per minute or greater than 30 per minute in an adult </a:t>
            </a:r>
          </a:p>
          <a:p>
            <a:pPr lvl="2"/>
            <a:r>
              <a:rPr lang="en-US" sz="2000" dirty="0"/>
              <a:t>S</a:t>
            </a:r>
            <a:r>
              <a:rPr lang="en-US" sz="2000" u="none" strike="noStrike" baseline="0" dirty="0"/>
              <a:t>ignify impending respiratory failure </a:t>
            </a:r>
          </a:p>
          <a:p>
            <a:pPr lvl="2"/>
            <a:r>
              <a:rPr lang="en-US" sz="2000" dirty="0"/>
              <a:t>R</a:t>
            </a:r>
            <a:r>
              <a:rPr lang="en-US" sz="2000" u="none" strike="noStrike" baseline="0" dirty="0"/>
              <a:t>emember that a normal respiratory rate for an adult is 12 to 20 per minute. </a:t>
            </a:r>
          </a:p>
          <a:p>
            <a:pPr marL="457200" marR="0" lvl="1" indent="0" rtl="0">
              <a:buNone/>
            </a:pPr>
            <a:endParaRPr lang="en-US" u="none" strike="noStrike" baseline="0" dirty="0"/>
          </a:p>
          <a:p>
            <a:pPr marR="0" lvl="1" rtl="0"/>
            <a:endParaRPr lang="en-US" b="0" i="0" u="none" strike="noStrike" baseline="0" dirty="0"/>
          </a:p>
          <a:p>
            <a:pPr marR="0" lvl="1" rtl="0"/>
            <a:endParaRPr lang="en-US" b="0" i="0" u="none" strike="noStrike" baseline="0" dirty="0"/>
          </a:p>
          <a:p>
            <a:pPr marR="0" lvl="1" rtl="0"/>
            <a:endParaRPr lang="en-US" b="0" i="0" u="none" strike="noStrike" baseline="0" dirty="0"/>
          </a:p>
          <a:p>
            <a:pPr marR="0" lvl="1" rtl="0"/>
            <a:endParaRPr lang="en-US" b="0" i="0" u="none" strike="noStrike" baseline="0" dirty="0"/>
          </a:p>
          <a:p>
            <a:pPr marR="0" lvl="1" rtl="0"/>
            <a:endParaRPr lang="en-US" b="0" i="0" u="none" strike="noStrike" baseline="0" dirty="0"/>
          </a:p>
          <a:p>
            <a:pPr marR="0" lvl="1" rtl="0"/>
            <a:endParaRPr lang="en-US" b="0" i="0" u="none" strike="noStrike" baseline="0" dirty="0"/>
          </a:p>
          <a:p>
            <a:pPr marR="0" lvl="1" rtl="0"/>
            <a:endParaRPr lang="en-US" b="0" i="0" u="none" strike="noStrike" baseline="0" dirty="0"/>
          </a:p>
          <a:p>
            <a:pPr marR="0" lvl="1" rtl="0"/>
            <a:endParaRPr lang="en-US" b="0" i="0"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65280"/>
            <a:ext cx="1359526" cy="461665"/>
          </a:xfrm>
          <a:prstGeom prst="rect">
            <a:avLst/>
          </a:prstGeom>
        </p:spPr>
        <p:txBody>
          <a:bodyPr wrap="square">
            <a:spAutoFit/>
          </a:bodyPr>
          <a:lstStyle/>
          <a:p>
            <a:pPr algn="ctr"/>
            <a:r>
              <a:rPr lang="en-US" sz="2400" b="1" dirty="0">
                <a:latin typeface="Arial" pitchFamily="34" charset="0"/>
                <a:cs typeface="Arial" pitchFamily="34" charset="0"/>
              </a:rPr>
              <a:t>13-6</a:t>
            </a:r>
          </a:p>
        </p:txBody>
      </p:sp>
    </p:spTree>
    <p:extLst>
      <p:ext uri="{BB962C8B-B14F-4D97-AF65-F5344CB8AC3E}">
        <p14:creationId xmlns:p14="http://schemas.microsoft.com/office/powerpoint/2010/main" val="7751595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1C4EEE-8729-4508-B71D-210FDEFE97E2}"/>
              </a:ext>
            </a:extLst>
          </p:cNvPr>
          <p:cNvSpPr>
            <a:spLocks noGrp="1"/>
          </p:cNvSpPr>
          <p:nvPr>
            <p:ph type="title"/>
          </p:nvPr>
        </p:nvSpPr>
        <p:spPr/>
        <p:txBody>
          <a:bodyPr/>
          <a:lstStyle/>
          <a:p>
            <a:pPr marR="0" rtl="0"/>
            <a:r>
              <a:rPr lang="en-US" b="1" i="0" u="none" strike="noStrike" kern="1600" baseline="0" dirty="0"/>
              <a:t>Patient Assessment: </a:t>
            </a:r>
            <a:br>
              <a:rPr lang="en-US" b="1" i="0" u="none" strike="noStrike" kern="1600" baseline="0" dirty="0"/>
            </a:br>
            <a:r>
              <a:rPr lang="en-US" b="1" i="0" u="none" strike="noStrike" kern="1600" baseline="0" dirty="0"/>
              <a:t>Tachypnea and Hyperventilation</a:t>
            </a:r>
          </a:p>
        </p:txBody>
      </p:sp>
      <p:sp>
        <p:nvSpPr>
          <p:cNvPr id="3" name="Text Placeholder 2">
            <a:extLst>
              <a:ext uri="{FF2B5EF4-FFF2-40B4-BE49-F238E27FC236}">
                <a16:creationId xmlns:a16="http://schemas.microsoft.com/office/drawing/2014/main" xmlns="" id="{562FD977-4635-42E8-9A11-8BDB25452819}"/>
              </a:ext>
            </a:extLst>
          </p:cNvPr>
          <p:cNvSpPr>
            <a:spLocks noGrp="1"/>
          </p:cNvSpPr>
          <p:nvPr>
            <p:ph type="body" idx="1"/>
          </p:nvPr>
        </p:nvSpPr>
        <p:spPr>
          <a:xfrm>
            <a:off x="891540" y="2380891"/>
            <a:ext cx="10435590" cy="3860785"/>
          </a:xfrm>
        </p:spPr>
        <p:txBody>
          <a:bodyPr/>
          <a:lstStyle/>
          <a:p>
            <a:pPr lvl="1">
              <a:spcBef>
                <a:spcPts val="600"/>
              </a:spcBef>
              <a:spcAft>
                <a:spcPts val="600"/>
              </a:spcAft>
            </a:pPr>
            <a:r>
              <a:rPr lang="en-US" u="none" strike="noStrike" baseline="0" dirty="0"/>
              <a:t>Tachypnea and hyperventilation causes range from</a:t>
            </a:r>
            <a:r>
              <a:rPr lang="en-US" u="none" strike="noStrike" dirty="0"/>
              <a:t> </a:t>
            </a:r>
            <a:r>
              <a:rPr lang="en-US" u="none" strike="noStrike" baseline="0" dirty="0"/>
              <a:t>psychogenic in nature to a potentially lethal pulmonary embolism. </a:t>
            </a:r>
          </a:p>
          <a:p>
            <a:pPr lvl="2">
              <a:spcBef>
                <a:spcPts val="600"/>
              </a:spcBef>
              <a:spcAft>
                <a:spcPts val="600"/>
              </a:spcAft>
            </a:pPr>
            <a:r>
              <a:rPr lang="en-US" dirty="0"/>
              <a:t>A</a:t>
            </a:r>
            <a:r>
              <a:rPr lang="en-US" u="none" strike="noStrike" baseline="0" dirty="0"/>
              <a:t> patient can maintain a rapid respiratory rate for only a short period of time. </a:t>
            </a:r>
          </a:p>
          <a:p>
            <a:pPr lvl="2">
              <a:spcBef>
                <a:spcPts val="600"/>
              </a:spcBef>
              <a:spcAft>
                <a:spcPts val="600"/>
              </a:spcAft>
            </a:pPr>
            <a:r>
              <a:rPr lang="en-US" dirty="0"/>
              <a:t>P</a:t>
            </a:r>
            <a:r>
              <a:rPr lang="en-US" u="none" strike="noStrike" baseline="0" dirty="0"/>
              <a:t>sychogenic (e.g., hyperventilation) will eventually resolve. </a:t>
            </a:r>
          </a:p>
          <a:p>
            <a:pPr lvl="2">
              <a:spcBef>
                <a:spcPts val="600"/>
              </a:spcBef>
              <a:spcAft>
                <a:spcPts val="600"/>
              </a:spcAft>
            </a:pPr>
            <a:r>
              <a:rPr lang="en-US" dirty="0"/>
              <a:t>C</a:t>
            </a:r>
            <a:r>
              <a:rPr lang="en-US" u="none" strike="noStrike" baseline="0" dirty="0"/>
              <a:t>ompensatory mechanisms will eventually be lost, and sudden respiratory failure will then result, especially in children.</a:t>
            </a:r>
          </a:p>
          <a:p>
            <a:pPr marR="0" lvl="1" rtl="0"/>
            <a:endParaRPr lang="en-US" u="none" strike="noStrike" baseline="0" dirty="0"/>
          </a:p>
          <a:p>
            <a:pPr marR="0" lvl="1" rtl="0"/>
            <a:endParaRPr lang="en-US" b="0" i="0" u="none" strike="noStrike" baseline="0" dirty="0"/>
          </a:p>
          <a:p>
            <a:pPr marR="0" lvl="1" rtl="0"/>
            <a:endParaRPr lang="en-US" b="0" i="0" u="none" strike="noStrike" baseline="0" dirty="0"/>
          </a:p>
          <a:p>
            <a:pPr marR="0" lvl="1" rtl="0"/>
            <a:endParaRPr lang="en-US" b="0" i="0" u="none" strike="noStrike" baseline="0" dirty="0"/>
          </a:p>
          <a:p>
            <a:pPr marR="0" lvl="1" rtl="0"/>
            <a:endParaRPr lang="en-US" b="0" i="0" u="none" strike="noStrike" baseline="0" dirty="0"/>
          </a:p>
          <a:p>
            <a:pPr marR="0" lvl="1" rtl="0"/>
            <a:endParaRPr lang="en-US" b="0" i="0" u="none" strike="noStrike" baseline="0" dirty="0"/>
          </a:p>
          <a:p>
            <a:pPr marR="0" lvl="1" rtl="0"/>
            <a:endParaRPr lang="en-US" b="0" i="0" u="none" strike="noStrike" baseline="0" dirty="0"/>
          </a:p>
          <a:p>
            <a:pPr marR="0" lvl="1" rtl="0"/>
            <a:endParaRPr lang="en-US" b="0" i="0" u="none" strike="noStrike" baseline="0" dirty="0"/>
          </a:p>
          <a:p>
            <a:pPr marR="0" lvl="1" rtl="0"/>
            <a:endParaRPr lang="en-US" b="0" i="0"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65280"/>
            <a:ext cx="1359526" cy="461665"/>
          </a:xfrm>
          <a:prstGeom prst="rect">
            <a:avLst/>
          </a:prstGeom>
        </p:spPr>
        <p:txBody>
          <a:bodyPr wrap="square">
            <a:spAutoFit/>
          </a:bodyPr>
          <a:lstStyle/>
          <a:p>
            <a:pPr algn="ctr"/>
            <a:r>
              <a:rPr lang="en-US" sz="2400" b="1" dirty="0">
                <a:latin typeface="Arial" pitchFamily="34" charset="0"/>
                <a:cs typeface="Arial" pitchFamily="34" charset="0"/>
              </a:rPr>
              <a:t>13-6</a:t>
            </a:r>
          </a:p>
        </p:txBody>
      </p:sp>
    </p:spTree>
    <p:extLst>
      <p:ext uri="{BB962C8B-B14F-4D97-AF65-F5344CB8AC3E}">
        <p14:creationId xmlns:p14="http://schemas.microsoft.com/office/powerpoint/2010/main" val="26446113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 Hyperventilating</a:t>
            </a:r>
            <a:endParaRPr lang="en-US" dirty="0"/>
          </a:p>
        </p:txBody>
      </p:sp>
      <p:sp>
        <p:nvSpPr>
          <p:cNvPr id="3" name="Text Placeholder 2"/>
          <p:cNvSpPr>
            <a:spLocks noGrp="1"/>
          </p:cNvSpPr>
          <p:nvPr>
            <p:ph type="body" idx="1"/>
          </p:nvPr>
        </p:nvSpPr>
        <p:spPr/>
        <p:txBody>
          <a:bodyPr/>
          <a:lstStyle/>
          <a:p>
            <a:r>
              <a:rPr lang="en-US" dirty="0"/>
              <a:t>Hyperventilating:</a:t>
            </a:r>
          </a:p>
          <a:p>
            <a:pPr lvl="1"/>
            <a:r>
              <a:rPr lang="en-US" dirty="0"/>
              <a:t>Tingling or a “pins and needles” sensation around the lips, hands, or feet, a condition known as paresthesia </a:t>
            </a:r>
          </a:p>
          <a:p>
            <a:pPr lvl="1">
              <a:spcBef>
                <a:spcPts val="600"/>
              </a:spcBef>
              <a:spcAft>
                <a:spcPts val="600"/>
              </a:spcAft>
            </a:pPr>
            <a:r>
              <a:rPr lang="en-US" dirty="0"/>
              <a:t>Not being able to open their hands due to excessive muscle cramping</a:t>
            </a:r>
          </a:p>
          <a:p>
            <a:pPr lvl="1">
              <a:spcBef>
                <a:spcPts val="600"/>
              </a:spcBef>
              <a:spcAft>
                <a:spcPts val="600"/>
              </a:spcAft>
            </a:pPr>
            <a:r>
              <a:rPr lang="en-US" dirty="0"/>
              <a:t>Hands and fingers may appear contorted. </a:t>
            </a:r>
          </a:p>
          <a:p>
            <a:pPr lvl="2">
              <a:spcBef>
                <a:spcPts val="600"/>
              </a:spcBef>
              <a:spcAft>
                <a:spcPts val="600"/>
              </a:spcAft>
            </a:pPr>
            <a:r>
              <a:rPr lang="en-US" dirty="0"/>
              <a:t> Although alarming, these findings are benign. </a:t>
            </a:r>
          </a:p>
          <a:p>
            <a:pPr lvl="2">
              <a:spcBef>
                <a:spcPts val="600"/>
              </a:spcBef>
              <a:spcAft>
                <a:spcPts val="600"/>
              </a:spcAft>
            </a:pPr>
            <a:r>
              <a:rPr lang="en-US" dirty="0"/>
              <a:t> Will disappear once patient’s respiratory rate slows</a:t>
            </a:r>
          </a:p>
          <a:p>
            <a:pPr lvl="1">
              <a:spcBef>
                <a:spcPts val="600"/>
              </a:spcBef>
              <a:spcAft>
                <a:spcPts val="600"/>
              </a:spcAft>
            </a:pPr>
            <a:r>
              <a:rPr lang="en-US" dirty="0"/>
              <a:t>Often seen in very anxious patients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476718" y="765280"/>
            <a:ext cx="1359526" cy="461665"/>
          </a:xfrm>
          <a:prstGeom prst="rect">
            <a:avLst/>
          </a:prstGeom>
        </p:spPr>
        <p:txBody>
          <a:bodyPr wrap="square">
            <a:spAutoFit/>
          </a:bodyPr>
          <a:lstStyle/>
          <a:p>
            <a:pPr algn="ctr"/>
            <a:r>
              <a:rPr lang="en-US" sz="2400" b="1" dirty="0">
                <a:latin typeface="Arial" pitchFamily="34" charset="0"/>
                <a:cs typeface="Arial" pitchFamily="34" charset="0"/>
              </a:rPr>
              <a:t>13-6</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 Breath Sounds</a:t>
            </a:r>
            <a:endParaRPr lang="en-US" dirty="0"/>
          </a:p>
        </p:txBody>
      </p:sp>
      <p:sp>
        <p:nvSpPr>
          <p:cNvPr id="3" name="Text Placeholder 2"/>
          <p:cNvSpPr>
            <a:spLocks noGrp="1"/>
          </p:cNvSpPr>
          <p:nvPr>
            <p:ph type="body" idx="1"/>
          </p:nvPr>
        </p:nvSpPr>
        <p:spPr>
          <a:xfrm>
            <a:off x="775426" y="1666676"/>
            <a:ext cx="10435590" cy="4835724"/>
          </a:xfrm>
        </p:spPr>
        <p:txBody>
          <a:bodyPr/>
          <a:lstStyle/>
          <a:p>
            <a:pPr>
              <a:buNone/>
            </a:pPr>
            <a:r>
              <a:rPr lang="en-US" b="1" dirty="0"/>
              <a:t>Breath Sounds </a:t>
            </a:r>
          </a:p>
          <a:p>
            <a:pPr>
              <a:buNone/>
            </a:pPr>
            <a:r>
              <a:rPr lang="en-US" dirty="0"/>
              <a:t>Listening with a stethoscope:</a:t>
            </a:r>
          </a:p>
          <a:p>
            <a:pPr lvl="1">
              <a:spcBef>
                <a:spcPts val="600"/>
              </a:spcBef>
              <a:spcAft>
                <a:spcPts val="600"/>
              </a:spcAft>
            </a:pPr>
            <a:r>
              <a:rPr lang="en-US" dirty="0"/>
              <a:t>Normal breath sounds are regular, relatively quiet (like a sigh), and equal for the two lungs. </a:t>
            </a:r>
          </a:p>
          <a:p>
            <a:pPr lvl="1">
              <a:spcBef>
                <a:spcPts val="600"/>
              </a:spcBef>
              <a:spcAft>
                <a:spcPts val="600"/>
              </a:spcAft>
            </a:pPr>
            <a:r>
              <a:rPr lang="en-US" dirty="0"/>
              <a:t>Abnormal breath sounds are diminished or absent, noisy (wheezes, crackles, gurgles), or unequal between the two lungs. </a:t>
            </a:r>
          </a:p>
          <a:p>
            <a:pPr lvl="1">
              <a:spcBef>
                <a:spcPts val="600"/>
              </a:spcBef>
              <a:spcAft>
                <a:spcPts val="600"/>
              </a:spcAft>
            </a:pPr>
            <a:r>
              <a:rPr lang="en-US" dirty="0"/>
              <a:t>It is beyond the scope of knowledge for OEC technicians to fully learn breath sounds. </a:t>
            </a:r>
          </a:p>
          <a:p>
            <a:pPr lvl="2">
              <a:spcBef>
                <a:spcPts val="600"/>
              </a:spcBef>
              <a:spcAft>
                <a:spcPts val="600"/>
              </a:spcAft>
            </a:pPr>
            <a:r>
              <a:rPr lang="en-US" sz="1900" dirty="0"/>
              <a:t>Assess whether air is moving in and out of the lungs. </a:t>
            </a:r>
          </a:p>
          <a:p>
            <a:pPr lvl="2">
              <a:spcBef>
                <a:spcPts val="600"/>
              </a:spcBef>
              <a:spcAft>
                <a:spcPts val="600"/>
              </a:spcAft>
            </a:pPr>
            <a:r>
              <a:rPr lang="en-US" sz="1900" dirty="0"/>
              <a:t>Determine whether patient is sufficiently oxygenated. </a:t>
            </a:r>
          </a:p>
          <a:p>
            <a:pPr lvl="3">
              <a:spcBef>
                <a:spcPts val="600"/>
              </a:spcBef>
              <a:spcAft>
                <a:spcPts val="600"/>
              </a:spcAft>
            </a:pPr>
            <a:r>
              <a:rPr lang="en-US" sz="1800" dirty="0"/>
              <a:t>By assessing patient’s level of responsiveness, respiration quality and quantity, capillary refill, and skin color</a:t>
            </a:r>
          </a:p>
          <a:p>
            <a:pPr lvl="1"/>
            <a:endParaRPr lang="en-US" dirty="0"/>
          </a:p>
        </p:txBody>
      </p:sp>
      <p:pic>
        <p:nvPicPr>
          <p:cNvPr id="4" name="Content Placeholder 3"/>
          <p:cNvPicPr>
            <a:picLocks noChangeAspect="1"/>
          </p:cNvPicPr>
          <p:nvPr/>
        </p:nvPicPr>
        <p:blipFill>
          <a:blip r:embed="rId2" cstate="print"/>
          <a:stretch>
            <a:fillRect/>
          </a:stretch>
        </p:blipFill>
        <p:spPr>
          <a:xfrm>
            <a:off x="10204350" y="440311"/>
            <a:ext cx="1359526" cy="1365622"/>
          </a:xfrm>
          <a:prstGeom prst="rect">
            <a:avLst/>
          </a:prstGeom>
        </p:spPr>
      </p:pic>
      <p:sp>
        <p:nvSpPr>
          <p:cNvPr id="5" name="TextBox 4"/>
          <p:cNvSpPr txBox="1"/>
          <p:nvPr/>
        </p:nvSpPr>
        <p:spPr>
          <a:xfrm>
            <a:off x="10223713" y="707623"/>
            <a:ext cx="1320800" cy="830997"/>
          </a:xfrm>
          <a:prstGeom prst="rect">
            <a:avLst/>
          </a:prstGeom>
          <a:noFill/>
        </p:spPr>
        <p:txBody>
          <a:bodyPr wrap="square" rtlCol="0">
            <a:spAutoFit/>
          </a:bodyPr>
          <a:lstStyle/>
          <a:p>
            <a:pPr algn="ctr"/>
            <a:r>
              <a:rPr lang="en-US" sz="2400" b="1" dirty="0"/>
              <a:t>13-8</a:t>
            </a:r>
          </a:p>
          <a:p>
            <a:pPr algn="ctr"/>
            <a:r>
              <a:rPr lang="en-US" sz="2400" b="1" dirty="0"/>
              <a:t>13-9</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 Using a Stethoscope</a:t>
            </a:r>
            <a:endParaRPr lang="en-US" dirty="0"/>
          </a:p>
        </p:txBody>
      </p:sp>
      <p:sp>
        <p:nvSpPr>
          <p:cNvPr id="3" name="Text Placeholder 2"/>
          <p:cNvSpPr>
            <a:spLocks noGrp="1"/>
          </p:cNvSpPr>
          <p:nvPr>
            <p:ph type="body" idx="1"/>
          </p:nvPr>
        </p:nvSpPr>
        <p:spPr/>
        <p:txBody>
          <a:bodyPr/>
          <a:lstStyle/>
          <a:p>
            <a:pPr>
              <a:spcBef>
                <a:spcPts val="600"/>
              </a:spcBef>
              <a:spcAft>
                <a:spcPts val="600"/>
              </a:spcAft>
            </a:pPr>
            <a:r>
              <a:rPr lang="en-US" dirty="0"/>
              <a:t>If you listen with a stethoscope, always tell patient that you are going to listen to the lungs. </a:t>
            </a:r>
          </a:p>
          <a:p>
            <a:pPr lvl="1">
              <a:spcBef>
                <a:spcPts val="600"/>
              </a:spcBef>
              <a:spcAft>
                <a:spcPts val="600"/>
              </a:spcAft>
            </a:pPr>
            <a:r>
              <a:rPr lang="en-US" dirty="0"/>
              <a:t>Place patient in an upright position, preferably seated. </a:t>
            </a:r>
          </a:p>
          <a:p>
            <a:pPr lvl="2">
              <a:spcBef>
                <a:spcPts val="600"/>
              </a:spcBef>
              <a:spcAft>
                <a:spcPts val="600"/>
              </a:spcAft>
            </a:pPr>
            <a:r>
              <a:rPr lang="en-US" dirty="0"/>
              <a:t>The exception to this is when spinal injury is suspected, in which case patient should remain in a neutral, supine position.</a:t>
            </a:r>
          </a:p>
        </p:txBody>
      </p:sp>
      <p:pic>
        <p:nvPicPr>
          <p:cNvPr id="4" name="Content Placeholder 3"/>
          <p:cNvPicPr>
            <a:picLocks noChangeAspect="1"/>
          </p:cNvPicPr>
          <p:nvPr/>
        </p:nvPicPr>
        <p:blipFill>
          <a:blip r:embed="rId2" cstate="print"/>
          <a:stretch>
            <a:fillRect/>
          </a:stretch>
        </p:blipFill>
        <p:spPr>
          <a:xfrm>
            <a:off x="10204350" y="440311"/>
            <a:ext cx="1359526" cy="1365622"/>
          </a:xfrm>
          <a:prstGeom prst="rect">
            <a:avLst/>
          </a:prstGeom>
        </p:spPr>
      </p:pic>
      <p:sp>
        <p:nvSpPr>
          <p:cNvPr id="5" name="TextBox 4"/>
          <p:cNvSpPr txBox="1"/>
          <p:nvPr/>
        </p:nvSpPr>
        <p:spPr>
          <a:xfrm>
            <a:off x="10223713" y="892289"/>
            <a:ext cx="1320800" cy="461665"/>
          </a:xfrm>
          <a:prstGeom prst="rect">
            <a:avLst/>
          </a:prstGeom>
          <a:noFill/>
        </p:spPr>
        <p:txBody>
          <a:bodyPr wrap="square" rtlCol="0">
            <a:spAutoFit/>
          </a:bodyPr>
          <a:lstStyle/>
          <a:p>
            <a:pPr algn="ctr"/>
            <a:r>
              <a:rPr lang="en-US" sz="2400" b="1" dirty="0"/>
              <a:t>13-9</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 Using a Stethoscope</a:t>
            </a:r>
            <a:endParaRPr lang="en-US" dirty="0"/>
          </a:p>
        </p:txBody>
      </p:sp>
      <p:sp>
        <p:nvSpPr>
          <p:cNvPr id="3" name="Text Placeholder 2"/>
          <p:cNvSpPr>
            <a:spLocks noGrp="1"/>
          </p:cNvSpPr>
          <p:nvPr>
            <p:ph type="body" idx="1"/>
          </p:nvPr>
        </p:nvSpPr>
        <p:spPr>
          <a:xfrm>
            <a:off x="943429" y="2257911"/>
            <a:ext cx="10116457" cy="4302546"/>
          </a:xfrm>
        </p:spPr>
        <p:txBody>
          <a:bodyPr/>
          <a:lstStyle/>
          <a:p>
            <a:pPr>
              <a:spcBef>
                <a:spcPts val="600"/>
              </a:spcBef>
              <a:spcAft>
                <a:spcPts val="600"/>
              </a:spcAft>
            </a:pPr>
            <a:r>
              <a:rPr lang="en-US" dirty="0"/>
              <a:t>Avoid startling patient with a cold stethoscope.</a:t>
            </a:r>
          </a:p>
          <a:p>
            <a:pPr lvl="1">
              <a:spcBef>
                <a:spcPts val="600"/>
              </a:spcBef>
              <a:spcAft>
                <a:spcPts val="600"/>
              </a:spcAft>
            </a:pPr>
            <a:r>
              <a:rPr lang="en-US" dirty="0"/>
              <a:t>Warm it before use by vigorously rubbing it in a circular pattern on the palm of your hand. </a:t>
            </a:r>
          </a:p>
          <a:p>
            <a:pPr>
              <a:spcBef>
                <a:spcPts val="600"/>
              </a:spcBef>
              <a:spcAft>
                <a:spcPts val="600"/>
              </a:spcAft>
            </a:pPr>
            <a:r>
              <a:rPr lang="en-US" dirty="0"/>
              <a:t>Place the stethoscope firmly against patient’s bare skin, not against clothing, as breath sounds may be subtle. </a:t>
            </a:r>
          </a:p>
          <a:p>
            <a:pPr lvl="1">
              <a:spcBef>
                <a:spcPts val="600"/>
              </a:spcBef>
              <a:spcAft>
                <a:spcPts val="600"/>
              </a:spcAft>
            </a:pPr>
            <a:r>
              <a:rPr lang="en-US" dirty="0"/>
              <a:t>Instruct patient to breathe normally.</a:t>
            </a:r>
          </a:p>
          <a:p>
            <a:pPr lvl="1">
              <a:spcBef>
                <a:spcPts val="600"/>
              </a:spcBef>
              <a:spcAft>
                <a:spcPts val="600"/>
              </a:spcAft>
            </a:pPr>
            <a:r>
              <a:rPr lang="en-US" dirty="0"/>
              <a:t>If unable to hear patient breathe, ask patient to breathe through an open mouth or to breathe deeply.</a:t>
            </a:r>
          </a:p>
        </p:txBody>
      </p:sp>
      <p:pic>
        <p:nvPicPr>
          <p:cNvPr id="4" name="Content Placeholder 3"/>
          <p:cNvPicPr>
            <a:picLocks noChangeAspect="1"/>
          </p:cNvPicPr>
          <p:nvPr/>
        </p:nvPicPr>
        <p:blipFill>
          <a:blip r:embed="rId2" cstate="print"/>
          <a:stretch>
            <a:fillRect/>
          </a:stretch>
        </p:blipFill>
        <p:spPr>
          <a:xfrm>
            <a:off x="10204350" y="440311"/>
            <a:ext cx="1359526" cy="1365622"/>
          </a:xfrm>
          <a:prstGeom prst="rect">
            <a:avLst/>
          </a:prstGeom>
        </p:spPr>
      </p:pic>
      <p:sp>
        <p:nvSpPr>
          <p:cNvPr id="5" name="TextBox 4"/>
          <p:cNvSpPr txBox="1"/>
          <p:nvPr/>
        </p:nvSpPr>
        <p:spPr>
          <a:xfrm>
            <a:off x="10223713" y="892289"/>
            <a:ext cx="1320800" cy="461665"/>
          </a:xfrm>
          <a:prstGeom prst="rect">
            <a:avLst/>
          </a:prstGeom>
          <a:noFill/>
        </p:spPr>
        <p:txBody>
          <a:bodyPr wrap="square" rtlCol="0">
            <a:spAutoFit/>
          </a:bodyPr>
          <a:lstStyle/>
          <a:p>
            <a:pPr algn="ctr"/>
            <a:r>
              <a:rPr lang="en-US" sz="2400" b="1" dirty="0"/>
              <a:t>13-9</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 Using a Stethoscope</a:t>
            </a:r>
            <a:endParaRPr lang="en-US" dirty="0"/>
          </a:p>
        </p:txBody>
      </p:sp>
      <p:sp>
        <p:nvSpPr>
          <p:cNvPr id="3" name="Text Placeholder 2"/>
          <p:cNvSpPr>
            <a:spLocks noGrp="1"/>
          </p:cNvSpPr>
          <p:nvPr>
            <p:ph type="body" idx="1"/>
          </p:nvPr>
        </p:nvSpPr>
        <p:spPr>
          <a:xfrm>
            <a:off x="628124" y="1734128"/>
            <a:ext cx="5647805" cy="4704772"/>
          </a:xfrm>
        </p:spPr>
        <p:txBody>
          <a:bodyPr/>
          <a:lstStyle/>
          <a:p>
            <a:pPr>
              <a:spcBef>
                <a:spcPts val="600"/>
              </a:spcBef>
              <a:spcAft>
                <a:spcPts val="600"/>
              </a:spcAft>
            </a:pPr>
            <a:r>
              <a:rPr lang="en-US" dirty="0"/>
              <a:t>Using the large diaphragm of the stethoscope, listen at each location for approximately 15 seconds. </a:t>
            </a:r>
          </a:p>
          <a:p>
            <a:pPr lvl="1">
              <a:spcBef>
                <a:spcPts val="600"/>
              </a:spcBef>
              <a:spcAft>
                <a:spcPts val="600"/>
              </a:spcAft>
            </a:pPr>
            <a:r>
              <a:rPr lang="en-US" dirty="0"/>
              <a:t>Avoid unnecessary movement or talking.</a:t>
            </a:r>
          </a:p>
          <a:p>
            <a:pPr lvl="1">
              <a:spcBef>
                <a:spcPts val="600"/>
              </a:spcBef>
              <a:spcAft>
                <a:spcPts val="600"/>
              </a:spcAft>
            </a:pPr>
            <a:r>
              <a:rPr lang="en-US" dirty="0"/>
              <a:t>Do not allow the stethoscope tubing to rub against patient’s clothing or to bump into anything.</a:t>
            </a:r>
          </a:p>
          <a:p>
            <a:pPr lvl="2">
              <a:spcBef>
                <a:spcPts val="600"/>
              </a:spcBef>
              <a:spcAft>
                <a:spcPts val="600"/>
              </a:spcAft>
            </a:pPr>
            <a:r>
              <a:rPr lang="en-US" sz="2000" dirty="0"/>
              <a:t>Resulting noise can make your assessment more difficult.</a:t>
            </a:r>
          </a:p>
          <a:p>
            <a:pPr>
              <a:spcBef>
                <a:spcPts val="600"/>
              </a:spcBef>
              <a:spcAft>
                <a:spcPts val="600"/>
              </a:spcAft>
            </a:pPr>
            <a:r>
              <a:rPr lang="en-US" dirty="0"/>
              <a:t>Listen with a stethoscope over the upper and lower chest in both the front and back of patient.</a:t>
            </a:r>
          </a:p>
          <a:p>
            <a:endParaRPr lang="en-US" dirty="0"/>
          </a:p>
        </p:txBody>
      </p:sp>
      <p:pic>
        <p:nvPicPr>
          <p:cNvPr id="5" name="Content Placeholder 3"/>
          <p:cNvPicPr>
            <a:picLocks noChangeAspect="1"/>
          </p:cNvPicPr>
          <p:nvPr/>
        </p:nvPicPr>
        <p:blipFill>
          <a:blip r:embed="rId2" cstate="print"/>
          <a:stretch>
            <a:fillRect/>
          </a:stretch>
        </p:blipFill>
        <p:spPr>
          <a:xfrm>
            <a:off x="10204350" y="440311"/>
            <a:ext cx="1359526" cy="1365622"/>
          </a:xfrm>
          <a:prstGeom prst="rect">
            <a:avLst/>
          </a:prstGeom>
        </p:spPr>
      </p:pic>
      <p:sp>
        <p:nvSpPr>
          <p:cNvPr id="6" name="TextBox 5"/>
          <p:cNvSpPr txBox="1"/>
          <p:nvPr/>
        </p:nvSpPr>
        <p:spPr>
          <a:xfrm>
            <a:off x="10223713" y="892289"/>
            <a:ext cx="1320800" cy="461665"/>
          </a:xfrm>
          <a:prstGeom prst="rect">
            <a:avLst/>
          </a:prstGeom>
          <a:noFill/>
        </p:spPr>
        <p:txBody>
          <a:bodyPr wrap="square" rtlCol="0">
            <a:spAutoFit/>
          </a:bodyPr>
          <a:lstStyle/>
          <a:p>
            <a:pPr algn="ctr"/>
            <a:r>
              <a:rPr lang="en-US" sz="2400" b="1" dirty="0"/>
              <a:t>13-9</a:t>
            </a:r>
          </a:p>
        </p:txBody>
      </p:sp>
      <p:pic>
        <p:nvPicPr>
          <p:cNvPr id="9218" name="Picture 2" descr="A shows the anterior locations marked over the lungs, between the second and third ribs on either side. B shows the posterior locations marked over the lungs below the shoulder plates." title="Illustrations a and b show the different locations to listen for lung sound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9831" y="1911679"/>
            <a:ext cx="2722562" cy="4270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 Pulse Oximetry</a:t>
            </a:r>
            <a:endParaRPr lang="en-US" dirty="0"/>
          </a:p>
        </p:txBody>
      </p:sp>
      <p:sp>
        <p:nvSpPr>
          <p:cNvPr id="3" name="Text Placeholder 2"/>
          <p:cNvSpPr>
            <a:spLocks noGrp="1"/>
          </p:cNvSpPr>
          <p:nvPr>
            <p:ph type="body" idx="1"/>
          </p:nvPr>
        </p:nvSpPr>
        <p:spPr>
          <a:xfrm>
            <a:off x="501015" y="2108454"/>
            <a:ext cx="6322060" cy="3986213"/>
          </a:xfrm>
        </p:spPr>
        <p:txBody>
          <a:bodyPr/>
          <a:lstStyle/>
          <a:p>
            <a:r>
              <a:rPr lang="en-US" dirty="0"/>
              <a:t>If you have a pulse oximeter and local protocol allows its use, assess patient’s blood oxygen concentration.</a:t>
            </a:r>
          </a:p>
          <a:p>
            <a:pPr lvl="1">
              <a:spcBef>
                <a:spcPts val="600"/>
              </a:spcBef>
              <a:spcAft>
                <a:spcPts val="600"/>
              </a:spcAft>
            </a:pPr>
            <a:r>
              <a:rPr lang="en-US" dirty="0"/>
              <a:t>Patient’s oxygen saturation should be greater than or equal to 94%. </a:t>
            </a:r>
          </a:p>
          <a:p>
            <a:pPr lvl="1">
              <a:spcBef>
                <a:spcPts val="600"/>
              </a:spcBef>
              <a:spcAft>
                <a:spcPts val="600"/>
              </a:spcAft>
            </a:pPr>
            <a:r>
              <a:rPr lang="en-US" dirty="0"/>
              <a:t>At high altitude, the oxygen saturation may normally be slightly less than 94%. </a:t>
            </a:r>
          </a:p>
          <a:p>
            <a:pPr lvl="1">
              <a:spcBef>
                <a:spcPts val="600"/>
              </a:spcBef>
              <a:spcAft>
                <a:spcPts val="600"/>
              </a:spcAft>
            </a:pPr>
            <a:r>
              <a:rPr lang="en-US" dirty="0"/>
              <a:t>Any value below this should be given oxygen.</a:t>
            </a:r>
          </a:p>
          <a:p>
            <a:pPr lvl="2">
              <a:spcBef>
                <a:spcPts val="600"/>
              </a:spcBef>
              <a:spcAft>
                <a:spcPts val="600"/>
              </a:spcAft>
            </a:pPr>
            <a:r>
              <a:rPr lang="en-US" dirty="0"/>
              <a:t>Pulse oximetry is a useful tool for assessing oxygenation trends over time. </a:t>
            </a:r>
          </a:p>
          <a:p>
            <a:pPr lvl="1">
              <a:spcBef>
                <a:spcPts val="600"/>
              </a:spcBef>
              <a:spcAft>
                <a:spcPts val="600"/>
              </a:spcAft>
            </a:pPr>
            <a:endParaRPr lang="en-US" dirty="0"/>
          </a:p>
        </p:txBody>
      </p:sp>
      <p:pic>
        <p:nvPicPr>
          <p:cNvPr id="5" name="Content Placeholder 3"/>
          <p:cNvPicPr>
            <a:picLocks noChangeAspect="1"/>
          </p:cNvPicPr>
          <p:nvPr/>
        </p:nvPicPr>
        <p:blipFill>
          <a:blip r:embed="rId2" cstate="print"/>
          <a:stretch>
            <a:fillRect/>
          </a:stretch>
        </p:blipFill>
        <p:spPr>
          <a:xfrm>
            <a:off x="10204350" y="440311"/>
            <a:ext cx="1359526" cy="1365622"/>
          </a:xfrm>
          <a:prstGeom prst="rect">
            <a:avLst/>
          </a:prstGeom>
        </p:spPr>
      </p:pic>
      <p:sp>
        <p:nvSpPr>
          <p:cNvPr id="6" name="TextBox 5"/>
          <p:cNvSpPr txBox="1"/>
          <p:nvPr/>
        </p:nvSpPr>
        <p:spPr>
          <a:xfrm>
            <a:off x="10223713" y="892289"/>
            <a:ext cx="1320800" cy="461665"/>
          </a:xfrm>
          <a:prstGeom prst="rect">
            <a:avLst/>
          </a:prstGeom>
          <a:noFill/>
        </p:spPr>
        <p:txBody>
          <a:bodyPr wrap="square" rtlCol="0">
            <a:spAutoFit/>
          </a:bodyPr>
          <a:lstStyle/>
          <a:p>
            <a:pPr algn="ctr"/>
            <a:r>
              <a:rPr lang="en-US" sz="2400" b="1" dirty="0"/>
              <a:t>13-6</a:t>
            </a:r>
          </a:p>
        </p:txBody>
      </p:sp>
      <p:pic>
        <p:nvPicPr>
          <p:cNvPr id="10242" name="Picture 2" descr="A photo shows a pulse oximeter with an L E D display clipped on to a fing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9169" y="2503951"/>
            <a:ext cx="3824944" cy="26031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CB1FEC-632E-4FAA-B32F-98C67F8231E7}"/>
              </a:ext>
            </a:extLst>
          </p:cNvPr>
          <p:cNvSpPr>
            <a:spLocks noGrp="1"/>
          </p:cNvSpPr>
          <p:nvPr>
            <p:ph type="title"/>
          </p:nvPr>
        </p:nvSpPr>
        <p:spPr/>
        <p:txBody>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F4FEB5DE-2CCB-43D5-9D78-B376B255F23E}"/>
              </a:ext>
            </a:extLst>
          </p:cNvPr>
          <p:cNvSpPr>
            <a:spLocks noGrp="1"/>
          </p:cNvSpPr>
          <p:nvPr>
            <p:ph type="body" idx="1"/>
          </p:nvPr>
        </p:nvSpPr>
        <p:spPr/>
        <p:txBody>
          <a:bodyPr/>
          <a:lstStyle/>
          <a:p>
            <a:pPr marR="0" lvl="0" rtl="0">
              <a:spcBef>
                <a:spcPts val="600"/>
              </a:spcBef>
              <a:spcAft>
                <a:spcPts val="600"/>
              </a:spcAft>
            </a:pPr>
            <a:r>
              <a:rPr lang="en-US" u="none" strike="noStrike" baseline="0" dirty="0"/>
              <a:t>OEC technicians may encounter patients with abnormal breathing.</a:t>
            </a:r>
          </a:p>
          <a:p>
            <a:pPr lvl="1">
              <a:spcBef>
                <a:spcPts val="600"/>
              </a:spcBef>
              <a:spcAft>
                <a:spcPts val="600"/>
              </a:spcAft>
            </a:pPr>
            <a:r>
              <a:rPr lang="en-US" u="none" strike="noStrike" baseline="0" dirty="0"/>
              <a:t>Problems can range from:</a:t>
            </a:r>
          </a:p>
          <a:p>
            <a:pPr lvl="2">
              <a:spcBef>
                <a:spcPts val="600"/>
              </a:spcBef>
              <a:spcAft>
                <a:spcPts val="600"/>
              </a:spcAft>
            </a:pPr>
            <a:r>
              <a:rPr lang="en-US" u="none" strike="noStrike" baseline="0" dirty="0"/>
              <a:t>Exercise-induced asthma, </a:t>
            </a:r>
          </a:p>
          <a:p>
            <a:pPr lvl="2">
              <a:spcBef>
                <a:spcPts val="600"/>
              </a:spcBef>
              <a:spcAft>
                <a:spcPts val="600"/>
              </a:spcAft>
            </a:pPr>
            <a:r>
              <a:rPr lang="en-US" u="none" strike="noStrike" baseline="0" dirty="0"/>
              <a:t>Airway obstruction by a foreign body, to </a:t>
            </a:r>
          </a:p>
          <a:p>
            <a:pPr lvl="2">
              <a:spcBef>
                <a:spcPts val="600"/>
              </a:spcBef>
              <a:spcAft>
                <a:spcPts val="600"/>
              </a:spcAft>
            </a:pPr>
            <a:r>
              <a:rPr lang="en-US" u="none" strike="noStrike" baseline="0" dirty="0"/>
              <a:t>Severe respiratory distress from pulmonary embolism</a:t>
            </a:r>
          </a:p>
          <a:p>
            <a:pPr lvl="1">
              <a:spcBef>
                <a:spcPts val="600"/>
              </a:spcBef>
              <a:spcAft>
                <a:spcPts val="600"/>
              </a:spcAft>
            </a:pPr>
            <a:r>
              <a:rPr lang="en-US" u="none" strike="noStrike" baseline="0" dirty="0"/>
              <a:t>Many patients can experience shortness of breath due to such medical conditions as:</a:t>
            </a:r>
          </a:p>
          <a:p>
            <a:pPr lvl="2">
              <a:spcBef>
                <a:spcPts val="600"/>
              </a:spcBef>
              <a:spcAft>
                <a:spcPts val="600"/>
              </a:spcAft>
            </a:pPr>
            <a:r>
              <a:rPr lang="en-US" u="none" strike="noStrike" baseline="0" dirty="0"/>
              <a:t>Heart attack</a:t>
            </a:r>
          </a:p>
          <a:p>
            <a:pPr lvl="2">
              <a:spcBef>
                <a:spcPts val="600"/>
              </a:spcBef>
              <a:spcAft>
                <a:spcPts val="600"/>
              </a:spcAft>
            </a:pPr>
            <a:r>
              <a:rPr lang="en-US" u="none" strike="noStrike" baseline="0" dirty="0"/>
              <a:t>Excessive blood loss</a:t>
            </a:r>
          </a:p>
          <a:p>
            <a:pPr lvl="2">
              <a:spcBef>
                <a:spcPts val="600"/>
              </a:spcBef>
              <a:spcAft>
                <a:spcPts val="600"/>
              </a:spcAft>
            </a:pPr>
            <a:r>
              <a:rPr lang="en-US" u="none" strike="noStrike" baseline="0" dirty="0"/>
              <a:t>Conditions that have caused shock</a:t>
            </a:r>
          </a:p>
        </p:txBody>
      </p:sp>
    </p:spTree>
    <p:extLst>
      <p:ext uri="{BB962C8B-B14F-4D97-AF65-F5344CB8AC3E}">
        <p14:creationId xmlns:p14="http://schemas.microsoft.com/office/powerpoint/2010/main" val="623811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Patient Assessment: Pulse Oximetry</a:t>
            </a:r>
            <a:endParaRPr lang="en-US" dirty="0"/>
          </a:p>
        </p:txBody>
      </p:sp>
      <p:sp>
        <p:nvSpPr>
          <p:cNvPr id="3" name="Text Placeholder 2"/>
          <p:cNvSpPr>
            <a:spLocks noGrp="1"/>
          </p:cNvSpPr>
          <p:nvPr>
            <p:ph type="body" idx="1"/>
          </p:nvPr>
        </p:nvSpPr>
        <p:spPr/>
        <p:txBody>
          <a:bodyPr/>
          <a:lstStyle/>
          <a:p>
            <a:pPr>
              <a:spcBef>
                <a:spcPts val="600"/>
              </a:spcBef>
              <a:spcAft>
                <a:spcPts val="600"/>
              </a:spcAft>
            </a:pPr>
            <a:r>
              <a:rPr lang="en-US" dirty="0"/>
              <a:t>The degree of dyspnea perceived by patient may not correlate with the pulse oximeter readings. </a:t>
            </a:r>
          </a:p>
          <a:p>
            <a:pPr lvl="1">
              <a:spcBef>
                <a:spcPts val="600"/>
              </a:spcBef>
              <a:spcAft>
                <a:spcPts val="600"/>
              </a:spcAft>
            </a:pPr>
            <a:r>
              <a:rPr lang="en-US" dirty="0"/>
              <a:t>Pulse Oximetry helps decide when to increase oxygen therapy or when to expedite patient’s transfer to a higher level of medical care.</a:t>
            </a:r>
          </a:p>
          <a:p>
            <a:r>
              <a:rPr lang="en-US" dirty="0"/>
              <a:t>If a patient with a pulse oximetry reading of 94% is cyanotic, breathing fast, and looks ill, trust your own observations and provide oxygen. </a:t>
            </a:r>
          </a:p>
          <a:p>
            <a:pPr lvl="1">
              <a:spcBef>
                <a:spcPts val="600"/>
              </a:spcBef>
              <a:spcAft>
                <a:spcPts val="600"/>
              </a:spcAft>
            </a:pPr>
            <a:r>
              <a:rPr lang="en-US" dirty="0"/>
              <a:t>Treat according to what patient shows you.</a:t>
            </a:r>
          </a:p>
          <a:p>
            <a:pPr lvl="1">
              <a:spcBef>
                <a:spcPts val="600"/>
              </a:spcBef>
              <a:spcAft>
                <a:spcPts val="600"/>
              </a:spcAft>
            </a:pPr>
            <a:r>
              <a:rPr lang="en-US" dirty="0"/>
              <a:t>Pulse oximeter may not be giving a true reading.</a:t>
            </a:r>
          </a:p>
        </p:txBody>
      </p:sp>
      <p:pic>
        <p:nvPicPr>
          <p:cNvPr id="5" name="Content Placeholder 3"/>
          <p:cNvPicPr>
            <a:picLocks noChangeAspect="1"/>
          </p:cNvPicPr>
          <p:nvPr/>
        </p:nvPicPr>
        <p:blipFill>
          <a:blip r:embed="rId2" cstate="print"/>
          <a:stretch>
            <a:fillRect/>
          </a:stretch>
        </p:blipFill>
        <p:spPr>
          <a:xfrm>
            <a:off x="10204350" y="440311"/>
            <a:ext cx="1359526" cy="1365622"/>
          </a:xfrm>
          <a:prstGeom prst="rect">
            <a:avLst/>
          </a:prstGeom>
        </p:spPr>
      </p:pic>
      <p:sp>
        <p:nvSpPr>
          <p:cNvPr id="6" name="TextBox 5"/>
          <p:cNvSpPr txBox="1"/>
          <p:nvPr/>
        </p:nvSpPr>
        <p:spPr>
          <a:xfrm>
            <a:off x="10223713" y="892289"/>
            <a:ext cx="1320800" cy="461665"/>
          </a:xfrm>
          <a:prstGeom prst="rect">
            <a:avLst/>
          </a:prstGeom>
          <a:noFill/>
        </p:spPr>
        <p:txBody>
          <a:bodyPr wrap="square" rtlCol="0">
            <a:spAutoFit/>
          </a:bodyPr>
          <a:lstStyle/>
          <a:p>
            <a:pPr algn="ctr"/>
            <a:r>
              <a:rPr lang="en-US" sz="2400" b="1" dirty="0"/>
              <a:t>13-6</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Management of Respiratory Emergencies</a:t>
            </a:r>
          </a:p>
        </p:txBody>
      </p:sp>
    </p:spTree>
    <p:extLst>
      <p:ext uri="{BB962C8B-B14F-4D97-AF65-F5344CB8AC3E}">
        <p14:creationId xmlns:p14="http://schemas.microsoft.com/office/powerpoint/2010/main" val="238964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Respiratory Emergencies</a:t>
            </a:r>
          </a:p>
        </p:txBody>
      </p:sp>
      <p:sp>
        <p:nvSpPr>
          <p:cNvPr id="3" name="Text Placeholder 2"/>
          <p:cNvSpPr>
            <a:spLocks noGrp="1"/>
          </p:cNvSpPr>
          <p:nvPr>
            <p:ph type="body" idx="1"/>
          </p:nvPr>
        </p:nvSpPr>
        <p:spPr/>
        <p:txBody>
          <a:bodyPr/>
          <a:lstStyle/>
          <a:p>
            <a:r>
              <a:rPr lang="en-US" b="1" dirty="0"/>
              <a:t>The treatment of a respiratory emergency centers on improving patient’s overall oxygenation. </a:t>
            </a:r>
          </a:p>
          <a:p>
            <a:pPr lvl="1">
              <a:spcBef>
                <a:spcPts val="600"/>
              </a:spcBef>
              <a:spcAft>
                <a:spcPts val="600"/>
              </a:spcAft>
            </a:pPr>
            <a:r>
              <a:rPr lang="en-US" dirty="0"/>
              <a:t>Treatment begins by ensuring that the airway is open and clear. </a:t>
            </a:r>
          </a:p>
          <a:p>
            <a:pPr lvl="1">
              <a:spcBef>
                <a:spcPts val="600"/>
              </a:spcBef>
              <a:spcAft>
                <a:spcPts val="600"/>
              </a:spcAft>
            </a:pPr>
            <a:r>
              <a:rPr lang="en-US" dirty="0"/>
              <a:t>Assess and monitor the pulse and treat for shock if found.</a:t>
            </a:r>
          </a:p>
        </p:txBody>
      </p:sp>
      <p:pic>
        <p:nvPicPr>
          <p:cNvPr id="4" name="Content Placeholder 3"/>
          <p:cNvPicPr>
            <a:picLocks noChangeAspect="1"/>
          </p:cNvPicPr>
          <p:nvPr/>
        </p:nvPicPr>
        <p:blipFill>
          <a:blip r:embed="rId2" cstate="print"/>
          <a:stretch>
            <a:fillRect/>
          </a:stretch>
        </p:blipFill>
        <p:spPr>
          <a:xfrm>
            <a:off x="10204350" y="440311"/>
            <a:ext cx="1359526" cy="1365622"/>
          </a:xfrm>
          <a:prstGeom prst="rect">
            <a:avLst/>
          </a:prstGeom>
        </p:spPr>
      </p:pic>
      <p:sp>
        <p:nvSpPr>
          <p:cNvPr id="5" name="TextBox 4"/>
          <p:cNvSpPr txBox="1"/>
          <p:nvPr/>
        </p:nvSpPr>
        <p:spPr>
          <a:xfrm>
            <a:off x="10223713" y="892289"/>
            <a:ext cx="1320800" cy="461665"/>
          </a:xfrm>
          <a:prstGeom prst="rect">
            <a:avLst/>
          </a:prstGeom>
          <a:noFill/>
        </p:spPr>
        <p:txBody>
          <a:bodyPr wrap="square" rtlCol="0">
            <a:spAutoFit/>
          </a:bodyPr>
          <a:lstStyle/>
          <a:p>
            <a:pPr algn="ctr"/>
            <a:r>
              <a:rPr lang="en-US" sz="2400" b="1" dirty="0"/>
              <a:t>13-10</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Choking</a:t>
            </a:r>
          </a:p>
        </p:txBody>
      </p:sp>
      <p:sp>
        <p:nvSpPr>
          <p:cNvPr id="3" name="Text Placeholder 2"/>
          <p:cNvSpPr>
            <a:spLocks noGrp="1"/>
          </p:cNvSpPr>
          <p:nvPr>
            <p:ph type="body" idx="1"/>
          </p:nvPr>
        </p:nvSpPr>
        <p:spPr>
          <a:xfrm>
            <a:off x="878205" y="2125211"/>
            <a:ext cx="10435590" cy="3986213"/>
          </a:xfrm>
        </p:spPr>
        <p:txBody>
          <a:bodyPr/>
          <a:lstStyle/>
          <a:p>
            <a:r>
              <a:rPr lang="en-US" dirty="0"/>
              <a:t>If patient is choking, determine whether patient can speak. </a:t>
            </a:r>
          </a:p>
          <a:p>
            <a:pPr lvl="1">
              <a:spcBef>
                <a:spcPts val="600"/>
              </a:spcBef>
              <a:spcAft>
                <a:spcPts val="600"/>
              </a:spcAft>
            </a:pPr>
            <a:r>
              <a:rPr lang="en-US" dirty="0"/>
              <a:t>Can speak: </a:t>
            </a:r>
          </a:p>
          <a:p>
            <a:pPr lvl="2">
              <a:spcBef>
                <a:spcPts val="600"/>
              </a:spcBef>
              <a:spcAft>
                <a:spcPts val="600"/>
              </a:spcAft>
            </a:pPr>
            <a:r>
              <a:rPr lang="en-US" sz="1900" dirty="0"/>
              <a:t>Allow patient to clear the airway on his or her own.</a:t>
            </a:r>
          </a:p>
          <a:p>
            <a:pPr lvl="1">
              <a:spcBef>
                <a:spcPts val="600"/>
              </a:spcBef>
              <a:spcAft>
                <a:spcPts val="600"/>
              </a:spcAft>
            </a:pPr>
            <a:r>
              <a:rPr lang="en-US" dirty="0"/>
              <a:t>Cannot speak:</a:t>
            </a:r>
          </a:p>
          <a:p>
            <a:pPr lvl="2">
              <a:spcBef>
                <a:spcPts val="600"/>
              </a:spcBef>
              <a:spcAft>
                <a:spcPts val="600"/>
              </a:spcAft>
            </a:pPr>
            <a:r>
              <a:rPr lang="en-US" sz="1900" dirty="0"/>
              <a:t>You must intervene quickly, or patient will soon die. </a:t>
            </a:r>
          </a:p>
          <a:p>
            <a:pPr lvl="1">
              <a:spcBef>
                <a:spcPts val="600"/>
              </a:spcBef>
              <a:spcAft>
                <a:spcPts val="600"/>
              </a:spcAft>
            </a:pPr>
            <a:r>
              <a:rPr lang="en-US" dirty="0"/>
              <a:t>To clear the airway of a patient who is choking, follow the current guidelines for performing abdominal thrusts.</a:t>
            </a:r>
          </a:p>
          <a:p>
            <a:pPr lvl="2">
              <a:spcBef>
                <a:spcPts val="600"/>
              </a:spcBef>
              <a:spcAft>
                <a:spcPts val="600"/>
              </a:spcAft>
            </a:pPr>
            <a:r>
              <a:rPr lang="en-US" sz="1900" dirty="0"/>
              <a:t>American Heart Association or American Red Cross guidelines</a:t>
            </a:r>
          </a:p>
          <a:p>
            <a:pPr lvl="2">
              <a:spcBef>
                <a:spcPts val="600"/>
              </a:spcBef>
              <a:spcAft>
                <a:spcPts val="600"/>
              </a:spcAft>
            </a:pPr>
            <a:r>
              <a:rPr lang="en-US" sz="1900" dirty="0"/>
              <a:t>Regardless if responsive or unresponsive</a:t>
            </a:r>
          </a:p>
        </p:txBody>
      </p:sp>
      <p:pic>
        <p:nvPicPr>
          <p:cNvPr id="4" name="Content Placeholder 3"/>
          <p:cNvPicPr>
            <a:picLocks noChangeAspect="1"/>
          </p:cNvPicPr>
          <p:nvPr/>
        </p:nvPicPr>
        <p:blipFill>
          <a:blip r:embed="rId2" cstate="print"/>
          <a:stretch>
            <a:fillRect/>
          </a:stretch>
        </p:blipFill>
        <p:spPr>
          <a:xfrm>
            <a:off x="10204350" y="440311"/>
            <a:ext cx="1359526" cy="1365622"/>
          </a:xfrm>
          <a:prstGeom prst="rect">
            <a:avLst/>
          </a:prstGeom>
        </p:spPr>
      </p:pic>
      <p:sp>
        <p:nvSpPr>
          <p:cNvPr id="5" name="TextBox 4"/>
          <p:cNvSpPr txBox="1"/>
          <p:nvPr/>
        </p:nvSpPr>
        <p:spPr>
          <a:xfrm>
            <a:off x="10223713" y="892289"/>
            <a:ext cx="1320800" cy="461665"/>
          </a:xfrm>
          <a:prstGeom prst="rect">
            <a:avLst/>
          </a:prstGeom>
          <a:noFill/>
        </p:spPr>
        <p:txBody>
          <a:bodyPr wrap="square" rtlCol="0">
            <a:spAutoFit/>
          </a:bodyPr>
          <a:lstStyle/>
          <a:p>
            <a:pPr algn="ctr"/>
            <a:r>
              <a:rPr lang="en-US" sz="2400" b="1" dirty="0"/>
              <a:t>13-10</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Acute Respiratory Distress</a:t>
            </a:r>
          </a:p>
        </p:txBody>
      </p:sp>
      <p:sp>
        <p:nvSpPr>
          <p:cNvPr id="3" name="Text Placeholder 2"/>
          <p:cNvSpPr>
            <a:spLocks noGrp="1"/>
          </p:cNvSpPr>
          <p:nvPr>
            <p:ph type="body" idx="1"/>
          </p:nvPr>
        </p:nvSpPr>
        <p:spPr>
          <a:xfrm>
            <a:off x="878205" y="2055698"/>
            <a:ext cx="10435590" cy="3986213"/>
          </a:xfrm>
        </p:spPr>
        <p:txBody>
          <a:bodyPr/>
          <a:lstStyle/>
          <a:p>
            <a:pPr>
              <a:spcBef>
                <a:spcPts val="600"/>
              </a:spcBef>
              <a:spcAft>
                <a:spcPts val="600"/>
              </a:spcAft>
            </a:pPr>
            <a:r>
              <a:rPr lang="en-US" dirty="0"/>
              <a:t>If patient is responsive and there is no indication of head or spine injury, allow patient to assume a position of comfort that maximizes respiratory function.</a:t>
            </a:r>
          </a:p>
          <a:p>
            <a:pPr lvl="1">
              <a:spcBef>
                <a:spcPts val="600"/>
              </a:spcBef>
              <a:spcAft>
                <a:spcPts val="600"/>
              </a:spcAft>
            </a:pPr>
            <a:r>
              <a:rPr lang="en-US" dirty="0"/>
              <a:t>For most, this will be upright or a “tripod” position</a:t>
            </a:r>
          </a:p>
          <a:p>
            <a:pPr lvl="2">
              <a:spcBef>
                <a:spcPts val="600"/>
              </a:spcBef>
              <a:spcAft>
                <a:spcPts val="600"/>
              </a:spcAft>
            </a:pPr>
            <a:r>
              <a:rPr lang="en-US" sz="1900" dirty="0"/>
              <a:t>Keeps the abdominal contents from pushing upward on the diaphragm</a:t>
            </a:r>
          </a:p>
          <a:p>
            <a:pPr lvl="2">
              <a:spcBef>
                <a:spcPts val="600"/>
              </a:spcBef>
              <a:spcAft>
                <a:spcPts val="600"/>
              </a:spcAft>
            </a:pPr>
            <a:r>
              <a:rPr lang="en-US" sz="1900" dirty="0"/>
              <a:t>Maximizes the actions of the accessory muscles of respiration</a:t>
            </a:r>
          </a:p>
          <a:p>
            <a:pPr lvl="1">
              <a:spcBef>
                <a:spcPts val="600"/>
              </a:spcBef>
              <a:spcAft>
                <a:spcPts val="600"/>
              </a:spcAft>
            </a:pPr>
            <a:r>
              <a:rPr lang="en-US" dirty="0"/>
              <a:t>Do NOT place patient in a supine position. </a:t>
            </a:r>
          </a:p>
          <a:p>
            <a:pPr lvl="2">
              <a:spcBef>
                <a:spcPts val="600"/>
              </a:spcBef>
              <a:spcAft>
                <a:spcPts val="600"/>
              </a:spcAft>
            </a:pPr>
            <a:r>
              <a:rPr lang="en-US" sz="1900" dirty="0"/>
              <a:t>Doing so will compromise patient’s breathing efforts</a:t>
            </a:r>
          </a:p>
          <a:p>
            <a:pPr lvl="2">
              <a:spcBef>
                <a:spcPts val="600"/>
              </a:spcBef>
              <a:spcAft>
                <a:spcPts val="600"/>
              </a:spcAft>
            </a:pPr>
            <a:r>
              <a:rPr lang="en-US" sz="1900" dirty="0"/>
              <a:t>May even precipitate respiratory failure</a:t>
            </a:r>
          </a:p>
          <a:p>
            <a:pPr lvl="2">
              <a:spcBef>
                <a:spcPts val="600"/>
              </a:spcBef>
              <a:spcAft>
                <a:spcPts val="600"/>
              </a:spcAft>
            </a:pPr>
            <a:r>
              <a:rPr lang="en-US" sz="1900" dirty="0"/>
              <a:t>Unless signs of shock are present</a:t>
            </a:r>
          </a:p>
          <a:p>
            <a:endParaRPr lang="en-US" dirty="0"/>
          </a:p>
        </p:txBody>
      </p:sp>
      <p:pic>
        <p:nvPicPr>
          <p:cNvPr id="4" name="Content Placeholder 3"/>
          <p:cNvPicPr>
            <a:picLocks noChangeAspect="1"/>
          </p:cNvPicPr>
          <p:nvPr/>
        </p:nvPicPr>
        <p:blipFill>
          <a:blip r:embed="rId2" cstate="print"/>
          <a:stretch>
            <a:fillRect/>
          </a:stretch>
        </p:blipFill>
        <p:spPr>
          <a:xfrm>
            <a:off x="10204350" y="440311"/>
            <a:ext cx="1359526" cy="1365622"/>
          </a:xfrm>
          <a:prstGeom prst="rect">
            <a:avLst/>
          </a:prstGeom>
        </p:spPr>
      </p:pic>
      <p:sp>
        <p:nvSpPr>
          <p:cNvPr id="5" name="TextBox 4"/>
          <p:cNvSpPr txBox="1"/>
          <p:nvPr/>
        </p:nvSpPr>
        <p:spPr>
          <a:xfrm>
            <a:off x="10223713" y="892289"/>
            <a:ext cx="1320800" cy="461665"/>
          </a:xfrm>
          <a:prstGeom prst="rect">
            <a:avLst/>
          </a:prstGeom>
          <a:noFill/>
        </p:spPr>
        <p:txBody>
          <a:bodyPr wrap="square" rtlCol="0">
            <a:spAutoFit/>
          </a:bodyPr>
          <a:lstStyle/>
          <a:p>
            <a:pPr algn="ctr"/>
            <a:r>
              <a:rPr lang="en-US" sz="2400" b="1" dirty="0"/>
              <a:t>13-10</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Acute Respiratory Distress</a:t>
            </a:r>
          </a:p>
        </p:txBody>
      </p:sp>
      <p:sp>
        <p:nvSpPr>
          <p:cNvPr id="3" name="Text Placeholder 2"/>
          <p:cNvSpPr>
            <a:spLocks noGrp="1"/>
          </p:cNvSpPr>
          <p:nvPr>
            <p:ph type="body" idx="1"/>
          </p:nvPr>
        </p:nvSpPr>
        <p:spPr>
          <a:xfrm>
            <a:off x="543197" y="1971475"/>
            <a:ext cx="10435590" cy="3986213"/>
          </a:xfrm>
        </p:spPr>
        <p:txBody>
          <a:bodyPr/>
          <a:lstStyle/>
          <a:p>
            <a:pPr>
              <a:spcBef>
                <a:spcPts val="600"/>
              </a:spcBef>
              <a:spcAft>
                <a:spcPts val="600"/>
              </a:spcAft>
            </a:pPr>
            <a:r>
              <a:rPr lang="en-US" dirty="0"/>
              <a:t>Trouble breathing and NO shock:</a:t>
            </a:r>
          </a:p>
          <a:p>
            <a:pPr lvl="1">
              <a:spcBef>
                <a:spcPts val="600"/>
              </a:spcBef>
              <a:spcAft>
                <a:spcPts val="600"/>
              </a:spcAft>
            </a:pPr>
            <a:r>
              <a:rPr lang="en-US" dirty="0"/>
              <a:t>Load a patient into a ski toboggan with patient’s head UPHILL.</a:t>
            </a:r>
          </a:p>
          <a:p>
            <a:pPr lvl="2">
              <a:spcBef>
                <a:spcPts val="600"/>
              </a:spcBef>
              <a:spcAft>
                <a:spcPts val="600"/>
              </a:spcAft>
            </a:pPr>
            <a:r>
              <a:rPr lang="en-US" dirty="0"/>
              <a:t>Elevate the chest and head slightly using an aid or equipment bag or a blanket. </a:t>
            </a:r>
          </a:p>
          <a:p>
            <a:pPr lvl="1">
              <a:spcBef>
                <a:spcPts val="600"/>
              </a:spcBef>
              <a:spcAft>
                <a:spcPts val="600"/>
              </a:spcAft>
            </a:pPr>
            <a:r>
              <a:rPr lang="en-US" dirty="0"/>
              <a:t>A patient on a backboard may need the head of the board to be raised slightly. </a:t>
            </a:r>
          </a:p>
          <a:p>
            <a:pPr lvl="1">
              <a:spcBef>
                <a:spcPts val="600"/>
              </a:spcBef>
              <a:spcAft>
                <a:spcPts val="600"/>
              </a:spcAft>
            </a:pPr>
            <a:r>
              <a:rPr lang="en-US" dirty="0"/>
              <a:t>Always administer supplemental oxygen for patients with a respiratory illness.</a:t>
            </a:r>
          </a:p>
          <a:p>
            <a:pPr lvl="2">
              <a:spcBef>
                <a:spcPts val="600"/>
              </a:spcBef>
              <a:spcAft>
                <a:spcPts val="600"/>
              </a:spcAft>
            </a:pPr>
            <a:r>
              <a:rPr lang="en-US" dirty="0"/>
              <a:t>Anyone with obvious respiratory distress should be placed on a nonrebreather mask initially at 15 LPM. </a:t>
            </a:r>
          </a:p>
          <a:p>
            <a:pPr lvl="2">
              <a:spcBef>
                <a:spcPts val="600"/>
              </a:spcBef>
              <a:spcAft>
                <a:spcPts val="600"/>
              </a:spcAft>
            </a:pPr>
            <a:r>
              <a:rPr lang="en-US" dirty="0"/>
              <a:t>Lower the flow until the reservoir bag remains half full for every breath. </a:t>
            </a:r>
          </a:p>
          <a:p>
            <a:pPr lvl="2">
              <a:spcBef>
                <a:spcPts val="600"/>
              </a:spcBef>
              <a:spcAft>
                <a:spcPts val="600"/>
              </a:spcAft>
            </a:pPr>
            <a:endParaRPr lang="en-US" dirty="0"/>
          </a:p>
        </p:txBody>
      </p:sp>
      <p:pic>
        <p:nvPicPr>
          <p:cNvPr id="4" name="Content Placeholder 3"/>
          <p:cNvPicPr>
            <a:picLocks noChangeAspect="1"/>
          </p:cNvPicPr>
          <p:nvPr/>
        </p:nvPicPr>
        <p:blipFill>
          <a:blip r:embed="rId2" cstate="print"/>
          <a:stretch>
            <a:fillRect/>
          </a:stretch>
        </p:blipFill>
        <p:spPr>
          <a:xfrm>
            <a:off x="10204350" y="440311"/>
            <a:ext cx="1359526" cy="1365622"/>
          </a:xfrm>
          <a:prstGeom prst="rect">
            <a:avLst/>
          </a:prstGeom>
        </p:spPr>
      </p:pic>
      <p:sp>
        <p:nvSpPr>
          <p:cNvPr id="5" name="TextBox 4"/>
          <p:cNvSpPr txBox="1"/>
          <p:nvPr/>
        </p:nvSpPr>
        <p:spPr>
          <a:xfrm>
            <a:off x="10223713" y="892289"/>
            <a:ext cx="1320800" cy="461665"/>
          </a:xfrm>
          <a:prstGeom prst="rect">
            <a:avLst/>
          </a:prstGeom>
          <a:noFill/>
        </p:spPr>
        <p:txBody>
          <a:bodyPr wrap="square" rtlCol="0">
            <a:spAutoFit/>
          </a:bodyPr>
          <a:lstStyle/>
          <a:p>
            <a:pPr algn="ctr"/>
            <a:r>
              <a:rPr lang="en-US" sz="2400" b="1" dirty="0"/>
              <a:t>13-10</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Acute Respiratory Distress</a:t>
            </a:r>
          </a:p>
        </p:txBody>
      </p:sp>
      <p:sp>
        <p:nvSpPr>
          <p:cNvPr id="3" name="Text Placeholder 2"/>
          <p:cNvSpPr>
            <a:spLocks noGrp="1"/>
          </p:cNvSpPr>
          <p:nvPr>
            <p:ph type="body" idx="1"/>
          </p:nvPr>
        </p:nvSpPr>
        <p:spPr>
          <a:xfrm>
            <a:off x="891540" y="2203704"/>
            <a:ext cx="6109624" cy="3986213"/>
          </a:xfrm>
        </p:spPr>
        <p:txBody>
          <a:bodyPr/>
          <a:lstStyle/>
          <a:p>
            <a:pPr>
              <a:spcBef>
                <a:spcPts val="600"/>
              </a:spcBef>
              <a:spcAft>
                <a:spcPts val="600"/>
              </a:spcAft>
            </a:pPr>
            <a:r>
              <a:rPr lang="en-US" dirty="0"/>
              <a:t>High-flow oxygen administration through a properly fitting facemask can dramatically improve oxygen delivery to the tissues.</a:t>
            </a:r>
          </a:p>
          <a:p>
            <a:pPr>
              <a:spcBef>
                <a:spcPts val="600"/>
              </a:spcBef>
              <a:spcAft>
                <a:spcPts val="600"/>
              </a:spcAft>
            </a:pPr>
            <a:r>
              <a:rPr lang="en-US" dirty="0"/>
              <a:t>Very mild shortness of breath and can speak in complete sentences, and the rate, rhythm, depth, and quality of respirations are normal:</a:t>
            </a:r>
          </a:p>
          <a:p>
            <a:pPr lvl="1">
              <a:spcBef>
                <a:spcPts val="600"/>
              </a:spcBef>
              <a:spcAft>
                <a:spcPts val="600"/>
              </a:spcAft>
            </a:pPr>
            <a:r>
              <a:rPr lang="en-US" dirty="0"/>
              <a:t>A nasal cannula at 2 to 6 LPM may be used.</a:t>
            </a:r>
          </a:p>
        </p:txBody>
      </p:sp>
      <p:pic>
        <p:nvPicPr>
          <p:cNvPr id="5" name="Content Placeholder 3"/>
          <p:cNvPicPr>
            <a:picLocks noChangeAspect="1"/>
          </p:cNvPicPr>
          <p:nvPr/>
        </p:nvPicPr>
        <p:blipFill>
          <a:blip r:embed="rId2" cstate="print"/>
          <a:stretch>
            <a:fillRect/>
          </a:stretch>
        </p:blipFill>
        <p:spPr>
          <a:xfrm>
            <a:off x="10204350" y="440311"/>
            <a:ext cx="1359526" cy="1365622"/>
          </a:xfrm>
          <a:prstGeom prst="rect">
            <a:avLst/>
          </a:prstGeom>
        </p:spPr>
      </p:pic>
      <p:sp>
        <p:nvSpPr>
          <p:cNvPr id="6" name="TextBox 5"/>
          <p:cNvSpPr txBox="1"/>
          <p:nvPr/>
        </p:nvSpPr>
        <p:spPr>
          <a:xfrm>
            <a:off x="10223713" y="892289"/>
            <a:ext cx="1320800" cy="461665"/>
          </a:xfrm>
          <a:prstGeom prst="rect">
            <a:avLst/>
          </a:prstGeom>
          <a:noFill/>
        </p:spPr>
        <p:txBody>
          <a:bodyPr wrap="square" rtlCol="0">
            <a:spAutoFit/>
          </a:bodyPr>
          <a:lstStyle/>
          <a:p>
            <a:pPr algn="ctr"/>
            <a:r>
              <a:rPr lang="en-US" sz="2400" b="1" dirty="0"/>
              <a:t>13-10</a:t>
            </a:r>
          </a:p>
        </p:txBody>
      </p:sp>
      <p:pic>
        <p:nvPicPr>
          <p:cNvPr id="11266" name="Picture 2" descr="Photo shows a patient lying on her back wearing a rebreathing mask. The regulator on the tank has a dial showing flow rate (liters per minute, or L P 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5978" y="2241213"/>
            <a:ext cx="3908864" cy="2939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Respiratory Emergencies</a:t>
            </a:r>
          </a:p>
        </p:txBody>
      </p:sp>
      <p:sp>
        <p:nvSpPr>
          <p:cNvPr id="3" name="Text Placeholder 2"/>
          <p:cNvSpPr>
            <a:spLocks noGrp="1"/>
          </p:cNvSpPr>
          <p:nvPr>
            <p:ph type="body" idx="1"/>
          </p:nvPr>
        </p:nvSpPr>
        <p:spPr>
          <a:xfrm>
            <a:off x="688340" y="2041235"/>
            <a:ext cx="10435590" cy="4316021"/>
          </a:xfrm>
        </p:spPr>
        <p:txBody>
          <a:bodyPr/>
          <a:lstStyle/>
          <a:p>
            <a:pPr>
              <a:spcBef>
                <a:spcPts val="600"/>
              </a:spcBef>
              <a:spcAft>
                <a:spcPts val="600"/>
              </a:spcAft>
            </a:pPr>
            <a:r>
              <a:rPr lang="en-US" sz="2400" dirty="0"/>
              <a:t>Most of the time:</a:t>
            </a:r>
          </a:p>
          <a:p>
            <a:pPr lvl="1">
              <a:spcBef>
                <a:spcPts val="600"/>
              </a:spcBef>
              <a:spcAft>
                <a:spcPts val="600"/>
              </a:spcAft>
            </a:pPr>
            <a:r>
              <a:rPr lang="en-US" sz="2200" dirty="0"/>
              <a:t>High-flow oxygen by nonrebreather mask in field</a:t>
            </a:r>
          </a:p>
          <a:p>
            <a:pPr lvl="1">
              <a:spcBef>
                <a:spcPts val="600"/>
              </a:spcBef>
              <a:spcAft>
                <a:spcPts val="600"/>
              </a:spcAft>
            </a:pPr>
            <a:r>
              <a:rPr lang="en-US" sz="2200" dirty="0"/>
              <a:t>When in the aid room, if pulse oximetry is used, adjust oxygen delivery to achieve an oxygen saturation level of 94% or greater.</a:t>
            </a:r>
          </a:p>
          <a:p>
            <a:pPr lvl="1">
              <a:spcBef>
                <a:spcPts val="600"/>
              </a:spcBef>
              <a:spcAft>
                <a:spcPts val="600"/>
              </a:spcAft>
            </a:pPr>
            <a:r>
              <a:rPr lang="en-US" sz="2200" dirty="0"/>
              <a:t>As a rule, start oxygen delivery high and gradually reduce it as necessary.</a:t>
            </a:r>
          </a:p>
          <a:p>
            <a:pPr lvl="2">
              <a:spcBef>
                <a:spcPts val="600"/>
              </a:spcBef>
              <a:spcAft>
                <a:spcPts val="600"/>
              </a:spcAft>
            </a:pPr>
            <a:r>
              <a:rPr lang="en-US" sz="2000" dirty="0"/>
              <a:t>“Start high and titrate low”</a:t>
            </a:r>
          </a:p>
          <a:p>
            <a:pPr lvl="1">
              <a:spcBef>
                <a:spcPts val="600"/>
              </a:spcBef>
              <a:spcAft>
                <a:spcPts val="600"/>
              </a:spcAft>
            </a:pPr>
            <a:r>
              <a:rPr lang="en-US" sz="2200" dirty="0"/>
              <a:t>If needed, assist patient’s ventilations using a bag-valve mask connected to oxygen.</a:t>
            </a:r>
          </a:p>
        </p:txBody>
      </p:sp>
      <p:pic>
        <p:nvPicPr>
          <p:cNvPr id="4" name="Content Placeholder 3"/>
          <p:cNvPicPr>
            <a:picLocks noChangeAspect="1"/>
          </p:cNvPicPr>
          <p:nvPr/>
        </p:nvPicPr>
        <p:blipFill>
          <a:blip r:embed="rId2" cstate="print"/>
          <a:stretch>
            <a:fillRect/>
          </a:stretch>
        </p:blipFill>
        <p:spPr>
          <a:xfrm>
            <a:off x="10204350" y="440311"/>
            <a:ext cx="1359526" cy="1365622"/>
          </a:xfrm>
          <a:prstGeom prst="rect">
            <a:avLst/>
          </a:prstGeom>
        </p:spPr>
      </p:pic>
      <p:sp>
        <p:nvSpPr>
          <p:cNvPr id="5" name="TextBox 4"/>
          <p:cNvSpPr txBox="1"/>
          <p:nvPr/>
        </p:nvSpPr>
        <p:spPr>
          <a:xfrm>
            <a:off x="10223713" y="892289"/>
            <a:ext cx="1320800" cy="461665"/>
          </a:xfrm>
          <a:prstGeom prst="rect">
            <a:avLst/>
          </a:prstGeom>
          <a:noFill/>
        </p:spPr>
        <p:txBody>
          <a:bodyPr wrap="square" rtlCol="0">
            <a:spAutoFit/>
          </a:bodyPr>
          <a:lstStyle/>
          <a:p>
            <a:pPr algn="ctr"/>
            <a:r>
              <a:rPr lang="en-US" sz="2400" b="1" dirty="0"/>
              <a:t>13-10</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Refusal of Face Mask</a:t>
            </a:r>
          </a:p>
        </p:txBody>
      </p:sp>
      <p:sp>
        <p:nvSpPr>
          <p:cNvPr id="3" name="Text Placeholder 2"/>
          <p:cNvSpPr>
            <a:spLocks noGrp="1"/>
          </p:cNvSpPr>
          <p:nvPr>
            <p:ph type="body" idx="1"/>
          </p:nvPr>
        </p:nvSpPr>
        <p:spPr>
          <a:xfrm>
            <a:off x="688340" y="2336799"/>
            <a:ext cx="10435590" cy="4020457"/>
          </a:xfrm>
        </p:spPr>
        <p:txBody>
          <a:bodyPr/>
          <a:lstStyle/>
          <a:p>
            <a:pPr>
              <a:spcBef>
                <a:spcPts val="600"/>
              </a:spcBef>
              <a:spcAft>
                <a:spcPts val="600"/>
              </a:spcAft>
            </a:pPr>
            <a:r>
              <a:rPr lang="en-US" sz="2400" dirty="0"/>
              <a:t>Refusal of face mask:</a:t>
            </a:r>
          </a:p>
          <a:p>
            <a:pPr lvl="1">
              <a:spcBef>
                <a:spcPts val="600"/>
              </a:spcBef>
              <a:spcAft>
                <a:spcPts val="600"/>
              </a:spcAft>
            </a:pPr>
            <a:r>
              <a:rPr lang="en-US" sz="2200" dirty="0"/>
              <a:t>Especially a child</a:t>
            </a:r>
          </a:p>
          <a:p>
            <a:pPr lvl="1">
              <a:spcBef>
                <a:spcPts val="600"/>
              </a:spcBef>
              <a:spcAft>
                <a:spcPts val="600"/>
              </a:spcAft>
            </a:pPr>
            <a:r>
              <a:rPr lang="en-US" sz="2200" dirty="0"/>
              <a:t>Possibly from claustrophobia</a:t>
            </a:r>
          </a:p>
          <a:p>
            <a:pPr lvl="1">
              <a:spcBef>
                <a:spcPts val="600"/>
              </a:spcBef>
              <a:spcAft>
                <a:spcPts val="600"/>
              </a:spcAft>
            </a:pPr>
            <a:r>
              <a:rPr lang="en-US" sz="2200" dirty="0"/>
              <a:t>Always encourage such patients to keep the face mask on.</a:t>
            </a:r>
          </a:p>
          <a:p>
            <a:pPr lvl="1">
              <a:spcBef>
                <a:spcPts val="600"/>
              </a:spcBef>
              <a:spcAft>
                <a:spcPts val="600"/>
              </a:spcAft>
            </a:pPr>
            <a:r>
              <a:rPr lang="en-US" sz="2200" dirty="0"/>
              <a:t>If they refuse, hold the face mask as close to the face as possible.</a:t>
            </a:r>
          </a:p>
          <a:p>
            <a:pPr lvl="2">
              <a:spcBef>
                <a:spcPts val="600"/>
              </a:spcBef>
              <a:spcAft>
                <a:spcPts val="600"/>
              </a:spcAft>
            </a:pPr>
            <a:r>
              <a:rPr lang="en-US" sz="2000" dirty="0"/>
              <a:t>Or use a nasal cannula at 6 LPM. This is better than not providing oxygen.</a:t>
            </a:r>
          </a:p>
        </p:txBody>
      </p:sp>
      <p:pic>
        <p:nvPicPr>
          <p:cNvPr id="4" name="Content Placeholder 3"/>
          <p:cNvPicPr>
            <a:picLocks noChangeAspect="1"/>
          </p:cNvPicPr>
          <p:nvPr/>
        </p:nvPicPr>
        <p:blipFill>
          <a:blip r:embed="rId2" cstate="print"/>
          <a:stretch>
            <a:fillRect/>
          </a:stretch>
        </p:blipFill>
        <p:spPr>
          <a:xfrm>
            <a:off x="10204350" y="440311"/>
            <a:ext cx="1359526" cy="1365622"/>
          </a:xfrm>
          <a:prstGeom prst="rect">
            <a:avLst/>
          </a:prstGeom>
        </p:spPr>
      </p:pic>
      <p:sp>
        <p:nvSpPr>
          <p:cNvPr id="5" name="TextBox 4"/>
          <p:cNvSpPr txBox="1"/>
          <p:nvPr/>
        </p:nvSpPr>
        <p:spPr>
          <a:xfrm>
            <a:off x="10223713" y="892289"/>
            <a:ext cx="1320800" cy="461665"/>
          </a:xfrm>
          <a:prstGeom prst="rect">
            <a:avLst/>
          </a:prstGeom>
          <a:noFill/>
        </p:spPr>
        <p:txBody>
          <a:bodyPr wrap="square" rtlCol="0">
            <a:spAutoFit/>
          </a:bodyPr>
          <a:lstStyle/>
          <a:p>
            <a:pPr algn="ctr"/>
            <a:r>
              <a:rPr lang="en-US" sz="2400" b="1" dirty="0"/>
              <a:t>13-10</a:t>
            </a:r>
          </a:p>
        </p:txBody>
      </p:sp>
    </p:spTree>
    <p:extLst>
      <p:ext uri="{BB962C8B-B14F-4D97-AF65-F5344CB8AC3E}">
        <p14:creationId xmlns:p14="http://schemas.microsoft.com/office/powerpoint/2010/main" val="5685447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Using an Inhaler</a:t>
            </a:r>
          </a:p>
        </p:txBody>
      </p:sp>
      <p:sp>
        <p:nvSpPr>
          <p:cNvPr id="3" name="Text Placeholder 2"/>
          <p:cNvSpPr>
            <a:spLocks noGrp="1"/>
          </p:cNvSpPr>
          <p:nvPr>
            <p:ph type="body" idx="1"/>
          </p:nvPr>
        </p:nvSpPr>
        <p:spPr>
          <a:xfrm>
            <a:off x="847997" y="1782790"/>
            <a:ext cx="10435590" cy="4313210"/>
          </a:xfrm>
        </p:spPr>
        <p:txBody>
          <a:bodyPr/>
          <a:lstStyle/>
          <a:p>
            <a:pPr marL="0" indent="0">
              <a:spcBef>
                <a:spcPts val="600"/>
              </a:spcBef>
              <a:spcAft>
                <a:spcPts val="600"/>
              </a:spcAft>
              <a:buNone/>
            </a:pPr>
            <a:r>
              <a:rPr lang="en-US" sz="2400" b="1" dirty="0"/>
              <a:t>Using an Inhaler</a:t>
            </a:r>
          </a:p>
          <a:p>
            <a:pPr>
              <a:spcBef>
                <a:spcPts val="600"/>
              </a:spcBef>
              <a:spcAft>
                <a:spcPts val="600"/>
              </a:spcAft>
            </a:pPr>
            <a:r>
              <a:rPr lang="en-US" dirty="0"/>
              <a:t>Patients may carry a metered-dose inhaler, or “puffer,” with them. </a:t>
            </a:r>
          </a:p>
          <a:p>
            <a:pPr lvl="1">
              <a:spcBef>
                <a:spcPts val="600"/>
              </a:spcBef>
              <a:spcAft>
                <a:spcPts val="600"/>
              </a:spcAft>
            </a:pPr>
            <a:r>
              <a:rPr lang="en-US" dirty="0"/>
              <a:t>A metered-dose inhaler, or MDI, is a small pressurized canister containing a powerful medication that:</a:t>
            </a:r>
          </a:p>
          <a:p>
            <a:pPr lvl="2">
              <a:spcBef>
                <a:spcPts val="600"/>
              </a:spcBef>
              <a:spcAft>
                <a:spcPts val="600"/>
              </a:spcAft>
            </a:pPr>
            <a:r>
              <a:rPr lang="en-US" dirty="0"/>
              <a:t>Dilates the bronchioles</a:t>
            </a:r>
          </a:p>
          <a:p>
            <a:pPr lvl="2">
              <a:spcBef>
                <a:spcPts val="600"/>
              </a:spcBef>
              <a:spcAft>
                <a:spcPts val="600"/>
              </a:spcAft>
            </a:pPr>
            <a:r>
              <a:rPr lang="en-US" dirty="0"/>
              <a:t>Opens the airways</a:t>
            </a:r>
          </a:p>
          <a:p>
            <a:pPr lvl="2">
              <a:spcBef>
                <a:spcPts val="600"/>
              </a:spcBef>
              <a:spcAft>
                <a:spcPts val="600"/>
              </a:spcAft>
            </a:pPr>
            <a:r>
              <a:rPr lang="en-US" dirty="0"/>
              <a:t>Allows the patient to breathe more easily</a:t>
            </a:r>
          </a:p>
          <a:p>
            <a:pPr lvl="0">
              <a:spcBef>
                <a:spcPts val="600"/>
              </a:spcBef>
              <a:spcAft>
                <a:spcPts val="600"/>
              </a:spcAft>
            </a:pPr>
            <a:r>
              <a:rPr lang="en-US" dirty="0"/>
              <a:t>A typical metered-dose </a:t>
            </a:r>
            <a:r>
              <a:rPr lang="en-US" u="dbl" dirty="0">
                <a:solidFill>
                  <a:srgbClr val="C00000"/>
                </a:solidFill>
              </a:rPr>
              <a:t>inhaler</a:t>
            </a:r>
            <a:r>
              <a:rPr lang="en-US" dirty="0"/>
              <a:t> consists of a medication canister, a plastic housing/mouthpiece, and a spacer.</a:t>
            </a:r>
          </a:p>
          <a:p>
            <a:pPr lvl="1">
              <a:spcBef>
                <a:spcPts val="600"/>
              </a:spcBef>
              <a:spcAft>
                <a:spcPts val="600"/>
              </a:spcAft>
            </a:pPr>
            <a:r>
              <a:rPr lang="en-US" dirty="0"/>
              <a:t>Contains respiratory medicine and is used to improve breathing</a:t>
            </a:r>
          </a:p>
          <a:p>
            <a:pPr lvl="1">
              <a:spcBef>
                <a:spcPts val="600"/>
              </a:spcBef>
              <a:spcAft>
                <a:spcPts val="600"/>
              </a:spcAft>
            </a:pPr>
            <a:endParaRPr lang="en-US" dirty="0"/>
          </a:p>
          <a:p>
            <a:endParaRPr lang="en-US" dirty="0"/>
          </a:p>
        </p:txBody>
      </p:sp>
      <p:pic>
        <p:nvPicPr>
          <p:cNvPr id="4" name="Content Placeholder 3"/>
          <p:cNvPicPr>
            <a:picLocks noChangeAspect="1"/>
          </p:cNvPicPr>
          <p:nvPr/>
        </p:nvPicPr>
        <p:blipFill>
          <a:blip r:embed="rId2" cstate="print"/>
          <a:stretch>
            <a:fillRect/>
          </a:stretch>
        </p:blipFill>
        <p:spPr>
          <a:xfrm>
            <a:off x="10204350" y="440311"/>
            <a:ext cx="1359526" cy="1365622"/>
          </a:xfrm>
          <a:prstGeom prst="rect">
            <a:avLst/>
          </a:prstGeom>
        </p:spPr>
      </p:pic>
      <p:sp>
        <p:nvSpPr>
          <p:cNvPr id="5" name="TextBox 4"/>
          <p:cNvSpPr txBox="1"/>
          <p:nvPr/>
        </p:nvSpPr>
        <p:spPr>
          <a:xfrm>
            <a:off x="10223713" y="892289"/>
            <a:ext cx="1320800" cy="461665"/>
          </a:xfrm>
          <a:prstGeom prst="rect">
            <a:avLst/>
          </a:prstGeom>
          <a:noFill/>
        </p:spPr>
        <p:txBody>
          <a:bodyPr wrap="square" rtlCol="0">
            <a:spAutoFit/>
          </a:bodyPr>
          <a:lstStyle/>
          <a:p>
            <a:pPr algn="ctr"/>
            <a:r>
              <a:rPr lang="en-US" sz="2400" b="1" dirty="0"/>
              <a:t>13-10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84E6E-F029-41BF-8C87-7BD15775742D}"/>
              </a:ext>
            </a:extLst>
          </p:cNvPr>
          <p:cNvSpPr>
            <a:spLocks noGrp="1"/>
          </p:cNvSpPr>
          <p:nvPr>
            <p:ph type="title"/>
          </p:nvPr>
        </p:nvSpPr>
        <p:spPr/>
        <p:txBody>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859C0E21-C88C-48B3-AB8C-CDF15AA21379}"/>
              </a:ext>
            </a:extLst>
          </p:cNvPr>
          <p:cNvSpPr>
            <a:spLocks noGrp="1"/>
          </p:cNvSpPr>
          <p:nvPr>
            <p:ph type="body" idx="1"/>
          </p:nvPr>
        </p:nvSpPr>
        <p:spPr/>
        <p:txBody>
          <a:bodyPr/>
          <a:lstStyle/>
          <a:p>
            <a:pPr lvl="0">
              <a:spcBef>
                <a:spcPts val="600"/>
              </a:spcBef>
              <a:spcAft>
                <a:spcPts val="600"/>
              </a:spcAft>
            </a:pPr>
            <a:r>
              <a:rPr lang="en-US" dirty="0"/>
              <a:t>The oxygen supply to our brain cannot be interrupted for more than 4 minutes without severe and possibly even irreversible consequences. </a:t>
            </a:r>
          </a:p>
          <a:p>
            <a:pPr lvl="0">
              <a:spcBef>
                <a:spcPts val="600"/>
              </a:spcBef>
              <a:spcAft>
                <a:spcPts val="600"/>
              </a:spcAft>
            </a:pPr>
            <a:r>
              <a:rPr lang="en-US" dirty="0"/>
              <a:t>OEC technicians do not diagnose breathing problems, but they can:</a:t>
            </a:r>
          </a:p>
          <a:p>
            <a:pPr lvl="1">
              <a:spcBef>
                <a:spcPts val="600"/>
              </a:spcBef>
              <a:spcAft>
                <a:spcPts val="600"/>
              </a:spcAft>
            </a:pPr>
            <a:r>
              <a:rPr lang="en-US" dirty="0"/>
              <a:t>Perform a rapid, thorough respiratory assessment</a:t>
            </a:r>
          </a:p>
          <a:p>
            <a:pPr lvl="1">
              <a:spcBef>
                <a:spcPts val="600"/>
              </a:spcBef>
              <a:spcAft>
                <a:spcPts val="600"/>
              </a:spcAft>
            </a:pPr>
            <a:r>
              <a:rPr lang="en-US" dirty="0"/>
              <a:t>Identify potential threats to life</a:t>
            </a:r>
          </a:p>
          <a:p>
            <a:pPr lvl="1">
              <a:spcBef>
                <a:spcPts val="600"/>
              </a:spcBef>
              <a:spcAft>
                <a:spcPts val="600"/>
              </a:spcAft>
            </a:pPr>
            <a:r>
              <a:rPr lang="en-US" dirty="0"/>
              <a:t>Initiate life-stabilizing therapy that includes oxygen delivery and transport to a higher level of care</a:t>
            </a:r>
          </a:p>
          <a:p>
            <a:pPr lvl="0"/>
            <a:endParaRPr lang="en-US" u="none" strike="noStrike" baseline="0" dirty="0"/>
          </a:p>
        </p:txBody>
      </p:sp>
    </p:spTree>
    <p:extLst>
      <p:ext uri="{BB962C8B-B14F-4D97-AF65-F5344CB8AC3E}">
        <p14:creationId xmlns:p14="http://schemas.microsoft.com/office/powerpoint/2010/main" val="6155732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Using an Inhaler</a:t>
            </a:r>
          </a:p>
        </p:txBody>
      </p:sp>
      <p:sp>
        <p:nvSpPr>
          <p:cNvPr id="3" name="Text Placeholder 2"/>
          <p:cNvSpPr>
            <a:spLocks noGrp="1"/>
          </p:cNvSpPr>
          <p:nvPr>
            <p:ph type="body" idx="1"/>
          </p:nvPr>
        </p:nvSpPr>
        <p:spPr/>
        <p:txBody>
          <a:bodyPr/>
          <a:lstStyle/>
          <a:p>
            <a:r>
              <a:rPr lang="en-US" dirty="0"/>
              <a:t>If your local protocol allows it, you may assist patients having an asthma attack to use their own inhalers. </a:t>
            </a:r>
          </a:p>
          <a:p>
            <a:pPr lvl="1"/>
            <a:r>
              <a:rPr lang="en-US" dirty="0"/>
              <a:t>Do not use someone else’s inhaler.</a:t>
            </a:r>
          </a:p>
          <a:p>
            <a:pPr lvl="1"/>
            <a:r>
              <a:rPr lang="en-US" dirty="0"/>
              <a:t>Make sure the inhaler’s expiration date has not passed. </a:t>
            </a:r>
          </a:p>
        </p:txBody>
      </p:sp>
      <p:pic>
        <p:nvPicPr>
          <p:cNvPr id="4" name="Content Placeholder 3"/>
          <p:cNvPicPr>
            <a:picLocks noChangeAspect="1"/>
          </p:cNvPicPr>
          <p:nvPr/>
        </p:nvPicPr>
        <p:blipFill>
          <a:blip r:embed="rId2" cstate="print"/>
          <a:stretch>
            <a:fillRect/>
          </a:stretch>
        </p:blipFill>
        <p:spPr>
          <a:xfrm>
            <a:off x="10204350" y="440311"/>
            <a:ext cx="1359526" cy="1365622"/>
          </a:xfrm>
          <a:prstGeom prst="rect">
            <a:avLst/>
          </a:prstGeom>
        </p:spPr>
      </p:pic>
      <p:sp>
        <p:nvSpPr>
          <p:cNvPr id="5" name="TextBox 4"/>
          <p:cNvSpPr txBox="1"/>
          <p:nvPr/>
        </p:nvSpPr>
        <p:spPr>
          <a:xfrm>
            <a:off x="10223713" y="707623"/>
            <a:ext cx="1320800" cy="830997"/>
          </a:xfrm>
          <a:prstGeom prst="rect">
            <a:avLst/>
          </a:prstGeom>
          <a:noFill/>
        </p:spPr>
        <p:txBody>
          <a:bodyPr wrap="square" rtlCol="0">
            <a:spAutoFit/>
          </a:bodyPr>
          <a:lstStyle/>
          <a:p>
            <a:pPr algn="ctr"/>
            <a:r>
              <a:rPr lang="en-US" sz="2400" b="1" dirty="0"/>
              <a:t>13-10</a:t>
            </a:r>
          </a:p>
          <a:p>
            <a:pPr algn="ctr"/>
            <a:r>
              <a:rPr lang="en-US" sz="2400" b="1" dirty="0"/>
              <a:t>13-11</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PRESENTATION</a:t>
            </a:r>
          </a:p>
        </p:txBody>
      </p:sp>
      <p:sp>
        <p:nvSpPr>
          <p:cNvPr id="14" name="Content Placeholder 2"/>
          <p:cNvSpPr>
            <a:spLocks noGrp="1"/>
          </p:cNvSpPr>
          <p:nvPr>
            <p:ph idx="1"/>
          </p:nvPr>
        </p:nvSpPr>
        <p:spPr>
          <a:xfrm>
            <a:off x="925830" y="2066925"/>
            <a:ext cx="10287000" cy="4122992"/>
          </a:xfrm>
        </p:spPr>
        <p:txBody>
          <a:bodyPr/>
          <a:lstStyle/>
          <a:p>
            <a:r>
              <a:rPr lang="en-US" dirty="0"/>
              <a:t>A middle-aged man walks into the patrol medical room, saying “I can’t breathe.” You immediately have the man sit and begin your assessment. During your questioning, you find he is a smoker and 3 weeks ago had “minor knee surgery on his right leg.” He said this is his first time out skiing since surgery. He is breathing at 28 breaths per minute and appears in distress. He has mild chest pain and cannot talk in complete sentences. His right calf is swollen and tender.</a:t>
            </a:r>
          </a:p>
          <a:p>
            <a:endParaRPr lang="en-US" dirty="0"/>
          </a:p>
          <a:p>
            <a:r>
              <a:rPr lang="en-US" i="1" dirty="0"/>
              <a:t>What should you do?</a:t>
            </a:r>
            <a:endParaRPr lang="en-US" dirty="0"/>
          </a:p>
          <a:p>
            <a:pPr marL="0" indent="0">
              <a:buNone/>
            </a:pPr>
            <a:r>
              <a:rPr lang="en-US" i="1" dirty="0"/>
              <a:t>				</a:t>
            </a:r>
            <a:endParaRPr lang="en-US" dirty="0"/>
          </a:p>
        </p:txBody>
      </p:sp>
    </p:spTree>
    <p:extLst>
      <p:ext uri="{BB962C8B-B14F-4D97-AF65-F5344CB8AC3E}">
        <p14:creationId xmlns:p14="http://schemas.microsoft.com/office/powerpoint/2010/main" val="377588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UPDATE</a:t>
            </a:r>
          </a:p>
        </p:txBody>
      </p:sp>
      <p:sp>
        <p:nvSpPr>
          <p:cNvPr id="14" name="Content Placeholder 2"/>
          <p:cNvSpPr>
            <a:spLocks noGrp="1"/>
          </p:cNvSpPr>
          <p:nvPr>
            <p:ph idx="1"/>
          </p:nvPr>
        </p:nvSpPr>
        <p:spPr/>
        <p:txBody>
          <a:bodyPr/>
          <a:lstStyle/>
          <a:p>
            <a:r>
              <a:rPr lang="en-US" dirty="0"/>
              <a:t>You place a pulse oximeter on his finger, which shows a pulse of 120 beats per minute and oxygen saturation of 85%. He becomes more anxious, and his respiratory rate is now 28 breaths per minute. Since he has chest pain and a low oxygen saturation with obvious respiratory distress, you place him on high-flow oxygen with a nonrebreather mask and have another patroller immediately call for transport with ALS. Your SAMPLE history only reveals recent knee surgery. While waiting for transport, you consider the possibilities of myocardial infarction, pulmonary embolus from blood clot (DVT) that came from the swollen calf, or other causes of acute breathing problems with chest pain. No matter what the medical problem is, transport is urgently needed.</a:t>
            </a:r>
          </a:p>
          <a:p>
            <a:pPr marL="0" indent="0">
              <a:buNone/>
            </a:pPr>
            <a:endParaRPr lang="en-US" dirty="0"/>
          </a:p>
          <a:p>
            <a:r>
              <a:rPr lang="en-US" i="1" dirty="0"/>
              <a:t>How do you give a report to the prehospital ambulance personnel when they arrive?</a:t>
            </a:r>
            <a:endParaRPr lang="en-US" dirty="0"/>
          </a:p>
          <a:p>
            <a:endParaRPr lang="en-US" dirty="0"/>
          </a:p>
        </p:txBody>
      </p:sp>
    </p:spTree>
    <p:extLst>
      <p:ext uri="{BB962C8B-B14F-4D97-AF65-F5344CB8AC3E}">
        <p14:creationId xmlns:p14="http://schemas.microsoft.com/office/powerpoint/2010/main" val="1186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0"/>
            <a:ext cx="12192000" cy="1002089"/>
          </a:xfrm>
        </p:spPr>
        <p:txBody>
          <a:bodyPr/>
          <a:lstStyle/>
          <a:p>
            <a:r>
              <a:rPr lang="en-US" dirty="0"/>
              <a:t>CASE OUTCOME</a:t>
            </a:r>
          </a:p>
        </p:txBody>
      </p:sp>
      <p:sp>
        <p:nvSpPr>
          <p:cNvPr id="14" name="Content Placeholder 2"/>
          <p:cNvSpPr>
            <a:spLocks noGrp="1"/>
          </p:cNvSpPr>
          <p:nvPr>
            <p:ph idx="1"/>
          </p:nvPr>
        </p:nvSpPr>
        <p:spPr>
          <a:xfrm>
            <a:off x="952500" y="1567070"/>
            <a:ext cx="10287000" cy="4699047"/>
          </a:xfrm>
        </p:spPr>
        <p:txBody>
          <a:bodyPr/>
          <a:lstStyle/>
          <a:p>
            <a:r>
              <a:rPr lang="en-US" dirty="0"/>
              <a:t>Using a pulse oximeter, patient’s oxygen saturation is titrated and kept at greater than or equal to 94%. You continue to take vital signs every 5 minutes, allowing patient to continue to sit up. Ambulance personnel arrive. You explain patient has had significant dyspnea and chest pain. He has been on oxygen with an oxygen saturation at 94%. You show the vital signs log, indicating elevated respirations and tachycardia. You explain the man had a knee arthroscopy 2 weeks ago.</a:t>
            </a:r>
          </a:p>
          <a:p>
            <a:r>
              <a:rPr lang="en-US" dirty="0"/>
              <a:t>Showing the swollen, painful calf to the paramedic, you both consider the possibility of a pulmonary embolus. Following rapid transport to a local hospital, further tests are completed, showing a blood clot in the man’s lung. He is given medication to dissolve the clot, recovers, and comes back 3 weeks later to thank you.</a:t>
            </a:r>
          </a:p>
        </p:txBody>
      </p:sp>
    </p:spTree>
    <p:extLst>
      <p:ext uri="{BB962C8B-B14F-4D97-AF65-F5344CB8AC3E}">
        <p14:creationId xmlns:p14="http://schemas.microsoft.com/office/powerpoint/2010/main" val="213241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OEC Skill Activities</a:t>
            </a:r>
          </a:p>
        </p:txBody>
      </p:sp>
    </p:spTree>
    <p:extLst>
      <p:ext uri="{BB962C8B-B14F-4D97-AF65-F5344CB8AC3E}">
        <p14:creationId xmlns:p14="http://schemas.microsoft.com/office/powerpoint/2010/main" val="344450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20C3F2-DC0A-4ADE-807B-872A1CA958F6}"/>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13-1: Auscultation of Lung Sounds (8 Locations)</a:t>
            </a:r>
          </a:p>
        </p:txBody>
      </p:sp>
      <p:sp>
        <p:nvSpPr>
          <p:cNvPr id="3" name="Text Placeholder 2">
            <a:extLst>
              <a:ext uri="{FF2B5EF4-FFF2-40B4-BE49-F238E27FC236}">
                <a16:creationId xmlns:a16="http://schemas.microsoft.com/office/drawing/2014/main" xmlns="" id="{111B381F-63B3-48DA-8AF3-28D488F03AD3}"/>
              </a:ext>
            </a:extLst>
          </p:cNvPr>
          <p:cNvSpPr>
            <a:spLocks noGrp="1"/>
          </p:cNvSpPr>
          <p:nvPr>
            <p:ph sz="half" idx="1"/>
          </p:nvPr>
        </p:nvSpPr>
        <p:spPr>
          <a:xfrm>
            <a:off x="638175" y="1680127"/>
            <a:ext cx="4855464" cy="4892123"/>
          </a:xfrm>
        </p:spPr>
        <p:txBody>
          <a:bodyPr>
            <a:normAutofit/>
          </a:bodyPr>
          <a:lstStyle/>
          <a:p>
            <a:pPr marR="0" lvl="0" rtl="0"/>
            <a:r>
              <a:rPr lang="en-US" b="0" i="0" u="none" strike="noStrike" baseline="0" dirty="0"/>
              <a:t>1. To listen to the left upper lung lobes anterior: place your stethoscope on the left side of the anterior chest 1.5 inches below the middle of the clavicle (midclavicular) (shown in Photo 1).</a:t>
            </a:r>
          </a:p>
          <a:p>
            <a:r>
              <a:rPr lang="en-US" dirty="0"/>
              <a:t>To listen to the right upper lung lobes anterior: place your stethoscope on the right side of the anterior chest 1.5 inches below the middle of the clavicle (midclavicular). Compare the results (Position 1 and 2).</a:t>
            </a:r>
          </a:p>
          <a:p>
            <a:pPr marR="0" lvl="0" rtl="0"/>
            <a:endParaRPr lang="en-US" b="0" i="0" u="none" strike="noStrike" baseline="0" dirty="0">
              <a:highlight>
                <a:srgbClr val="FFFF00"/>
              </a:highlight>
            </a:endParaRPr>
          </a:p>
        </p:txBody>
      </p:sp>
      <p:pic>
        <p:nvPicPr>
          <p:cNvPr id="12290" name="Picture 2" descr="Photo shows a gloved hand placing a stethoscope on the left side of the anterior chest of a patient, approximately 1.5 inches below the middle of the clavicle. " title="Photo shows the location where the stethoscope is placed on the bare body of a pati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896" y="2562794"/>
            <a:ext cx="4120000" cy="250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37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F5A045-B8FA-418B-8C60-BFB27DBE131A}"/>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13-1: Auscultation of Lung Sounds (8 Locations)</a:t>
            </a:r>
          </a:p>
        </p:txBody>
      </p:sp>
      <p:sp>
        <p:nvSpPr>
          <p:cNvPr id="3" name="Text Placeholder 2">
            <a:extLst>
              <a:ext uri="{FF2B5EF4-FFF2-40B4-BE49-F238E27FC236}">
                <a16:creationId xmlns:a16="http://schemas.microsoft.com/office/drawing/2014/main" xmlns="" id="{351CAC12-5DCF-4197-9B93-5E3011241A8E}"/>
              </a:ext>
            </a:extLst>
          </p:cNvPr>
          <p:cNvSpPr>
            <a:spLocks noGrp="1"/>
          </p:cNvSpPr>
          <p:nvPr>
            <p:ph sz="half" idx="1"/>
          </p:nvPr>
        </p:nvSpPr>
        <p:spPr>
          <a:xfrm>
            <a:off x="647700" y="2000250"/>
            <a:ext cx="4855464" cy="4285488"/>
          </a:xfrm>
        </p:spPr>
        <p:txBody>
          <a:bodyPr>
            <a:normAutofit/>
          </a:bodyPr>
          <a:lstStyle/>
          <a:p>
            <a:pPr marR="0" lvl="0" rtl="0">
              <a:lnSpc>
                <a:spcPct val="90000"/>
              </a:lnSpc>
            </a:pPr>
            <a:r>
              <a:rPr lang="en-US" b="0" i="0" u="none" strike="noStrike" baseline="0" dirty="0"/>
              <a:t>2. To listen to the left lower lung lobe anterior: place your stethoscope on the left midaxillary line between the 6th and 7th rib and under the armpit (shown in Photo 2). </a:t>
            </a:r>
          </a:p>
          <a:p>
            <a:pPr>
              <a:lnSpc>
                <a:spcPct val="90000"/>
              </a:lnSpc>
            </a:pPr>
            <a:r>
              <a:rPr lang="en-US" dirty="0"/>
              <a:t>To listen to the right lower lung lobe anterior: place your stethoscope on the right midaxillary line between the 6th and 7th rib and under the armpit. Compare the results (Position 3 and 4). </a:t>
            </a:r>
          </a:p>
          <a:p>
            <a:pPr marR="0" lvl="0" rtl="0">
              <a:lnSpc>
                <a:spcPct val="90000"/>
              </a:lnSpc>
            </a:pPr>
            <a:endParaRPr lang="en-US" b="0" i="0" u="none" strike="noStrike" baseline="0" dirty="0">
              <a:highlight>
                <a:srgbClr val="FFFF00"/>
              </a:highlight>
            </a:endParaRPr>
          </a:p>
        </p:txBody>
      </p:sp>
      <p:pic>
        <p:nvPicPr>
          <p:cNvPr id="13314" name="Picture 2" descr="Photo shows the stethoscope held on the left side of the anterior chest just below the level of the nipple line, over the anterior mid axillary line (fifth-sixth intercostals space). " title="Photo shows the location where the stethoscope is placed on the bare body of a pati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8237" y="2197901"/>
            <a:ext cx="2859142" cy="380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33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77F5BC-3995-4F70-B78A-2B3CFCBA5467}"/>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13-1: Auscultation of Lung Sounds (8 Locations)</a:t>
            </a:r>
          </a:p>
        </p:txBody>
      </p:sp>
      <p:sp>
        <p:nvSpPr>
          <p:cNvPr id="3" name="Text Placeholder 2">
            <a:extLst>
              <a:ext uri="{FF2B5EF4-FFF2-40B4-BE49-F238E27FC236}">
                <a16:creationId xmlns:a16="http://schemas.microsoft.com/office/drawing/2014/main" xmlns="" id="{7647929E-80BC-4B1C-8A91-38117AA220A4}"/>
              </a:ext>
            </a:extLst>
          </p:cNvPr>
          <p:cNvSpPr>
            <a:spLocks noGrp="1"/>
          </p:cNvSpPr>
          <p:nvPr>
            <p:ph sz="half" idx="1"/>
          </p:nvPr>
        </p:nvSpPr>
        <p:spPr>
          <a:xfrm>
            <a:off x="581025" y="1565827"/>
            <a:ext cx="4855464" cy="5101673"/>
          </a:xfrm>
        </p:spPr>
        <p:txBody>
          <a:bodyPr>
            <a:normAutofit/>
          </a:bodyPr>
          <a:lstStyle/>
          <a:p>
            <a:pPr marR="0" lvl="0" rtl="0"/>
            <a:r>
              <a:rPr lang="en-US" b="0" i="0" u="none" strike="noStrike" baseline="0" dirty="0"/>
              <a:t>3. To listen to the left upper lung lobe posterior: place your stethoscope on patient’s left upper back between the top of the scapula and the spine, approximately 2 inches below the neck. </a:t>
            </a:r>
          </a:p>
          <a:p>
            <a:r>
              <a:rPr lang="en-US" dirty="0"/>
              <a:t>To listen to the right upper lung lobe posterior: place your stethoscope on patient’s right upper back between the top of the scapula and the spine, approximately 2 inches below the neck. Compare the results (Position 5 &amp; 6). </a:t>
            </a:r>
          </a:p>
          <a:p>
            <a:pPr marR="0" lvl="0" rtl="0"/>
            <a:endParaRPr lang="en-US" b="0" i="0" u="none" strike="noStrike" baseline="0" dirty="0">
              <a:highlight>
                <a:srgbClr val="FFFF00"/>
              </a:highlight>
            </a:endParaRPr>
          </a:p>
        </p:txBody>
      </p:sp>
      <p:pic>
        <p:nvPicPr>
          <p:cNvPr id="14338" name="Picture 2" descr=" Photo shows the stethoscope held on the patient’s right lower back, below the bottom of the scapula." title="Photo shows the location where the stethoscope is placed on the bare body of a pati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970" y="1858420"/>
            <a:ext cx="3195694" cy="4251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6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15383F-B6AA-4258-B635-DC867008B106}"/>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13-1: Auscultation of Lung Sounds (8 Locations)</a:t>
            </a:r>
          </a:p>
        </p:txBody>
      </p:sp>
      <p:sp>
        <p:nvSpPr>
          <p:cNvPr id="3" name="Text Placeholder 2">
            <a:extLst>
              <a:ext uri="{FF2B5EF4-FFF2-40B4-BE49-F238E27FC236}">
                <a16:creationId xmlns:a16="http://schemas.microsoft.com/office/drawing/2014/main" xmlns="" id="{1892A15A-C4B9-43B1-A825-346FEE3BBD41}"/>
              </a:ext>
            </a:extLst>
          </p:cNvPr>
          <p:cNvSpPr>
            <a:spLocks noGrp="1"/>
          </p:cNvSpPr>
          <p:nvPr>
            <p:ph sz="half" idx="1"/>
          </p:nvPr>
        </p:nvSpPr>
        <p:spPr>
          <a:xfrm>
            <a:off x="495300" y="1771650"/>
            <a:ext cx="5150739" cy="4610100"/>
          </a:xfrm>
        </p:spPr>
        <p:txBody>
          <a:bodyPr>
            <a:normAutofit/>
          </a:bodyPr>
          <a:lstStyle/>
          <a:p>
            <a:pPr marR="0" lvl="0" rtl="0">
              <a:lnSpc>
                <a:spcPct val="90000"/>
              </a:lnSpc>
            </a:pPr>
            <a:r>
              <a:rPr lang="en-US" sz="2400" b="0" i="0" u="none" strike="noStrike" baseline="0" dirty="0"/>
              <a:t>3. (cont’d)</a:t>
            </a:r>
          </a:p>
          <a:p>
            <a:pPr lvl="1">
              <a:lnSpc>
                <a:spcPct val="90000"/>
              </a:lnSpc>
            </a:pPr>
            <a:r>
              <a:rPr lang="en-US" sz="2200" b="0" i="0" u="none" strike="noStrike" baseline="0" dirty="0"/>
              <a:t>To listen to the left lower lung lobe posterior: place your stethoscope on patient’s left lower back below the scapula and between the scapula and spine.</a:t>
            </a:r>
          </a:p>
          <a:p>
            <a:pPr lvl="1">
              <a:lnSpc>
                <a:spcPct val="90000"/>
              </a:lnSpc>
            </a:pPr>
            <a:r>
              <a:rPr lang="en-US" sz="2200" b="0" i="0" u="none" strike="noStrike" baseline="0" dirty="0"/>
              <a:t>To listen to the right lower lung lobe posterior: place your stethoscope on patient’s right lower back below the scapula and between the scapula and spine (shown in Photo 3). Compare the results (Position 7 &amp; 8). </a:t>
            </a:r>
          </a:p>
        </p:txBody>
      </p:sp>
      <p:pic>
        <p:nvPicPr>
          <p:cNvPr id="6" name="Picture 2" descr=" Photo shows the stethoscope held on the patient’s right lower back, below the bottom of the scapula." title="Photo shows the location where the stethoscope is placed on the bare body of a patie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970" y="1858420"/>
            <a:ext cx="3195694" cy="4251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21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Chapter Overview </a:t>
            </a:r>
            <a:endParaRPr lang="en-US" dirty="0"/>
          </a:p>
        </p:txBody>
      </p:sp>
      <p:sp>
        <p:nvSpPr>
          <p:cNvPr id="3" name="Text Placeholder 2"/>
          <p:cNvSpPr>
            <a:spLocks noGrp="1"/>
          </p:cNvSpPr>
          <p:nvPr>
            <p:ph type="body" idx="1"/>
          </p:nvPr>
        </p:nvSpPr>
        <p:spPr>
          <a:xfrm>
            <a:off x="878205" y="2079879"/>
            <a:ext cx="10435590" cy="3986213"/>
          </a:xfrm>
        </p:spPr>
        <p:txBody>
          <a:bodyPr/>
          <a:lstStyle/>
          <a:p>
            <a:pPr marL="0" lvl="0" indent="0">
              <a:spcBef>
                <a:spcPts val="600"/>
              </a:spcBef>
              <a:spcAft>
                <a:spcPts val="600"/>
              </a:spcAft>
              <a:buNone/>
            </a:pPr>
            <a:endParaRPr lang="en-US" dirty="0"/>
          </a:p>
          <a:p>
            <a:pPr>
              <a:spcBef>
                <a:spcPts val="600"/>
              </a:spcBef>
              <a:spcAft>
                <a:spcPts val="600"/>
              </a:spcAft>
            </a:pPr>
            <a:r>
              <a:rPr lang="en-US" dirty="0"/>
              <a:t>This chapter begins by reviewing the major anatomical structures of the lower airway and the mechanics of breathing. </a:t>
            </a:r>
          </a:p>
          <a:p>
            <a:pPr lvl="1">
              <a:spcBef>
                <a:spcPts val="600"/>
              </a:spcBef>
              <a:spcAft>
                <a:spcPts val="600"/>
              </a:spcAft>
            </a:pPr>
            <a:r>
              <a:rPr lang="en-US" sz="2200" dirty="0"/>
              <a:t>Discusses the most common types of respiratory emergencies that you will likely encounter</a:t>
            </a:r>
          </a:p>
          <a:p>
            <a:pPr lvl="1">
              <a:spcBef>
                <a:spcPts val="600"/>
              </a:spcBef>
              <a:spcAft>
                <a:spcPts val="600"/>
              </a:spcAft>
            </a:pPr>
            <a:r>
              <a:rPr lang="en-US" sz="2200" dirty="0"/>
              <a:t>Signs and symptoms associated with each emergency</a:t>
            </a:r>
          </a:p>
          <a:p>
            <a:pPr lvl="1">
              <a:spcBef>
                <a:spcPts val="600"/>
              </a:spcBef>
              <a:spcAft>
                <a:spcPts val="600"/>
              </a:spcAft>
            </a:pPr>
            <a:r>
              <a:rPr lang="en-US" sz="2200" dirty="0"/>
              <a:t>Their treatments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CAC48B-C0FA-4970-924A-2FFFC5EE138F}"/>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13-2: Assisting a Patient with a Metered-Dose Inhaler</a:t>
            </a:r>
          </a:p>
        </p:txBody>
      </p:sp>
      <p:sp>
        <p:nvSpPr>
          <p:cNvPr id="3" name="Text Placeholder 2">
            <a:extLst>
              <a:ext uri="{FF2B5EF4-FFF2-40B4-BE49-F238E27FC236}">
                <a16:creationId xmlns:a16="http://schemas.microsoft.com/office/drawing/2014/main" xmlns="" id="{232041E8-2AEF-4433-A89D-C70CF674D753}"/>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 Check to make sure you have the correct medication for the correct patient. Check the expiration date. Ensure inhaler is at room temperature or warmer. </a:t>
            </a:r>
            <a:endParaRPr lang="en-US" b="0" i="0" u="none" strike="noStrike" baseline="0" dirty="0">
              <a:highlight>
                <a:srgbClr val="FFFF00"/>
              </a:highlight>
            </a:endParaRPr>
          </a:p>
        </p:txBody>
      </p:sp>
      <p:pic>
        <p:nvPicPr>
          <p:cNvPr id="15362" name="Picture 2" descr="Photo shows an O E C technician crouched near a patient wearing an oxygen mask and checking the details on an inhaler." title="Photo shows the step for Assisting a Patient with a Metered-Dose Inha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7564" y="1931771"/>
            <a:ext cx="4160946" cy="257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9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084873-FA62-4DA3-A6EA-4A2FEE3C3442}"/>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13-2: Assisting a Patient with a Metered-Dose Inhaler</a:t>
            </a:r>
          </a:p>
        </p:txBody>
      </p:sp>
      <p:sp>
        <p:nvSpPr>
          <p:cNvPr id="3" name="Text Placeholder 2">
            <a:extLst>
              <a:ext uri="{FF2B5EF4-FFF2-40B4-BE49-F238E27FC236}">
                <a16:creationId xmlns:a16="http://schemas.microsoft.com/office/drawing/2014/main" xmlns="" id="{3F15F882-C198-41E1-9110-143CDF9E594F}"/>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2. Remove the oxygen mask. Hand the inhaler to patient. Instruct patient to hold the MDI upright and place their lips around the MDI tube, maintaining a good lip seal.</a:t>
            </a:r>
            <a:r>
              <a:rPr lang="en-US" b="0" i="0" u="none" strike="noStrike" baseline="0" dirty="0">
                <a:highlight>
                  <a:srgbClr val="FFFF00"/>
                </a:highlight>
              </a:rPr>
              <a:t> </a:t>
            </a:r>
          </a:p>
        </p:txBody>
      </p:sp>
      <p:pic>
        <p:nvPicPr>
          <p:cNvPr id="16386" name="Picture 2" descr="Photo shows the O E C technician removing the oxygen mask in one hand and handing over the inhaler to the patient with the other." title="Photo shows the step for Assisting a Patient with a Metered-Dose Inha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2394" y="2008641"/>
            <a:ext cx="4161220" cy="2560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0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8EB166-169E-42D7-AA10-0DD97FC7DF89}"/>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13-2: Assisting a Patient with a Metered-Dose Inhaler</a:t>
            </a:r>
          </a:p>
        </p:txBody>
      </p:sp>
      <p:sp>
        <p:nvSpPr>
          <p:cNvPr id="3" name="Text Placeholder 2">
            <a:extLst>
              <a:ext uri="{FF2B5EF4-FFF2-40B4-BE49-F238E27FC236}">
                <a16:creationId xmlns:a16="http://schemas.microsoft.com/office/drawing/2014/main" xmlns="" id="{E1BD8AF3-A332-4361-9778-DCFF69BC7C16}"/>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3. Instruct patient to press the inhaler (assist if necessary) and inhale one puff. Instruct patient to hold their breath for at least 10 seconds.</a:t>
            </a:r>
            <a:r>
              <a:rPr lang="en-US" b="0" i="0" u="none" strike="noStrike" baseline="0" dirty="0">
                <a:highlight>
                  <a:srgbClr val="FFFF00"/>
                </a:highlight>
              </a:rPr>
              <a:t> </a:t>
            </a:r>
          </a:p>
        </p:txBody>
      </p:sp>
      <p:pic>
        <p:nvPicPr>
          <p:cNvPr id="17410" name="Picture 2" descr="Photo shows the O E C technician assisting the patient with holding and pressing the inhaler. " title="Photo shows the step for Assisting a Patient with a Metered-Dose Inha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757" y="1872174"/>
            <a:ext cx="4792388" cy="296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75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4D9CDF-F705-4771-A974-7F0FAE2705D9}"/>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13-2: Assisting a Patient with a Metered-Dose Inhaler</a:t>
            </a:r>
          </a:p>
        </p:txBody>
      </p:sp>
      <p:sp>
        <p:nvSpPr>
          <p:cNvPr id="3" name="Text Placeholder 2">
            <a:extLst>
              <a:ext uri="{FF2B5EF4-FFF2-40B4-BE49-F238E27FC236}">
                <a16:creationId xmlns:a16="http://schemas.microsoft.com/office/drawing/2014/main" xmlns="" id="{2E8FB319-624F-4DAD-8343-D7AB68DBAF8C}"/>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4. Reapply oxygen. After 1 to 2 minutes, have patient repeat the dose, if order or protocol allows.</a:t>
            </a:r>
            <a:r>
              <a:rPr lang="en-US" b="0" i="0" u="none" strike="noStrike" baseline="0" dirty="0">
                <a:highlight>
                  <a:srgbClr val="FFFF00"/>
                </a:highlight>
              </a:rPr>
              <a:t> </a:t>
            </a:r>
          </a:p>
        </p:txBody>
      </p:sp>
      <p:pic>
        <p:nvPicPr>
          <p:cNvPr id="18434" name="Picture 2" descr="Photo shows placing the oxygen mask on the patient." title="Photo shows the step for Assisting a Patient with a Metered-Dose Inha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937" y="1973637"/>
            <a:ext cx="3972692" cy="2464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63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3546</TotalTime>
  <Words>5697</Words>
  <Application>Microsoft Office PowerPoint</Application>
  <PresentationFormat>Widescreen</PresentationFormat>
  <Paragraphs>655</Paragraphs>
  <Slides>93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93</vt:i4>
      </vt:variant>
    </vt:vector>
  </HeadingPairs>
  <TitlesOfParts>
    <vt:vector size="97" baseType="lpstr">
      <vt:lpstr>Arial</vt:lpstr>
      <vt:lpstr>Calibri</vt:lpstr>
      <vt:lpstr>Wingdings</vt:lpstr>
      <vt:lpstr>Educational subjects 16x9</vt:lpstr>
      <vt:lpstr>Respiratory Emergencies</vt:lpstr>
      <vt:lpstr>The following presentation will utilize two symbols to identify material necessary for an OEC Technician to comprehend:</vt:lpstr>
      <vt:lpstr>Objectives</vt:lpstr>
      <vt:lpstr>Objectives</vt:lpstr>
      <vt:lpstr>Key Terms</vt:lpstr>
      <vt:lpstr>PowerPoint Presentation</vt:lpstr>
      <vt:lpstr>Chapter Overview </vt:lpstr>
      <vt:lpstr>Chapter Overview </vt:lpstr>
      <vt:lpstr>Chapter Overview </vt:lpstr>
      <vt:lpstr>PowerPoint Presentation</vt:lpstr>
      <vt:lpstr>Anatomy and Physiology</vt:lpstr>
      <vt:lpstr>Anatomy and Physiology: Gas Exchange</vt:lpstr>
      <vt:lpstr>Anatomy and Physiology: Gas Exchange</vt:lpstr>
      <vt:lpstr>Anatomy and Physiology: Gas Exchange</vt:lpstr>
      <vt:lpstr>Anatomy and Physiology: Respiration</vt:lpstr>
      <vt:lpstr>Anatomy and Physiology: Respiration</vt:lpstr>
      <vt:lpstr>Anatomy and Physiology: Respiration</vt:lpstr>
      <vt:lpstr>Anatomy and Physiology: Respiration</vt:lpstr>
      <vt:lpstr>Anatomy and Physiology: Breathing</vt:lpstr>
      <vt:lpstr>Anatomy and Physiology: Breathing</vt:lpstr>
      <vt:lpstr>PowerPoint Presentation</vt:lpstr>
      <vt:lpstr>Common Respiratory Emergencies: Choking</vt:lpstr>
      <vt:lpstr>Common Respiratory Emergencies: Choking</vt:lpstr>
      <vt:lpstr>Common Respiratory Emergencies: Asthma</vt:lpstr>
      <vt:lpstr>Common Respiratory Emergencies: Asthma</vt:lpstr>
      <vt:lpstr>Common Respiratory Emergencies: Asthma</vt:lpstr>
      <vt:lpstr>Common Respiratory Emergencies: COPD</vt:lpstr>
      <vt:lpstr>Common Respiratory Emergencies: COPD</vt:lpstr>
      <vt:lpstr>Common Respiratory Emergencies: COPD</vt:lpstr>
      <vt:lpstr>Common Respiratory Emergencies: Chronic Bronchitis</vt:lpstr>
      <vt:lpstr>Common Respiratory Emergencies: Chronic Emphysema</vt:lpstr>
      <vt:lpstr>Common Respiratory Emergencies:  Hyperventilation Syndrome</vt:lpstr>
      <vt:lpstr>Common Respiratory Emergencies: Hyperventilation Syndrome</vt:lpstr>
      <vt:lpstr>Common Respiratory Emergencies: Pulmonary Embolism</vt:lpstr>
      <vt:lpstr>Common Respiratory Emergencies: Pulmonary Embolism</vt:lpstr>
      <vt:lpstr>Common Respiratory Emergencies: Pulmonary Embolism</vt:lpstr>
      <vt:lpstr>Common Respiratory Emergencies:  Pulmonary Embolism</vt:lpstr>
      <vt:lpstr>Common Respiratory Emergencies: Pulmonary Embolism</vt:lpstr>
      <vt:lpstr>Common Respiratory Emergencies: Pulmonary Embolism</vt:lpstr>
      <vt:lpstr>Common Respiratory Emergencies: Pneumothorax</vt:lpstr>
      <vt:lpstr>Common Respiratory Emergencies: Pneumothorax</vt:lpstr>
      <vt:lpstr>Common Respiratory Emergencies:  Pneumothorax</vt:lpstr>
      <vt:lpstr>Common Respiratory Emergencies: Coronavirus (COVID-19)</vt:lpstr>
      <vt:lpstr>PowerPoint Presentation</vt:lpstr>
      <vt:lpstr>Patient Assessment: Primary Assessment</vt:lpstr>
      <vt:lpstr>Patient Assessment: General Appearance</vt:lpstr>
      <vt:lpstr>Patient Assessment: General Appearance</vt:lpstr>
      <vt:lpstr>Patient Assessment</vt:lpstr>
      <vt:lpstr>Patient Assessment</vt:lpstr>
      <vt:lpstr>Patient Assessment: Acute Respiratory Distress</vt:lpstr>
      <vt:lpstr>Patient Assessment: Acute Respiratory Distress</vt:lpstr>
      <vt:lpstr>Patient Assessment: Tripod Position</vt:lpstr>
      <vt:lpstr>Patient Assessment: Abdominal Breathing</vt:lpstr>
      <vt:lpstr>Patient Assessment: Medical History</vt:lpstr>
      <vt:lpstr>Patient Assessment</vt:lpstr>
      <vt:lpstr>Patient Assessment</vt:lpstr>
      <vt:lpstr>Patient Assessment: Secondary Assessment</vt:lpstr>
      <vt:lpstr>Patient Assessment: Secondary Assessment</vt:lpstr>
      <vt:lpstr>Patient Assessment: Physical Exam</vt:lpstr>
      <vt:lpstr>Patient Assessment: Vitals</vt:lpstr>
      <vt:lpstr>Patient Assessment: Vitals</vt:lpstr>
      <vt:lpstr>Patient Assessment: Vitals</vt:lpstr>
      <vt:lpstr>Patient Assessment:  Tachypnea and Hyperventilation</vt:lpstr>
      <vt:lpstr>Patient Assessment: Hyperventilating</vt:lpstr>
      <vt:lpstr>Patient Assessment: Breath Sounds</vt:lpstr>
      <vt:lpstr>Patient Assessment: Using a Stethoscope</vt:lpstr>
      <vt:lpstr>Patient Assessment: Using a Stethoscope</vt:lpstr>
      <vt:lpstr>Patient Assessment: Using a Stethoscope</vt:lpstr>
      <vt:lpstr>Patient Assessment: Pulse Oximetry</vt:lpstr>
      <vt:lpstr>Patient Assessment: Pulse Oximetry</vt:lpstr>
      <vt:lpstr>PowerPoint Presentation</vt:lpstr>
      <vt:lpstr>Management of Respiratory Emergencies</vt:lpstr>
      <vt:lpstr>Management: Choking</vt:lpstr>
      <vt:lpstr>Management: Acute Respiratory Distress</vt:lpstr>
      <vt:lpstr>Management: Acute Respiratory Distress</vt:lpstr>
      <vt:lpstr>Management: Acute Respiratory Distress</vt:lpstr>
      <vt:lpstr>Management of Respiratory Emergencies</vt:lpstr>
      <vt:lpstr>Management: Refusal of Face Mask</vt:lpstr>
      <vt:lpstr>Management: Using an Inhaler</vt:lpstr>
      <vt:lpstr>Management: Using an Inhaler</vt:lpstr>
      <vt:lpstr>PowerPoint Presentation</vt:lpstr>
      <vt:lpstr>CASE PRESENTATION</vt:lpstr>
      <vt:lpstr>CASE UPDATE</vt:lpstr>
      <vt:lpstr>CASE OUTCOME</vt:lpstr>
      <vt:lpstr>PowerPoint Presentation</vt:lpstr>
      <vt:lpstr>OEC Skill 13-1: Auscultation of Lung Sounds (8 Locations)</vt:lpstr>
      <vt:lpstr>OEC Skill 13-1: Auscultation of Lung Sounds (8 Locations)</vt:lpstr>
      <vt:lpstr>OEC Skill 13-1: Auscultation of Lung Sounds (8 Locations)</vt:lpstr>
      <vt:lpstr>OEC Skill 13-1: Auscultation of Lung Sounds (8 Locations)</vt:lpstr>
      <vt:lpstr>OEC Skill 13-2: Assisting a Patient with a Metered-Dose Inhaler</vt:lpstr>
      <vt:lpstr>OEC Skill 13-2: Assisting a Patient with a Metered-Dose Inhaler</vt:lpstr>
      <vt:lpstr>OEC Skill 13-2: Assisting a Patient with a Metered-Dose Inhaler</vt:lpstr>
      <vt:lpstr>OEC Skill 13-2: Assisting a Patient with a Metered-Dose Inhaler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Sue M</cp:lastModifiedBy>
  <cp:revision>447</cp:revision>
  <dcterms:created xsi:type="dcterms:W3CDTF">2019-03-08T18:11:57Z</dcterms:created>
  <dcterms:modified xsi:type="dcterms:W3CDTF">2024-01-25T17:02:28Z</dcterms:modified>
</cp:coreProperties>
</file>