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58" r:id="rId2"/>
    <p:sldId id="322" r:id="rId3"/>
    <p:sldId id="289" r:id="rId4"/>
    <p:sldId id="276" r:id="rId5"/>
    <p:sldId id="323" r:id="rId6"/>
    <p:sldId id="326" r:id="rId7"/>
    <p:sldId id="267" r:id="rId8"/>
    <p:sldId id="256" r:id="rId9"/>
    <p:sldId id="327" r:id="rId10"/>
    <p:sldId id="257" r:id="rId11"/>
    <p:sldId id="304" r:id="rId12"/>
    <p:sldId id="305" r:id="rId13"/>
    <p:sldId id="348" r:id="rId14"/>
    <p:sldId id="349" r:id="rId15"/>
    <p:sldId id="306" r:id="rId16"/>
    <p:sldId id="307" r:id="rId17"/>
    <p:sldId id="308" r:id="rId18"/>
    <p:sldId id="350" r:id="rId19"/>
    <p:sldId id="351" r:id="rId20"/>
    <p:sldId id="359" r:id="rId21"/>
    <p:sldId id="309" r:id="rId22"/>
    <p:sldId id="352" r:id="rId23"/>
    <p:sldId id="310" r:id="rId24"/>
    <p:sldId id="311" r:id="rId25"/>
    <p:sldId id="331" r:id="rId26"/>
    <p:sldId id="290" r:id="rId27"/>
    <p:sldId id="353" r:id="rId28"/>
    <p:sldId id="354" r:id="rId29"/>
    <p:sldId id="312" r:id="rId30"/>
    <p:sldId id="355" r:id="rId31"/>
    <p:sldId id="356" r:id="rId32"/>
    <p:sldId id="313" r:id="rId33"/>
    <p:sldId id="314" r:id="rId34"/>
    <p:sldId id="357" r:id="rId35"/>
    <p:sldId id="315" r:id="rId36"/>
    <p:sldId id="259" r:id="rId37"/>
    <p:sldId id="358" r:id="rId38"/>
    <p:sldId id="316" r:id="rId39"/>
    <p:sldId id="260" r:id="rId40"/>
    <p:sldId id="261" r:id="rId41"/>
    <p:sldId id="262" r:id="rId42"/>
    <p:sldId id="317" r:id="rId43"/>
    <p:sldId id="360" r:id="rId44"/>
    <p:sldId id="328" r:id="rId45"/>
    <p:sldId id="329" r:id="rId46"/>
    <p:sldId id="330" r:id="rId47"/>
    <p:sldId id="263" r:id="rId48"/>
    <p:sldId id="361" r:id="rId49"/>
    <p:sldId id="264" r:id="rId50"/>
    <p:sldId id="362" r:id="rId51"/>
    <p:sldId id="265" r:id="rId52"/>
    <p:sldId id="363" r:id="rId53"/>
    <p:sldId id="332" r:id="rId54"/>
    <p:sldId id="291" r:id="rId55"/>
    <p:sldId id="364" r:id="rId56"/>
    <p:sldId id="268" r:id="rId57"/>
    <p:sldId id="269" r:id="rId58"/>
    <p:sldId id="270" r:id="rId59"/>
    <p:sldId id="365" r:id="rId60"/>
    <p:sldId id="271" r:id="rId61"/>
    <p:sldId id="272" r:id="rId62"/>
    <p:sldId id="273" r:id="rId63"/>
    <p:sldId id="366" r:id="rId64"/>
    <p:sldId id="274" r:id="rId65"/>
    <p:sldId id="275" r:id="rId66"/>
    <p:sldId id="367" r:id="rId67"/>
    <p:sldId id="292" r:id="rId68"/>
    <p:sldId id="293" r:id="rId69"/>
    <p:sldId id="368" r:id="rId70"/>
    <p:sldId id="278" r:id="rId71"/>
    <p:sldId id="279" r:id="rId72"/>
    <p:sldId id="294" r:id="rId73"/>
    <p:sldId id="369" r:id="rId74"/>
    <p:sldId id="295" r:id="rId75"/>
    <p:sldId id="296" r:id="rId76"/>
    <p:sldId id="283" r:id="rId77"/>
    <p:sldId id="284" r:id="rId78"/>
    <p:sldId id="333" r:id="rId79"/>
    <p:sldId id="334" r:id="rId80"/>
    <p:sldId id="370" r:id="rId81"/>
    <p:sldId id="335" r:id="rId82"/>
    <p:sldId id="336" r:id="rId83"/>
    <p:sldId id="371" r:id="rId84"/>
    <p:sldId id="337" r:id="rId85"/>
    <p:sldId id="372" r:id="rId86"/>
    <p:sldId id="338" r:id="rId87"/>
    <p:sldId id="339" r:id="rId88"/>
    <p:sldId id="373" r:id="rId89"/>
    <p:sldId id="340" r:id="rId90"/>
    <p:sldId id="341" r:id="rId91"/>
    <p:sldId id="374" r:id="rId92"/>
    <p:sldId id="342" r:id="rId93"/>
    <p:sldId id="375" r:id="rId94"/>
    <p:sldId id="343" r:id="rId95"/>
    <p:sldId id="376" r:id="rId96"/>
    <p:sldId id="344" r:id="rId97"/>
    <p:sldId id="345" r:id="rId98"/>
    <p:sldId id="346" r:id="rId99"/>
    <p:sldId id="347" r:id="rId100"/>
    <p:sldId id="377" r:id="rId101"/>
    <p:sldId id="320" r:id="rId102"/>
    <p:sldId id="321" r:id="rId103"/>
    <p:sldId id="285" r:id="rId104"/>
    <p:sldId id="286" r:id="rId105"/>
    <p:sldId id="287" r:id="rId106"/>
    <p:sldId id="288" r:id="rId107"/>
    <p:sldId id="297" r:id="rId108"/>
    <p:sldId id="298" r:id="rId109"/>
    <p:sldId id="299" r:id="rId110"/>
    <p:sldId id="300" r:id="rId111"/>
    <p:sldId id="301" r:id="rId112"/>
    <p:sldId id="302" r:id="rId113"/>
    <p:sldId id="318" r:id="rId114"/>
    <p:sldId id="277" r:id="rId115"/>
    <p:sldId id="280" r:id="rId116"/>
    <p:sldId id="281" r:id="rId117"/>
    <p:sldId id="282" r:id="rId118"/>
    <p:sldId id="563" r:id="rId119"/>
    <p:sldId id="564" r:id="rId120"/>
    <p:sldId id="565" r:id="rId121"/>
    <p:sldId id="566" r:id="rId122"/>
    <p:sldId id="567"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B265E-E3A7-42DD-9197-8B8379AD9B8E}" v="38" dt="2020-07-01T03:34:44.59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14" autoAdjust="0"/>
    <p:restoredTop sz="94633"/>
  </p:normalViewPr>
  <p:slideViewPr>
    <p:cSldViewPr snapToGrid="0">
      <p:cViewPr varScale="1">
        <p:scale>
          <a:sx n="86" d="100"/>
          <a:sy n="86" d="100"/>
        </p:scale>
        <p:origin x="102" y="93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20BB265E-E3A7-42DD-9197-8B8379AD9B8E}"/>
    <pc:docChg chg="undo redo custSel addSld delSld modSld sldOrd">
      <pc:chgData name="Kathy Moczerniak" userId="482eff44a8730993" providerId="LiveId" clId="{20BB265E-E3A7-42DD-9197-8B8379AD9B8E}" dt="2020-07-01T03:34:25.226" v="776" actId="20577"/>
      <pc:docMkLst>
        <pc:docMk/>
      </pc:docMkLst>
      <pc:sldChg chg="modSp mod">
        <pc:chgData name="Kathy Moczerniak" userId="482eff44a8730993" providerId="LiveId" clId="{20BB265E-E3A7-42DD-9197-8B8379AD9B8E}" dt="2020-06-30T22:29:48.682" v="37" actId="20577"/>
        <pc:sldMkLst>
          <pc:docMk/>
          <pc:sldMk cId="2274514887" sldId="256"/>
        </pc:sldMkLst>
        <pc:spChg chg="mod">
          <ac:chgData name="Kathy Moczerniak" userId="482eff44a8730993" providerId="LiveId" clId="{20BB265E-E3A7-42DD-9197-8B8379AD9B8E}" dt="2020-06-30T22:29:48.682" v="37" actId="20577"/>
          <ac:spMkLst>
            <pc:docMk/>
            <pc:sldMk cId="2274514887" sldId="256"/>
            <ac:spMk id="3" creationId="{A1007E2D-98C8-40AC-B50E-2522081D5887}"/>
          </ac:spMkLst>
        </pc:spChg>
      </pc:sldChg>
      <pc:sldChg chg="modSp">
        <pc:chgData name="Kathy Moczerniak" userId="482eff44a8730993" providerId="LiveId" clId="{20BB265E-E3A7-42DD-9197-8B8379AD9B8E}" dt="2020-06-30T22:30:59.888" v="38"/>
        <pc:sldMkLst>
          <pc:docMk/>
          <pc:sldMk cId="2478634593" sldId="257"/>
        </pc:sldMkLst>
        <pc:spChg chg="mod">
          <ac:chgData name="Kathy Moczerniak" userId="482eff44a8730993" providerId="LiveId" clId="{20BB265E-E3A7-42DD-9197-8B8379AD9B8E}" dt="2020-06-30T22:30:59.888" v="38"/>
          <ac:spMkLst>
            <pc:docMk/>
            <pc:sldMk cId="2478634593" sldId="257"/>
            <ac:spMk id="3" creationId="{3630F959-0BD0-4B5E-84A4-E11CDCB108A4}"/>
          </ac:spMkLst>
        </pc:spChg>
      </pc:sldChg>
      <pc:sldChg chg="modSp mod">
        <pc:chgData name="Kathy Moczerniak" userId="482eff44a8730993" providerId="LiveId" clId="{20BB265E-E3A7-42DD-9197-8B8379AD9B8E}" dt="2020-07-01T00:03:28.460" v="149" actId="20577"/>
        <pc:sldMkLst>
          <pc:docMk/>
          <pc:sldMk cId="2336107461" sldId="259"/>
        </pc:sldMkLst>
        <pc:spChg chg="mod">
          <ac:chgData name="Kathy Moczerniak" userId="482eff44a8730993" providerId="LiveId" clId="{20BB265E-E3A7-42DD-9197-8B8379AD9B8E}" dt="2020-06-21T05:59:54.173" v="13"/>
          <ac:spMkLst>
            <pc:docMk/>
            <pc:sldMk cId="2336107461" sldId="259"/>
            <ac:spMk id="2" creationId="{6450A24E-46EE-41E8-8DB5-02AA17322ADA}"/>
          </ac:spMkLst>
        </pc:spChg>
        <pc:spChg chg="mod">
          <ac:chgData name="Kathy Moczerniak" userId="482eff44a8730993" providerId="LiveId" clId="{20BB265E-E3A7-42DD-9197-8B8379AD9B8E}" dt="2020-07-01T00:03:28.460" v="149" actId="20577"/>
          <ac:spMkLst>
            <pc:docMk/>
            <pc:sldMk cId="2336107461" sldId="259"/>
            <ac:spMk id="3" creationId="{832C0B9C-A4C9-476B-A6F8-E05743D89516}"/>
          </ac:spMkLst>
        </pc:spChg>
      </pc:sldChg>
      <pc:sldChg chg="modSp mod">
        <pc:chgData name="Kathy Moczerniak" userId="482eff44a8730993" providerId="LiveId" clId="{20BB265E-E3A7-42DD-9197-8B8379AD9B8E}" dt="2020-07-01T00:07:29.148" v="177" actId="20577"/>
        <pc:sldMkLst>
          <pc:docMk/>
          <pc:sldMk cId="292524335" sldId="260"/>
        </pc:sldMkLst>
        <pc:spChg chg="mod">
          <ac:chgData name="Kathy Moczerniak" userId="482eff44a8730993" providerId="LiveId" clId="{20BB265E-E3A7-42DD-9197-8B8379AD9B8E}" dt="2020-06-21T05:59:54.173" v="13"/>
          <ac:spMkLst>
            <pc:docMk/>
            <pc:sldMk cId="292524335" sldId="260"/>
            <ac:spMk id="2" creationId="{7EC13F87-B4E4-4E39-9DBE-DD723E277CB1}"/>
          </ac:spMkLst>
        </pc:spChg>
        <pc:spChg chg="mod">
          <ac:chgData name="Kathy Moczerniak" userId="482eff44a8730993" providerId="LiveId" clId="{20BB265E-E3A7-42DD-9197-8B8379AD9B8E}" dt="2020-07-01T00:07:29.148" v="177" actId="20577"/>
          <ac:spMkLst>
            <pc:docMk/>
            <pc:sldMk cId="292524335" sldId="260"/>
            <ac:spMk id="3" creationId="{28360652-B583-472C-9D34-3E436F108817}"/>
          </ac:spMkLst>
        </pc:spChg>
      </pc:sldChg>
      <pc:sldChg chg="modSp mod">
        <pc:chgData name="Kathy Moczerniak" userId="482eff44a8730993" providerId="LiveId" clId="{20BB265E-E3A7-42DD-9197-8B8379AD9B8E}" dt="2020-07-01T00:10:43.968" v="182" actId="20577"/>
        <pc:sldMkLst>
          <pc:docMk/>
          <pc:sldMk cId="3588445081" sldId="261"/>
        </pc:sldMkLst>
        <pc:spChg chg="mod">
          <ac:chgData name="Kathy Moczerniak" userId="482eff44a8730993" providerId="LiveId" clId="{20BB265E-E3A7-42DD-9197-8B8379AD9B8E}" dt="2020-06-21T05:59:54.173" v="13"/>
          <ac:spMkLst>
            <pc:docMk/>
            <pc:sldMk cId="3588445081" sldId="261"/>
            <ac:spMk id="2" creationId="{DAA06ED6-1871-44AC-801B-AD26F36FC796}"/>
          </ac:spMkLst>
        </pc:spChg>
        <pc:spChg chg="mod">
          <ac:chgData name="Kathy Moczerniak" userId="482eff44a8730993" providerId="LiveId" clId="{20BB265E-E3A7-42DD-9197-8B8379AD9B8E}" dt="2020-07-01T00:10:43.968" v="182" actId="20577"/>
          <ac:spMkLst>
            <pc:docMk/>
            <pc:sldMk cId="3588445081" sldId="261"/>
            <ac:spMk id="3" creationId="{18266725-2657-498E-8B8F-43FFB51E2D11}"/>
          </ac:spMkLst>
        </pc:spChg>
      </pc:sldChg>
      <pc:sldChg chg="modSp mod">
        <pc:chgData name="Kathy Moczerniak" userId="482eff44a8730993" providerId="LiveId" clId="{20BB265E-E3A7-42DD-9197-8B8379AD9B8E}" dt="2020-07-01T00:12:24.624" v="190" actId="20577"/>
        <pc:sldMkLst>
          <pc:docMk/>
          <pc:sldMk cId="3222914698" sldId="262"/>
        </pc:sldMkLst>
        <pc:spChg chg="mod">
          <ac:chgData name="Kathy Moczerniak" userId="482eff44a8730993" providerId="LiveId" clId="{20BB265E-E3A7-42DD-9197-8B8379AD9B8E}" dt="2020-06-21T05:59:54.173" v="13"/>
          <ac:spMkLst>
            <pc:docMk/>
            <pc:sldMk cId="3222914698" sldId="262"/>
            <ac:spMk id="2" creationId="{8F09F87B-701D-400B-8484-966CFD0AB708}"/>
          </ac:spMkLst>
        </pc:spChg>
        <pc:spChg chg="mod">
          <ac:chgData name="Kathy Moczerniak" userId="482eff44a8730993" providerId="LiveId" clId="{20BB265E-E3A7-42DD-9197-8B8379AD9B8E}" dt="2020-07-01T00:12:24.624" v="190" actId="20577"/>
          <ac:spMkLst>
            <pc:docMk/>
            <pc:sldMk cId="3222914698" sldId="262"/>
            <ac:spMk id="3" creationId="{422BA9CA-7150-4713-AD10-C7733F10C25C}"/>
          </ac:spMkLst>
        </pc:spChg>
      </pc:sldChg>
      <pc:sldChg chg="modSp mod">
        <pc:chgData name="Kathy Moczerniak" userId="482eff44a8730993" providerId="LiveId" clId="{20BB265E-E3A7-42DD-9197-8B8379AD9B8E}" dt="2020-07-01T01:04:55.788" v="251" actId="20577"/>
        <pc:sldMkLst>
          <pc:docMk/>
          <pc:sldMk cId="2451922785" sldId="263"/>
        </pc:sldMkLst>
        <pc:spChg chg="mod">
          <ac:chgData name="Kathy Moczerniak" userId="482eff44a8730993" providerId="LiveId" clId="{20BB265E-E3A7-42DD-9197-8B8379AD9B8E}" dt="2020-06-21T05:59:54.173" v="13"/>
          <ac:spMkLst>
            <pc:docMk/>
            <pc:sldMk cId="2451922785" sldId="263"/>
            <ac:spMk id="2" creationId="{FCA3EBF2-F48C-41AF-AA23-E4EEC8196EB1}"/>
          </ac:spMkLst>
        </pc:spChg>
        <pc:spChg chg="mod">
          <ac:chgData name="Kathy Moczerniak" userId="482eff44a8730993" providerId="LiveId" clId="{20BB265E-E3A7-42DD-9197-8B8379AD9B8E}" dt="2020-07-01T01:04:55.788" v="251" actId="20577"/>
          <ac:spMkLst>
            <pc:docMk/>
            <pc:sldMk cId="2451922785" sldId="263"/>
            <ac:spMk id="3" creationId="{880B2E51-D9CC-423D-AF44-2E4F2551D897}"/>
          </ac:spMkLst>
        </pc:spChg>
      </pc:sldChg>
      <pc:sldChg chg="modSp mod">
        <pc:chgData name="Kathy Moczerniak" userId="482eff44a8730993" providerId="LiveId" clId="{20BB265E-E3A7-42DD-9197-8B8379AD9B8E}" dt="2020-07-01T01:06:17.834" v="256" actId="20577"/>
        <pc:sldMkLst>
          <pc:docMk/>
          <pc:sldMk cId="3224607703" sldId="264"/>
        </pc:sldMkLst>
        <pc:spChg chg="mod">
          <ac:chgData name="Kathy Moczerniak" userId="482eff44a8730993" providerId="LiveId" clId="{20BB265E-E3A7-42DD-9197-8B8379AD9B8E}" dt="2020-06-21T05:59:54.173" v="13"/>
          <ac:spMkLst>
            <pc:docMk/>
            <pc:sldMk cId="3224607703" sldId="264"/>
            <ac:spMk id="2" creationId="{5E118EC1-DDCC-4EFD-8B16-2A623B3728EB}"/>
          </ac:spMkLst>
        </pc:spChg>
        <pc:spChg chg="mod">
          <ac:chgData name="Kathy Moczerniak" userId="482eff44a8730993" providerId="LiveId" clId="{20BB265E-E3A7-42DD-9197-8B8379AD9B8E}" dt="2020-07-01T01:06:17.834" v="256" actId="20577"/>
          <ac:spMkLst>
            <pc:docMk/>
            <pc:sldMk cId="3224607703" sldId="264"/>
            <ac:spMk id="3" creationId="{63034A7C-DF4E-436A-AC58-42A0B948D274}"/>
          </ac:spMkLst>
        </pc:spChg>
      </pc:sldChg>
      <pc:sldChg chg="modSp mod">
        <pc:chgData name="Kathy Moczerniak" userId="482eff44a8730993" providerId="LiveId" clId="{20BB265E-E3A7-42DD-9197-8B8379AD9B8E}" dt="2020-07-01T01:07:19.026" v="260" actId="20577"/>
        <pc:sldMkLst>
          <pc:docMk/>
          <pc:sldMk cId="616059879" sldId="265"/>
        </pc:sldMkLst>
        <pc:spChg chg="mod">
          <ac:chgData name="Kathy Moczerniak" userId="482eff44a8730993" providerId="LiveId" clId="{20BB265E-E3A7-42DD-9197-8B8379AD9B8E}" dt="2020-06-21T05:59:54.173" v="13"/>
          <ac:spMkLst>
            <pc:docMk/>
            <pc:sldMk cId="616059879" sldId="265"/>
            <ac:spMk id="2" creationId="{3E3B9DE0-1B10-46C3-A87D-4BC75A2F76B9}"/>
          </ac:spMkLst>
        </pc:spChg>
        <pc:spChg chg="mod">
          <ac:chgData name="Kathy Moczerniak" userId="482eff44a8730993" providerId="LiveId" clId="{20BB265E-E3A7-42DD-9197-8B8379AD9B8E}" dt="2020-07-01T01:07:19.026" v="260" actId="20577"/>
          <ac:spMkLst>
            <pc:docMk/>
            <pc:sldMk cId="616059879" sldId="265"/>
            <ac:spMk id="3" creationId="{602826BB-5588-41D8-8C81-8190ACC2BA94}"/>
          </ac:spMkLst>
        </pc:spChg>
      </pc:sldChg>
      <pc:sldChg chg="modSp mod">
        <pc:chgData name="Kathy Moczerniak" userId="482eff44a8730993" providerId="LiveId" clId="{20BB265E-E3A7-42DD-9197-8B8379AD9B8E}" dt="2020-07-01T01:19:27.791" v="338" actId="255"/>
        <pc:sldMkLst>
          <pc:docMk/>
          <pc:sldMk cId="640006721" sldId="269"/>
        </pc:sldMkLst>
        <pc:spChg chg="mod">
          <ac:chgData name="Kathy Moczerniak" userId="482eff44a8730993" providerId="LiveId" clId="{20BB265E-E3A7-42DD-9197-8B8379AD9B8E}" dt="2020-06-21T05:59:54.173" v="13"/>
          <ac:spMkLst>
            <pc:docMk/>
            <pc:sldMk cId="640006721" sldId="269"/>
            <ac:spMk id="2" creationId="{DFB0010A-AB24-48DE-9A30-3115165203B6}"/>
          </ac:spMkLst>
        </pc:spChg>
        <pc:spChg chg="mod">
          <ac:chgData name="Kathy Moczerniak" userId="482eff44a8730993" providerId="LiveId" clId="{20BB265E-E3A7-42DD-9197-8B8379AD9B8E}" dt="2020-07-01T01:19:27.791" v="338" actId="255"/>
          <ac:spMkLst>
            <pc:docMk/>
            <pc:sldMk cId="640006721" sldId="269"/>
            <ac:spMk id="3" creationId="{3F31925F-B8C4-4FA0-8A93-6E98FC5BA574}"/>
          </ac:spMkLst>
        </pc:spChg>
      </pc:sldChg>
      <pc:sldChg chg="modSp mod">
        <pc:chgData name="Kathy Moczerniak" userId="482eff44a8730993" providerId="LiveId" clId="{20BB265E-E3A7-42DD-9197-8B8379AD9B8E}" dt="2020-07-01T01:21:21.007" v="341" actId="20577"/>
        <pc:sldMkLst>
          <pc:docMk/>
          <pc:sldMk cId="498068477" sldId="271"/>
        </pc:sldMkLst>
        <pc:spChg chg="mod">
          <ac:chgData name="Kathy Moczerniak" userId="482eff44a8730993" providerId="LiveId" clId="{20BB265E-E3A7-42DD-9197-8B8379AD9B8E}" dt="2020-07-01T01:21:21.007" v="341" actId="20577"/>
          <ac:spMkLst>
            <pc:docMk/>
            <pc:sldMk cId="498068477" sldId="271"/>
            <ac:spMk id="3" creationId="{55884E58-67F0-4B4E-92CA-703B07FE5D24}"/>
          </ac:spMkLst>
        </pc:spChg>
      </pc:sldChg>
      <pc:sldChg chg="modSp mod">
        <pc:chgData name="Kathy Moczerniak" userId="482eff44a8730993" providerId="LiveId" clId="{20BB265E-E3A7-42DD-9197-8B8379AD9B8E}" dt="2020-07-01T01:21:45.604" v="342" actId="20577"/>
        <pc:sldMkLst>
          <pc:docMk/>
          <pc:sldMk cId="574923711" sldId="272"/>
        </pc:sldMkLst>
        <pc:spChg chg="mod">
          <ac:chgData name="Kathy Moczerniak" userId="482eff44a8730993" providerId="LiveId" clId="{20BB265E-E3A7-42DD-9197-8B8379AD9B8E}" dt="2020-06-21T05:59:54.173" v="13"/>
          <ac:spMkLst>
            <pc:docMk/>
            <pc:sldMk cId="574923711" sldId="272"/>
            <ac:spMk id="2" creationId="{D5B13847-DC32-4905-A4DC-FF880C9537A5}"/>
          </ac:spMkLst>
        </pc:spChg>
        <pc:spChg chg="mod">
          <ac:chgData name="Kathy Moczerniak" userId="482eff44a8730993" providerId="LiveId" clId="{20BB265E-E3A7-42DD-9197-8B8379AD9B8E}" dt="2020-07-01T01:21:45.604" v="342" actId="20577"/>
          <ac:spMkLst>
            <pc:docMk/>
            <pc:sldMk cId="574923711" sldId="272"/>
            <ac:spMk id="3" creationId="{FAEA34BE-51FA-4FE5-891B-E347A2F3D708}"/>
          </ac:spMkLst>
        </pc:spChg>
      </pc:sldChg>
      <pc:sldChg chg="modSp mod">
        <pc:chgData name="Kathy Moczerniak" userId="482eff44a8730993" providerId="LiveId" clId="{20BB265E-E3A7-42DD-9197-8B8379AD9B8E}" dt="2020-07-01T01:22:19.949" v="343" actId="20577"/>
        <pc:sldMkLst>
          <pc:docMk/>
          <pc:sldMk cId="1881914037" sldId="273"/>
        </pc:sldMkLst>
        <pc:spChg chg="mod">
          <ac:chgData name="Kathy Moczerniak" userId="482eff44a8730993" providerId="LiveId" clId="{20BB265E-E3A7-42DD-9197-8B8379AD9B8E}" dt="2020-06-21T05:59:54.173" v="13"/>
          <ac:spMkLst>
            <pc:docMk/>
            <pc:sldMk cId="1881914037" sldId="273"/>
            <ac:spMk id="2" creationId="{A6DCC5E4-C5F2-41C0-9C46-43677B4C8F0E}"/>
          </ac:spMkLst>
        </pc:spChg>
        <pc:spChg chg="mod">
          <ac:chgData name="Kathy Moczerniak" userId="482eff44a8730993" providerId="LiveId" clId="{20BB265E-E3A7-42DD-9197-8B8379AD9B8E}" dt="2020-07-01T01:22:19.949" v="343" actId="20577"/>
          <ac:spMkLst>
            <pc:docMk/>
            <pc:sldMk cId="1881914037" sldId="273"/>
            <ac:spMk id="3" creationId="{1247B092-0CF1-43A6-A1DA-0B67E40056F7}"/>
          </ac:spMkLst>
        </pc:spChg>
      </pc:sldChg>
      <pc:sldChg chg="modSp mod">
        <pc:chgData name="Kathy Moczerniak" userId="482eff44a8730993" providerId="LiveId" clId="{20BB265E-E3A7-42DD-9197-8B8379AD9B8E}" dt="2020-07-01T01:29:59.290" v="375" actId="20577"/>
        <pc:sldMkLst>
          <pc:docMk/>
          <pc:sldMk cId="863285006" sldId="274"/>
        </pc:sldMkLst>
        <pc:spChg chg="mod">
          <ac:chgData name="Kathy Moczerniak" userId="482eff44a8730993" providerId="LiveId" clId="{20BB265E-E3A7-42DD-9197-8B8379AD9B8E}" dt="2020-06-21T05:59:54.173" v="13"/>
          <ac:spMkLst>
            <pc:docMk/>
            <pc:sldMk cId="863285006" sldId="274"/>
            <ac:spMk id="2" creationId="{AEE9589D-7A10-4C7E-B684-D97A96BB94A0}"/>
          </ac:spMkLst>
        </pc:spChg>
        <pc:spChg chg="mod">
          <ac:chgData name="Kathy Moczerniak" userId="482eff44a8730993" providerId="LiveId" clId="{20BB265E-E3A7-42DD-9197-8B8379AD9B8E}" dt="2020-07-01T01:29:59.290" v="375" actId="20577"/>
          <ac:spMkLst>
            <pc:docMk/>
            <pc:sldMk cId="863285006" sldId="274"/>
            <ac:spMk id="3" creationId="{1FD77DCA-A493-4016-8792-207B8A0BD2A5}"/>
          </ac:spMkLst>
        </pc:spChg>
      </pc:sldChg>
      <pc:sldChg chg="modSp mod">
        <pc:chgData name="Kathy Moczerniak" userId="482eff44a8730993" providerId="LiveId" clId="{20BB265E-E3A7-42DD-9197-8B8379AD9B8E}" dt="2020-07-01T01:34:37.947" v="410" actId="20577"/>
        <pc:sldMkLst>
          <pc:docMk/>
          <pc:sldMk cId="4157656719" sldId="275"/>
        </pc:sldMkLst>
        <pc:spChg chg="mod">
          <ac:chgData name="Kathy Moczerniak" userId="482eff44a8730993" providerId="LiveId" clId="{20BB265E-E3A7-42DD-9197-8B8379AD9B8E}" dt="2020-06-21T05:59:54.173" v="13"/>
          <ac:spMkLst>
            <pc:docMk/>
            <pc:sldMk cId="4157656719" sldId="275"/>
            <ac:spMk id="2" creationId="{95178C87-15D5-4951-840B-8EDFF43C1A87}"/>
          </ac:spMkLst>
        </pc:spChg>
        <pc:spChg chg="mod">
          <ac:chgData name="Kathy Moczerniak" userId="482eff44a8730993" providerId="LiveId" clId="{20BB265E-E3A7-42DD-9197-8B8379AD9B8E}" dt="2020-07-01T01:34:37.947" v="410" actId="20577"/>
          <ac:spMkLst>
            <pc:docMk/>
            <pc:sldMk cId="4157656719" sldId="275"/>
            <ac:spMk id="3" creationId="{810B4D36-ADD5-4FC0-86F9-BDA389DF0B22}"/>
          </ac:spMkLst>
        </pc:spChg>
      </pc:sldChg>
      <pc:sldChg chg="modSp mod">
        <pc:chgData name="Kathy Moczerniak" userId="482eff44a8730993" providerId="LiveId" clId="{20BB265E-E3A7-42DD-9197-8B8379AD9B8E}" dt="2020-06-30T22:28:29.943" v="26" actId="20577"/>
        <pc:sldMkLst>
          <pc:docMk/>
          <pc:sldMk cId="2973352365" sldId="276"/>
        </pc:sldMkLst>
        <pc:spChg chg="mod">
          <ac:chgData name="Kathy Moczerniak" userId="482eff44a8730993" providerId="LiveId" clId="{20BB265E-E3A7-42DD-9197-8B8379AD9B8E}" dt="2020-06-30T22:28:29.943" v="26" actId="20577"/>
          <ac:spMkLst>
            <pc:docMk/>
            <pc:sldMk cId="2973352365" sldId="276"/>
            <ac:spMk id="14" creationId="{00000000-0000-0000-0000-000000000000}"/>
          </ac:spMkLst>
        </pc:spChg>
      </pc:sldChg>
      <pc:sldChg chg="modSp mod">
        <pc:chgData name="Kathy Moczerniak" userId="482eff44a8730993" providerId="LiveId" clId="{20BB265E-E3A7-42DD-9197-8B8379AD9B8E}" dt="2020-07-01T02:17:31.462" v="456" actId="6549"/>
        <pc:sldMkLst>
          <pc:docMk/>
          <pc:sldMk cId="539570769" sldId="278"/>
        </pc:sldMkLst>
        <pc:spChg chg="mod">
          <ac:chgData name="Kathy Moczerniak" userId="482eff44a8730993" providerId="LiveId" clId="{20BB265E-E3A7-42DD-9197-8B8379AD9B8E}" dt="2020-06-21T05:59:54.173" v="13"/>
          <ac:spMkLst>
            <pc:docMk/>
            <pc:sldMk cId="539570769" sldId="278"/>
            <ac:spMk id="2" creationId="{53B28D21-8D38-4227-B1DE-7C8EA7570629}"/>
          </ac:spMkLst>
        </pc:spChg>
        <pc:spChg chg="mod">
          <ac:chgData name="Kathy Moczerniak" userId="482eff44a8730993" providerId="LiveId" clId="{20BB265E-E3A7-42DD-9197-8B8379AD9B8E}" dt="2020-07-01T02:17:31.462" v="456" actId="6549"/>
          <ac:spMkLst>
            <pc:docMk/>
            <pc:sldMk cId="539570769" sldId="278"/>
            <ac:spMk id="3" creationId="{86A3CFE8-A5BC-4436-9B0C-59A19F3024C1}"/>
          </ac:spMkLst>
        </pc:spChg>
      </pc:sldChg>
      <pc:sldChg chg="modSp mod">
        <pc:chgData name="Kathy Moczerniak" userId="482eff44a8730993" providerId="LiveId" clId="{20BB265E-E3A7-42DD-9197-8B8379AD9B8E}" dt="2020-07-01T02:33:20.703" v="458" actId="20577"/>
        <pc:sldMkLst>
          <pc:docMk/>
          <pc:sldMk cId="2619571419" sldId="279"/>
        </pc:sldMkLst>
        <pc:spChg chg="mod">
          <ac:chgData name="Kathy Moczerniak" userId="482eff44a8730993" providerId="LiveId" clId="{20BB265E-E3A7-42DD-9197-8B8379AD9B8E}" dt="2020-06-21T05:59:54.173" v="13"/>
          <ac:spMkLst>
            <pc:docMk/>
            <pc:sldMk cId="2619571419" sldId="279"/>
            <ac:spMk id="2" creationId="{8C6F01C6-6BDF-40F9-957D-08E0D964E5E9}"/>
          </ac:spMkLst>
        </pc:spChg>
        <pc:spChg chg="mod">
          <ac:chgData name="Kathy Moczerniak" userId="482eff44a8730993" providerId="LiveId" clId="{20BB265E-E3A7-42DD-9197-8B8379AD9B8E}" dt="2020-07-01T02:33:20.703" v="458" actId="20577"/>
          <ac:spMkLst>
            <pc:docMk/>
            <pc:sldMk cId="2619571419" sldId="279"/>
            <ac:spMk id="3" creationId="{61FFB5B1-C8C5-43CD-8A2B-652692FED7ED}"/>
          </ac:spMkLst>
        </pc:spChg>
      </pc:sldChg>
      <pc:sldChg chg="modSp mod">
        <pc:chgData name="Kathy Moczerniak" userId="482eff44a8730993" providerId="LiveId" clId="{20BB265E-E3A7-42DD-9197-8B8379AD9B8E}" dt="2020-07-01T03:30:34.963" v="766" actId="14100"/>
        <pc:sldMkLst>
          <pc:docMk/>
          <pc:sldMk cId="3775886030" sldId="280"/>
        </pc:sldMkLst>
        <pc:spChg chg="mod">
          <ac:chgData name="Kathy Moczerniak" userId="482eff44a8730993" providerId="LiveId" clId="{20BB265E-E3A7-42DD-9197-8B8379AD9B8E}" dt="2020-06-21T05:59:09.328" v="2" actId="114"/>
          <ac:spMkLst>
            <pc:docMk/>
            <pc:sldMk cId="3775886030" sldId="280"/>
            <ac:spMk id="13" creationId="{00000000-0000-0000-0000-000000000000}"/>
          </ac:spMkLst>
        </pc:spChg>
        <pc:spChg chg="mod">
          <ac:chgData name="Kathy Moczerniak" userId="482eff44a8730993" providerId="LiveId" clId="{20BB265E-E3A7-42DD-9197-8B8379AD9B8E}" dt="2020-07-01T03:30:34.963" v="766" actId="14100"/>
          <ac:spMkLst>
            <pc:docMk/>
            <pc:sldMk cId="3775886030" sldId="280"/>
            <ac:spMk id="14" creationId="{00000000-0000-0000-0000-000000000000}"/>
          </ac:spMkLst>
        </pc:spChg>
      </pc:sldChg>
      <pc:sldChg chg="modSp mod">
        <pc:chgData name="Kathy Moczerniak" userId="482eff44a8730993" providerId="LiveId" clId="{20BB265E-E3A7-42DD-9197-8B8379AD9B8E}" dt="2020-07-01T03:31:30.642" v="767" actId="14100"/>
        <pc:sldMkLst>
          <pc:docMk/>
          <pc:sldMk cId="11867450" sldId="281"/>
        </pc:sldMkLst>
        <pc:spChg chg="mod">
          <ac:chgData name="Kathy Moczerniak" userId="482eff44a8730993" providerId="LiveId" clId="{20BB265E-E3A7-42DD-9197-8B8379AD9B8E}" dt="2020-06-21T05:59:12.532" v="3" actId="114"/>
          <ac:spMkLst>
            <pc:docMk/>
            <pc:sldMk cId="11867450" sldId="281"/>
            <ac:spMk id="13" creationId="{00000000-0000-0000-0000-000000000000}"/>
          </ac:spMkLst>
        </pc:spChg>
        <pc:spChg chg="mod">
          <ac:chgData name="Kathy Moczerniak" userId="482eff44a8730993" providerId="LiveId" clId="{20BB265E-E3A7-42DD-9197-8B8379AD9B8E}" dt="2020-07-01T03:31:30.642" v="767" actId="14100"/>
          <ac:spMkLst>
            <pc:docMk/>
            <pc:sldMk cId="11867450" sldId="281"/>
            <ac:spMk id="14" creationId="{00000000-0000-0000-0000-000000000000}"/>
          </ac:spMkLst>
        </pc:spChg>
      </pc:sldChg>
      <pc:sldChg chg="modSp mod">
        <pc:chgData name="Kathy Moczerniak" userId="482eff44a8730993" providerId="LiveId" clId="{20BB265E-E3A7-42DD-9197-8B8379AD9B8E}" dt="2020-07-01T03:32:40.188" v="768" actId="14100"/>
        <pc:sldMkLst>
          <pc:docMk/>
          <pc:sldMk cId="2132416333" sldId="282"/>
        </pc:sldMkLst>
        <pc:spChg chg="mod">
          <ac:chgData name="Kathy Moczerniak" userId="482eff44a8730993" providerId="LiveId" clId="{20BB265E-E3A7-42DD-9197-8B8379AD9B8E}" dt="2020-06-21T05:59:16.821" v="4" actId="114"/>
          <ac:spMkLst>
            <pc:docMk/>
            <pc:sldMk cId="2132416333" sldId="282"/>
            <ac:spMk id="13" creationId="{00000000-0000-0000-0000-000000000000}"/>
          </ac:spMkLst>
        </pc:spChg>
        <pc:spChg chg="mod">
          <ac:chgData name="Kathy Moczerniak" userId="482eff44a8730993" providerId="LiveId" clId="{20BB265E-E3A7-42DD-9197-8B8379AD9B8E}" dt="2020-07-01T03:32:40.188" v="768" actId="14100"/>
          <ac:spMkLst>
            <pc:docMk/>
            <pc:sldMk cId="2132416333" sldId="282"/>
            <ac:spMk id="14" creationId="{00000000-0000-0000-0000-000000000000}"/>
          </ac:spMkLst>
        </pc:spChg>
      </pc:sldChg>
      <pc:sldChg chg="modSp mod">
        <pc:chgData name="Kathy Moczerniak" userId="482eff44a8730993" providerId="LiveId" clId="{20BB265E-E3A7-42DD-9197-8B8379AD9B8E}" dt="2020-07-01T02:48:03.545" v="512" actId="1076"/>
        <pc:sldMkLst>
          <pc:docMk/>
          <pc:sldMk cId="4026406831" sldId="283"/>
        </pc:sldMkLst>
        <pc:spChg chg="mod">
          <ac:chgData name="Kathy Moczerniak" userId="482eff44a8730993" providerId="LiveId" clId="{20BB265E-E3A7-42DD-9197-8B8379AD9B8E}" dt="2020-06-21T05:59:54.173" v="13"/>
          <ac:spMkLst>
            <pc:docMk/>
            <pc:sldMk cId="4026406831" sldId="283"/>
            <ac:spMk id="2" creationId="{9EF608CA-52A0-438C-BE41-7B29F1766145}"/>
          </ac:spMkLst>
        </pc:spChg>
        <pc:spChg chg="mod">
          <ac:chgData name="Kathy Moczerniak" userId="482eff44a8730993" providerId="LiveId" clId="{20BB265E-E3A7-42DD-9197-8B8379AD9B8E}" dt="2020-07-01T02:48:03.545" v="512" actId="1076"/>
          <ac:spMkLst>
            <pc:docMk/>
            <pc:sldMk cId="4026406831" sldId="283"/>
            <ac:spMk id="3" creationId="{95676DF5-9274-4DF8-A086-5A87F6837671}"/>
          </ac:spMkLst>
        </pc:spChg>
      </pc:sldChg>
      <pc:sldChg chg="modSp mod">
        <pc:chgData name="Kathy Moczerniak" userId="482eff44a8730993" providerId="LiveId" clId="{20BB265E-E3A7-42DD-9197-8B8379AD9B8E}" dt="2020-07-01T02:50:16.209" v="547" actId="20577"/>
        <pc:sldMkLst>
          <pc:docMk/>
          <pc:sldMk cId="2438898342" sldId="284"/>
        </pc:sldMkLst>
        <pc:spChg chg="mod">
          <ac:chgData name="Kathy Moczerniak" userId="482eff44a8730993" providerId="LiveId" clId="{20BB265E-E3A7-42DD-9197-8B8379AD9B8E}" dt="2020-06-21T05:59:54.173" v="13"/>
          <ac:spMkLst>
            <pc:docMk/>
            <pc:sldMk cId="2438898342" sldId="284"/>
            <ac:spMk id="2" creationId="{CE024B6C-FF4D-4784-A766-DADF89C09021}"/>
          </ac:spMkLst>
        </pc:spChg>
        <pc:spChg chg="mod">
          <ac:chgData name="Kathy Moczerniak" userId="482eff44a8730993" providerId="LiveId" clId="{20BB265E-E3A7-42DD-9197-8B8379AD9B8E}" dt="2020-07-01T02:50:16.209" v="547" actId="20577"/>
          <ac:spMkLst>
            <pc:docMk/>
            <pc:sldMk cId="2438898342" sldId="284"/>
            <ac:spMk id="3" creationId="{8C2061F1-5D82-4D6F-9098-8A306772B7F0}"/>
          </ac:spMkLst>
        </pc:spChg>
      </pc:sldChg>
      <pc:sldChg chg="modSp mod">
        <pc:chgData name="Kathy Moczerniak" userId="482eff44a8730993" providerId="LiveId" clId="{20BB265E-E3A7-42DD-9197-8B8379AD9B8E}" dt="2020-07-01T03:17:55.583" v="662" actId="1076"/>
        <pc:sldMkLst>
          <pc:docMk/>
          <pc:sldMk cId="954010984" sldId="285"/>
        </pc:sldMkLst>
        <pc:spChg chg="mod">
          <ac:chgData name="Kathy Moczerniak" userId="482eff44a8730993" providerId="LiveId" clId="{20BB265E-E3A7-42DD-9197-8B8379AD9B8E}" dt="2020-06-21T05:59:54.173" v="13"/>
          <ac:spMkLst>
            <pc:docMk/>
            <pc:sldMk cId="954010984" sldId="285"/>
            <ac:spMk id="2" creationId="{B91B001F-D18E-4474-A454-FDF29B6E5670}"/>
          </ac:spMkLst>
        </pc:spChg>
        <pc:spChg chg="mod">
          <ac:chgData name="Kathy Moczerniak" userId="482eff44a8730993" providerId="LiveId" clId="{20BB265E-E3A7-42DD-9197-8B8379AD9B8E}" dt="2020-07-01T03:17:55.583" v="662" actId="1076"/>
          <ac:spMkLst>
            <pc:docMk/>
            <pc:sldMk cId="954010984" sldId="285"/>
            <ac:spMk id="3" creationId="{66D77557-5906-42EB-AAD6-AE7A927FA1E4}"/>
          </ac:spMkLst>
        </pc:spChg>
        <pc:spChg chg="mod">
          <ac:chgData name="Kathy Moczerniak" userId="482eff44a8730993" providerId="LiveId" clId="{20BB265E-E3A7-42DD-9197-8B8379AD9B8E}" dt="2020-07-01T03:17:50.780" v="661" actId="13926"/>
          <ac:spMkLst>
            <pc:docMk/>
            <pc:sldMk cId="954010984" sldId="285"/>
            <ac:spMk id="8" creationId="{BB4ED52A-E731-4510-8ED2-96355C65AC34}"/>
          </ac:spMkLst>
        </pc:spChg>
      </pc:sldChg>
      <pc:sldChg chg="modSp mod">
        <pc:chgData name="Kathy Moczerniak" userId="482eff44a8730993" providerId="LiveId" clId="{20BB265E-E3A7-42DD-9197-8B8379AD9B8E}" dt="2020-07-01T03:18:38.774" v="684" actId="20577"/>
        <pc:sldMkLst>
          <pc:docMk/>
          <pc:sldMk cId="726034152" sldId="286"/>
        </pc:sldMkLst>
        <pc:spChg chg="mod">
          <ac:chgData name="Kathy Moczerniak" userId="482eff44a8730993" providerId="LiveId" clId="{20BB265E-E3A7-42DD-9197-8B8379AD9B8E}" dt="2020-06-21T05:59:54.173" v="13"/>
          <ac:spMkLst>
            <pc:docMk/>
            <pc:sldMk cId="726034152" sldId="286"/>
            <ac:spMk id="2" creationId="{5C96A9E1-13AA-49A2-914E-40DF06CFBDCE}"/>
          </ac:spMkLst>
        </pc:spChg>
        <pc:spChg chg="mod">
          <ac:chgData name="Kathy Moczerniak" userId="482eff44a8730993" providerId="LiveId" clId="{20BB265E-E3A7-42DD-9197-8B8379AD9B8E}" dt="2020-07-01T03:18:38.774" v="684" actId="20577"/>
          <ac:spMkLst>
            <pc:docMk/>
            <pc:sldMk cId="726034152" sldId="286"/>
            <ac:spMk id="3" creationId="{B70DEAF1-2A20-47D7-9C0F-4CB371722262}"/>
          </ac:spMkLst>
        </pc:spChg>
      </pc:sldChg>
      <pc:sldChg chg="modSp mod">
        <pc:chgData name="Kathy Moczerniak" userId="482eff44a8730993" providerId="LiveId" clId="{20BB265E-E3A7-42DD-9197-8B8379AD9B8E}" dt="2020-07-01T03:20:23.739" v="703" actId="20577"/>
        <pc:sldMkLst>
          <pc:docMk/>
          <pc:sldMk cId="425155858" sldId="287"/>
        </pc:sldMkLst>
        <pc:spChg chg="mod">
          <ac:chgData name="Kathy Moczerniak" userId="482eff44a8730993" providerId="LiveId" clId="{20BB265E-E3A7-42DD-9197-8B8379AD9B8E}" dt="2020-06-21T05:59:54.173" v="13"/>
          <ac:spMkLst>
            <pc:docMk/>
            <pc:sldMk cId="425155858" sldId="287"/>
            <ac:spMk id="2" creationId="{8B89DA21-F63D-4001-B5DB-AA48FAF1C799}"/>
          </ac:spMkLst>
        </pc:spChg>
        <pc:spChg chg="mod">
          <ac:chgData name="Kathy Moczerniak" userId="482eff44a8730993" providerId="LiveId" clId="{20BB265E-E3A7-42DD-9197-8B8379AD9B8E}" dt="2020-07-01T03:20:23.739" v="703" actId="20577"/>
          <ac:spMkLst>
            <pc:docMk/>
            <pc:sldMk cId="425155858" sldId="287"/>
            <ac:spMk id="3" creationId="{681AEA90-01EA-4714-9810-30ACD6C4E1B0}"/>
          </ac:spMkLst>
        </pc:spChg>
      </pc:sldChg>
      <pc:sldChg chg="modSp mod">
        <pc:chgData name="Kathy Moczerniak" userId="482eff44a8730993" providerId="LiveId" clId="{20BB265E-E3A7-42DD-9197-8B8379AD9B8E}" dt="2020-07-01T03:21:15.757" v="705" actId="20577"/>
        <pc:sldMkLst>
          <pc:docMk/>
          <pc:sldMk cId="312118746" sldId="288"/>
        </pc:sldMkLst>
        <pc:spChg chg="mod">
          <ac:chgData name="Kathy Moczerniak" userId="482eff44a8730993" providerId="LiveId" clId="{20BB265E-E3A7-42DD-9197-8B8379AD9B8E}" dt="2020-06-21T05:59:54.173" v="13"/>
          <ac:spMkLst>
            <pc:docMk/>
            <pc:sldMk cId="312118746" sldId="288"/>
            <ac:spMk id="2" creationId="{96C22710-8C22-4626-A7BA-4E536F0FD048}"/>
          </ac:spMkLst>
        </pc:spChg>
        <pc:spChg chg="mod">
          <ac:chgData name="Kathy Moczerniak" userId="482eff44a8730993" providerId="LiveId" clId="{20BB265E-E3A7-42DD-9197-8B8379AD9B8E}" dt="2020-07-01T03:21:15.757" v="705" actId="20577"/>
          <ac:spMkLst>
            <pc:docMk/>
            <pc:sldMk cId="312118746" sldId="288"/>
            <ac:spMk id="3" creationId="{1C8364BB-6815-4205-A382-3808E623718A}"/>
          </ac:spMkLst>
        </pc:spChg>
      </pc:sldChg>
      <pc:sldChg chg="modSp">
        <pc:chgData name="Kathy Moczerniak" userId="482eff44a8730993" providerId="LiveId" clId="{20BB265E-E3A7-42DD-9197-8B8379AD9B8E}" dt="2020-06-21T05:59:56.734" v="14"/>
        <pc:sldMkLst>
          <pc:docMk/>
          <pc:sldMk cId="3116726646" sldId="289"/>
        </pc:sldMkLst>
        <pc:spChg chg="mod">
          <ac:chgData name="Kathy Moczerniak" userId="482eff44a8730993" providerId="LiveId" clId="{20BB265E-E3A7-42DD-9197-8B8379AD9B8E}" dt="2020-06-21T05:59:56.734" v="14"/>
          <ac:spMkLst>
            <pc:docMk/>
            <pc:sldMk cId="3116726646" sldId="289"/>
            <ac:spMk id="14" creationId="{00000000-0000-0000-0000-000000000000}"/>
          </ac:spMkLst>
        </pc:spChg>
      </pc:sldChg>
      <pc:sldChg chg="modSp mod">
        <pc:chgData name="Kathy Moczerniak" userId="482eff44a8730993" providerId="LiveId" clId="{20BB265E-E3A7-42DD-9197-8B8379AD9B8E}" dt="2020-06-30T23:46:50.809" v="111" actId="20577"/>
        <pc:sldMkLst>
          <pc:docMk/>
          <pc:sldMk cId="908724709" sldId="290"/>
        </pc:sldMkLst>
        <pc:spChg chg="mod">
          <ac:chgData name="Kathy Moczerniak" userId="482eff44a8730993" providerId="LiveId" clId="{20BB265E-E3A7-42DD-9197-8B8379AD9B8E}" dt="2020-06-30T23:46:50.809" v="111" actId="20577"/>
          <ac:spMkLst>
            <pc:docMk/>
            <pc:sldMk cId="908724709" sldId="290"/>
            <ac:spMk id="3" creationId="{2016F463-EBFD-473F-8177-787B680AE1A0}"/>
          </ac:spMkLst>
        </pc:spChg>
      </pc:sldChg>
      <pc:sldChg chg="modSp mod">
        <pc:chgData name="Kathy Moczerniak" userId="482eff44a8730993" providerId="LiveId" clId="{20BB265E-E3A7-42DD-9197-8B8379AD9B8E}" dt="2020-07-01T01:13:38.534" v="304" actId="20577"/>
        <pc:sldMkLst>
          <pc:docMk/>
          <pc:sldMk cId="920046337" sldId="291"/>
        </pc:sldMkLst>
        <pc:spChg chg="mod">
          <ac:chgData name="Kathy Moczerniak" userId="482eff44a8730993" providerId="LiveId" clId="{20BB265E-E3A7-42DD-9197-8B8379AD9B8E}" dt="2020-06-21T05:59:54.173" v="13"/>
          <ac:spMkLst>
            <pc:docMk/>
            <pc:sldMk cId="920046337" sldId="291"/>
            <ac:spMk id="2" creationId="{2F071942-6940-4FC4-B26A-7852BBE17CB0}"/>
          </ac:spMkLst>
        </pc:spChg>
        <pc:spChg chg="mod">
          <ac:chgData name="Kathy Moczerniak" userId="482eff44a8730993" providerId="LiveId" clId="{20BB265E-E3A7-42DD-9197-8B8379AD9B8E}" dt="2020-07-01T01:13:38.534" v="304" actId="20577"/>
          <ac:spMkLst>
            <pc:docMk/>
            <pc:sldMk cId="920046337" sldId="291"/>
            <ac:spMk id="3" creationId="{75C7173B-01D1-45A8-92E3-F58B079D1DFC}"/>
          </ac:spMkLst>
        </pc:spChg>
      </pc:sldChg>
      <pc:sldChg chg="modSp mod">
        <pc:chgData name="Kathy Moczerniak" userId="482eff44a8730993" providerId="LiveId" clId="{20BB265E-E3A7-42DD-9197-8B8379AD9B8E}" dt="2020-07-01T01:39:25.753" v="434" actId="20577"/>
        <pc:sldMkLst>
          <pc:docMk/>
          <pc:sldMk cId="3606357248" sldId="292"/>
        </pc:sldMkLst>
        <pc:spChg chg="mod">
          <ac:chgData name="Kathy Moczerniak" userId="482eff44a8730993" providerId="LiveId" clId="{20BB265E-E3A7-42DD-9197-8B8379AD9B8E}" dt="2020-06-21T05:59:54.173" v="13"/>
          <ac:spMkLst>
            <pc:docMk/>
            <pc:sldMk cId="3606357248" sldId="292"/>
            <ac:spMk id="2" creationId="{2D6F8095-299E-4CBA-BD71-D3BF34FF9750}"/>
          </ac:spMkLst>
        </pc:spChg>
        <pc:spChg chg="mod">
          <ac:chgData name="Kathy Moczerniak" userId="482eff44a8730993" providerId="LiveId" clId="{20BB265E-E3A7-42DD-9197-8B8379AD9B8E}" dt="2020-07-01T01:39:25.753" v="434" actId="20577"/>
          <ac:spMkLst>
            <pc:docMk/>
            <pc:sldMk cId="3606357248" sldId="292"/>
            <ac:spMk id="3" creationId="{5CD2A5C2-5DEC-4696-9B55-9FBD1E744069}"/>
          </ac:spMkLst>
        </pc:spChg>
      </pc:sldChg>
      <pc:sldChg chg="modSp mod">
        <pc:chgData name="Kathy Moczerniak" userId="482eff44a8730993" providerId="LiveId" clId="{20BB265E-E3A7-42DD-9197-8B8379AD9B8E}" dt="2020-07-01T01:40:20.273" v="446" actId="20577"/>
        <pc:sldMkLst>
          <pc:docMk/>
          <pc:sldMk cId="2306525456" sldId="293"/>
        </pc:sldMkLst>
        <pc:spChg chg="mod">
          <ac:chgData name="Kathy Moczerniak" userId="482eff44a8730993" providerId="LiveId" clId="{20BB265E-E3A7-42DD-9197-8B8379AD9B8E}" dt="2020-06-21T05:59:54.173" v="13"/>
          <ac:spMkLst>
            <pc:docMk/>
            <pc:sldMk cId="2306525456" sldId="293"/>
            <ac:spMk id="2" creationId="{5FA68139-7443-4DB9-A693-78D437F90801}"/>
          </ac:spMkLst>
        </pc:spChg>
        <pc:spChg chg="mod">
          <ac:chgData name="Kathy Moczerniak" userId="482eff44a8730993" providerId="LiveId" clId="{20BB265E-E3A7-42DD-9197-8B8379AD9B8E}" dt="2020-07-01T01:40:20.273" v="446" actId="20577"/>
          <ac:spMkLst>
            <pc:docMk/>
            <pc:sldMk cId="2306525456" sldId="293"/>
            <ac:spMk id="3" creationId="{FB2F9AB8-679A-43F8-B953-CFA7D70D183F}"/>
          </ac:spMkLst>
        </pc:spChg>
      </pc:sldChg>
      <pc:sldChg chg="modSp mod">
        <pc:chgData name="Kathy Moczerniak" userId="482eff44a8730993" providerId="LiveId" clId="{20BB265E-E3A7-42DD-9197-8B8379AD9B8E}" dt="2020-07-01T02:35:45.054" v="488" actId="1076"/>
        <pc:sldMkLst>
          <pc:docMk/>
          <pc:sldMk cId="3441478234" sldId="294"/>
        </pc:sldMkLst>
        <pc:spChg chg="mod">
          <ac:chgData name="Kathy Moczerniak" userId="482eff44a8730993" providerId="LiveId" clId="{20BB265E-E3A7-42DD-9197-8B8379AD9B8E}" dt="2020-06-21T05:59:54.173" v="13"/>
          <ac:spMkLst>
            <pc:docMk/>
            <pc:sldMk cId="3441478234" sldId="294"/>
            <ac:spMk id="2" creationId="{9987C1A2-AABF-4B05-9A87-9559AF7EDE8F}"/>
          </ac:spMkLst>
        </pc:spChg>
        <pc:spChg chg="mod">
          <ac:chgData name="Kathy Moczerniak" userId="482eff44a8730993" providerId="LiveId" clId="{20BB265E-E3A7-42DD-9197-8B8379AD9B8E}" dt="2020-07-01T02:35:45.054" v="488" actId="1076"/>
          <ac:spMkLst>
            <pc:docMk/>
            <pc:sldMk cId="3441478234" sldId="294"/>
            <ac:spMk id="3" creationId="{C437137A-F211-4A47-BA85-1CA34ADCEDCF}"/>
          </ac:spMkLst>
        </pc:spChg>
      </pc:sldChg>
      <pc:sldChg chg="modSp mod">
        <pc:chgData name="Kathy Moczerniak" userId="482eff44a8730993" providerId="LiveId" clId="{20BB265E-E3A7-42DD-9197-8B8379AD9B8E}" dt="2020-07-01T02:44:40.055" v="494" actId="20577"/>
        <pc:sldMkLst>
          <pc:docMk/>
          <pc:sldMk cId="3894187598" sldId="295"/>
        </pc:sldMkLst>
        <pc:spChg chg="mod">
          <ac:chgData name="Kathy Moczerniak" userId="482eff44a8730993" providerId="LiveId" clId="{20BB265E-E3A7-42DD-9197-8B8379AD9B8E}" dt="2020-06-21T05:59:54.173" v="13"/>
          <ac:spMkLst>
            <pc:docMk/>
            <pc:sldMk cId="3894187598" sldId="295"/>
            <ac:spMk id="2" creationId="{01B62401-CFA5-43BE-80DD-62698A235DF3}"/>
          </ac:spMkLst>
        </pc:spChg>
        <pc:spChg chg="mod">
          <ac:chgData name="Kathy Moczerniak" userId="482eff44a8730993" providerId="LiveId" clId="{20BB265E-E3A7-42DD-9197-8B8379AD9B8E}" dt="2020-07-01T02:44:40.055" v="494" actId="20577"/>
          <ac:spMkLst>
            <pc:docMk/>
            <pc:sldMk cId="3894187598" sldId="295"/>
            <ac:spMk id="3" creationId="{788714A8-345F-43FB-A4DD-B6183D91708C}"/>
          </ac:spMkLst>
        </pc:spChg>
      </pc:sldChg>
      <pc:sldChg chg="modSp mod">
        <pc:chgData name="Kathy Moczerniak" userId="482eff44a8730993" providerId="LiveId" clId="{20BB265E-E3A7-42DD-9197-8B8379AD9B8E}" dt="2020-07-01T02:45:45.201" v="498" actId="20577"/>
        <pc:sldMkLst>
          <pc:docMk/>
          <pc:sldMk cId="1769192540" sldId="296"/>
        </pc:sldMkLst>
        <pc:spChg chg="mod">
          <ac:chgData name="Kathy Moczerniak" userId="482eff44a8730993" providerId="LiveId" clId="{20BB265E-E3A7-42DD-9197-8B8379AD9B8E}" dt="2020-06-21T05:59:54.173" v="13"/>
          <ac:spMkLst>
            <pc:docMk/>
            <pc:sldMk cId="1769192540" sldId="296"/>
            <ac:spMk id="2" creationId="{317F464C-23EC-4101-9571-B03E89F6645F}"/>
          </ac:spMkLst>
        </pc:spChg>
        <pc:spChg chg="mod">
          <ac:chgData name="Kathy Moczerniak" userId="482eff44a8730993" providerId="LiveId" clId="{20BB265E-E3A7-42DD-9197-8B8379AD9B8E}" dt="2020-07-01T02:45:45.201" v="498" actId="20577"/>
          <ac:spMkLst>
            <pc:docMk/>
            <pc:sldMk cId="1769192540" sldId="296"/>
            <ac:spMk id="3" creationId="{4A7F176F-0358-4A87-89FC-33C7D47ACA5B}"/>
          </ac:spMkLst>
        </pc:spChg>
      </pc:sldChg>
      <pc:sldChg chg="modSp">
        <pc:chgData name="Kathy Moczerniak" userId="482eff44a8730993" providerId="LiveId" clId="{20BB265E-E3A7-42DD-9197-8B8379AD9B8E}" dt="2020-06-21T05:59:54.173" v="13"/>
        <pc:sldMkLst>
          <pc:docMk/>
          <pc:sldMk cId="3455121464" sldId="297"/>
        </pc:sldMkLst>
        <pc:spChg chg="mod">
          <ac:chgData name="Kathy Moczerniak" userId="482eff44a8730993" providerId="LiveId" clId="{20BB265E-E3A7-42DD-9197-8B8379AD9B8E}" dt="2020-06-21T05:59:54.173" v="13"/>
          <ac:spMkLst>
            <pc:docMk/>
            <pc:sldMk cId="3455121464" sldId="297"/>
            <ac:spMk id="2" creationId="{00B537D8-AD65-4192-A6E8-05CDD59623C4}"/>
          </ac:spMkLst>
        </pc:spChg>
      </pc:sldChg>
      <pc:sldChg chg="modSp mod">
        <pc:chgData name="Kathy Moczerniak" userId="482eff44a8730993" providerId="LiveId" clId="{20BB265E-E3A7-42DD-9197-8B8379AD9B8E}" dt="2020-07-01T03:24:02.329" v="717" actId="20577"/>
        <pc:sldMkLst>
          <pc:docMk/>
          <pc:sldMk cId="4003991634" sldId="298"/>
        </pc:sldMkLst>
        <pc:spChg chg="mod">
          <ac:chgData name="Kathy Moczerniak" userId="482eff44a8730993" providerId="LiveId" clId="{20BB265E-E3A7-42DD-9197-8B8379AD9B8E}" dt="2020-06-21T05:59:54.173" v="13"/>
          <ac:spMkLst>
            <pc:docMk/>
            <pc:sldMk cId="4003991634" sldId="298"/>
            <ac:spMk id="2" creationId="{5C4EFA15-5543-4D5F-BDC7-55F17090F480}"/>
          </ac:spMkLst>
        </pc:spChg>
        <pc:spChg chg="mod">
          <ac:chgData name="Kathy Moczerniak" userId="482eff44a8730993" providerId="LiveId" clId="{20BB265E-E3A7-42DD-9197-8B8379AD9B8E}" dt="2020-07-01T03:24:02.329" v="717" actId="20577"/>
          <ac:spMkLst>
            <pc:docMk/>
            <pc:sldMk cId="4003991634" sldId="298"/>
            <ac:spMk id="3" creationId="{4BAFBF96-804F-4974-8B46-B7D35BC656F5}"/>
          </ac:spMkLst>
        </pc:spChg>
      </pc:sldChg>
      <pc:sldChg chg="modSp mod">
        <pc:chgData name="Kathy Moczerniak" userId="482eff44a8730993" providerId="LiveId" clId="{20BB265E-E3A7-42DD-9197-8B8379AD9B8E}" dt="2020-07-01T03:25:21.992" v="741" actId="20577"/>
        <pc:sldMkLst>
          <pc:docMk/>
          <pc:sldMk cId="3858296506" sldId="299"/>
        </pc:sldMkLst>
        <pc:spChg chg="mod">
          <ac:chgData name="Kathy Moczerniak" userId="482eff44a8730993" providerId="LiveId" clId="{20BB265E-E3A7-42DD-9197-8B8379AD9B8E}" dt="2020-06-21T05:59:54.173" v="13"/>
          <ac:spMkLst>
            <pc:docMk/>
            <pc:sldMk cId="3858296506" sldId="299"/>
            <ac:spMk id="2" creationId="{EB8F36B8-2696-4950-9F90-2B4B0F9FC90A}"/>
          </ac:spMkLst>
        </pc:spChg>
        <pc:spChg chg="mod">
          <ac:chgData name="Kathy Moczerniak" userId="482eff44a8730993" providerId="LiveId" clId="{20BB265E-E3A7-42DD-9197-8B8379AD9B8E}" dt="2020-07-01T03:25:21.992" v="741" actId="20577"/>
          <ac:spMkLst>
            <pc:docMk/>
            <pc:sldMk cId="3858296506" sldId="299"/>
            <ac:spMk id="3" creationId="{2513E0B4-7ECC-4389-940F-AD78285690A4}"/>
          </ac:spMkLst>
        </pc:spChg>
      </pc:sldChg>
      <pc:sldChg chg="modSp mod">
        <pc:chgData name="Kathy Moczerniak" userId="482eff44a8730993" providerId="LiveId" clId="{20BB265E-E3A7-42DD-9197-8B8379AD9B8E}" dt="2020-07-01T03:27:07.327" v="753" actId="20577"/>
        <pc:sldMkLst>
          <pc:docMk/>
          <pc:sldMk cId="4048707032" sldId="300"/>
        </pc:sldMkLst>
        <pc:spChg chg="mod">
          <ac:chgData name="Kathy Moczerniak" userId="482eff44a8730993" providerId="LiveId" clId="{20BB265E-E3A7-42DD-9197-8B8379AD9B8E}" dt="2020-06-21T05:59:54.173" v="13"/>
          <ac:spMkLst>
            <pc:docMk/>
            <pc:sldMk cId="4048707032" sldId="300"/>
            <ac:spMk id="2" creationId="{7ED3C3BC-921B-4309-9683-1E67623F79C8}"/>
          </ac:spMkLst>
        </pc:spChg>
        <pc:spChg chg="mod">
          <ac:chgData name="Kathy Moczerniak" userId="482eff44a8730993" providerId="LiveId" clId="{20BB265E-E3A7-42DD-9197-8B8379AD9B8E}" dt="2020-07-01T03:27:07.327" v="753" actId="20577"/>
          <ac:spMkLst>
            <pc:docMk/>
            <pc:sldMk cId="4048707032" sldId="300"/>
            <ac:spMk id="3" creationId="{0B266A9D-96A0-453F-B17D-E718851690E0}"/>
          </ac:spMkLst>
        </pc:spChg>
      </pc:sldChg>
      <pc:sldChg chg="modSp mod">
        <pc:chgData name="Kathy Moczerniak" userId="482eff44a8730993" providerId="LiveId" clId="{20BB265E-E3A7-42DD-9197-8B8379AD9B8E}" dt="2020-07-01T03:27:43.511" v="755" actId="20577"/>
        <pc:sldMkLst>
          <pc:docMk/>
          <pc:sldMk cId="1817061959" sldId="301"/>
        </pc:sldMkLst>
        <pc:spChg chg="mod">
          <ac:chgData name="Kathy Moczerniak" userId="482eff44a8730993" providerId="LiveId" clId="{20BB265E-E3A7-42DD-9197-8B8379AD9B8E}" dt="2020-06-21T05:59:54.173" v="13"/>
          <ac:spMkLst>
            <pc:docMk/>
            <pc:sldMk cId="1817061959" sldId="301"/>
            <ac:spMk id="2" creationId="{2A1CBFF4-F8B6-46C9-BF86-77B92E52EDD0}"/>
          </ac:spMkLst>
        </pc:spChg>
        <pc:spChg chg="mod">
          <ac:chgData name="Kathy Moczerniak" userId="482eff44a8730993" providerId="LiveId" clId="{20BB265E-E3A7-42DD-9197-8B8379AD9B8E}" dt="2020-07-01T03:27:43.511" v="755" actId="20577"/>
          <ac:spMkLst>
            <pc:docMk/>
            <pc:sldMk cId="1817061959" sldId="301"/>
            <ac:spMk id="3" creationId="{C61A1E58-17E8-476E-8055-60EAB247BEDC}"/>
          </ac:spMkLst>
        </pc:spChg>
      </pc:sldChg>
      <pc:sldChg chg="modSp mod">
        <pc:chgData name="Kathy Moczerniak" userId="482eff44a8730993" providerId="LiveId" clId="{20BB265E-E3A7-42DD-9197-8B8379AD9B8E}" dt="2020-07-01T03:28:59.753" v="765" actId="20577"/>
        <pc:sldMkLst>
          <pc:docMk/>
          <pc:sldMk cId="4089439768" sldId="302"/>
        </pc:sldMkLst>
        <pc:spChg chg="mod">
          <ac:chgData name="Kathy Moczerniak" userId="482eff44a8730993" providerId="LiveId" clId="{20BB265E-E3A7-42DD-9197-8B8379AD9B8E}" dt="2020-06-21T05:59:54.173" v="13"/>
          <ac:spMkLst>
            <pc:docMk/>
            <pc:sldMk cId="4089439768" sldId="302"/>
            <ac:spMk id="2" creationId="{5A11BFAC-5696-4850-BBCA-BB10C3D903E1}"/>
          </ac:spMkLst>
        </pc:spChg>
        <pc:spChg chg="mod">
          <ac:chgData name="Kathy Moczerniak" userId="482eff44a8730993" providerId="LiveId" clId="{20BB265E-E3A7-42DD-9197-8B8379AD9B8E}" dt="2020-07-01T03:28:59.753" v="765" actId="20577"/>
          <ac:spMkLst>
            <pc:docMk/>
            <pc:sldMk cId="4089439768" sldId="302"/>
            <ac:spMk id="3" creationId="{01CF147C-30FF-40E1-949D-FA2460F17F52}"/>
          </ac:spMkLst>
        </pc:spChg>
      </pc:sldChg>
      <pc:sldChg chg="modSp mod">
        <pc:chgData name="Kathy Moczerniak" userId="482eff44a8730993" providerId="LiveId" clId="{20BB265E-E3A7-42DD-9197-8B8379AD9B8E}" dt="2020-06-30T22:33:05.903" v="43" actId="20577"/>
        <pc:sldMkLst>
          <pc:docMk/>
          <pc:sldMk cId="0" sldId="304"/>
        </pc:sldMkLst>
        <pc:spChg chg="mod">
          <ac:chgData name="Kathy Moczerniak" userId="482eff44a8730993" providerId="LiveId" clId="{20BB265E-E3A7-42DD-9197-8B8379AD9B8E}" dt="2020-06-30T22:33:05.903" v="43" actId="20577"/>
          <ac:spMkLst>
            <pc:docMk/>
            <pc:sldMk cId="0" sldId="304"/>
            <ac:spMk id="3" creationId="{00000000-0000-0000-0000-000000000000}"/>
          </ac:spMkLst>
        </pc:spChg>
      </pc:sldChg>
      <pc:sldChg chg="modSp mod">
        <pc:chgData name="Kathy Moczerniak" userId="482eff44a8730993" providerId="LiveId" clId="{20BB265E-E3A7-42DD-9197-8B8379AD9B8E}" dt="2020-06-30T22:34:09.180" v="45" actId="20577"/>
        <pc:sldMkLst>
          <pc:docMk/>
          <pc:sldMk cId="0" sldId="305"/>
        </pc:sldMkLst>
        <pc:spChg chg="mod">
          <ac:chgData name="Kathy Moczerniak" userId="482eff44a8730993" providerId="LiveId" clId="{20BB265E-E3A7-42DD-9197-8B8379AD9B8E}" dt="2020-06-21T05:59:54.173" v="13"/>
          <ac:spMkLst>
            <pc:docMk/>
            <pc:sldMk cId="0" sldId="305"/>
            <ac:spMk id="2" creationId="{00000000-0000-0000-0000-000000000000}"/>
          </ac:spMkLst>
        </pc:spChg>
        <pc:spChg chg="mod">
          <ac:chgData name="Kathy Moczerniak" userId="482eff44a8730993" providerId="LiveId" clId="{20BB265E-E3A7-42DD-9197-8B8379AD9B8E}" dt="2020-06-30T22:34:09.180" v="45" actId="20577"/>
          <ac:spMkLst>
            <pc:docMk/>
            <pc:sldMk cId="0" sldId="305"/>
            <ac:spMk id="3" creationId="{00000000-0000-0000-0000-000000000000}"/>
          </ac:spMkLst>
        </pc:spChg>
      </pc:sldChg>
      <pc:sldChg chg="modSp mod">
        <pc:chgData name="Kathy Moczerniak" userId="482eff44a8730993" providerId="LiveId" clId="{20BB265E-E3A7-42DD-9197-8B8379AD9B8E}" dt="2020-06-30T23:38:37.008" v="70" actId="20577"/>
        <pc:sldMkLst>
          <pc:docMk/>
          <pc:sldMk cId="0" sldId="306"/>
        </pc:sldMkLst>
        <pc:spChg chg="mod">
          <ac:chgData name="Kathy Moczerniak" userId="482eff44a8730993" providerId="LiveId" clId="{20BB265E-E3A7-42DD-9197-8B8379AD9B8E}" dt="2020-06-21T05:59:54.173" v="13"/>
          <ac:spMkLst>
            <pc:docMk/>
            <pc:sldMk cId="0" sldId="306"/>
            <ac:spMk id="2" creationId="{00000000-0000-0000-0000-000000000000}"/>
          </ac:spMkLst>
        </pc:spChg>
        <pc:spChg chg="mod">
          <ac:chgData name="Kathy Moczerniak" userId="482eff44a8730993" providerId="LiveId" clId="{20BB265E-E3A7-42DD-9197-8B8379AD9B8E}" dt="2020-06-30T23:38:37.008" v="70" actId="20577"/>
          <ac:spMkLst>
            <pc:docMk/>
            <pc:sldMk cId="0" sldId="306"/>
            <ac:spMk id="3" creationId="{00000000-0000-0000-0000-000000000000}"/>
          </ac:spMkLst>
        </pc:spChg>
      </pc:sldChg>
      <pc:sldChg chg="modSp">
        <pc:chgData name="Kathy Moczerniak" userId="482eff44a8730993" providerId="LiveId" clId="{20BB265E-E3A7-42DD-9197-8B8379AD9B8E}" dt="2020-06-21T05:59:54.173" v="13"/>
        <pc:sldMkLst>
          <pc:docMk/>
          <pc:sldMk cId="0" sldId="307"/>
        </pc:sldMkLst>
        <pc:spChg chg="mod">
          <ac:chgData name="Kathy Moczerniak" userId="482eff44a8730993" providerId="LiveId" clId="{20BB265E-E3A7-42DD-9197-8B8379AD9B8E}" dt="2020-06-21T05:59:54.173" v="13"/>
          <ac:spMkLst>
            <pc:docMk/>
            <pc:sldMk cId="0" sldId="307"/>
            <ac:spMk id="2" creationId="{00000000-0000-0000-0000-000000000000}"/>
          </ac:spMkLst>
        </pc:spChg>
      </pc:sldChg>
      <pc:sldChg chg="modSp mod">
        <pc:chgData name="Kathy Moczerniak" userId="482eff44a8730993" providerId="LiveId" clId="{20BB265E-E3A7-42DD-9197-8B8379AD9B8E}" dt="2020-06-30T23:41:10.332" v="75" actId="20577"/>
        <pc:sldMkLst>
          <pc:docMk/>
          <pc:sldMk cId="0" sldId="308"/>
        </pc:sldMkLst>
        <pc:spChg chg="mod">
          <ac:chgData name="Kathy Moczerniak" userId="482eff44a8730993" providerId="LiveId" clId="{20BB265E-E3A7-42DD-9197-8B8379AD9B8E}" dt="2020-06-21T05:59:54.173" v="13"/>
          <ac:spMkLst>
            <pc:docMk/>
            <pc:sldMk cId="0" sldId="308"/>
            <ac:spMk id="2" creationId="{00000000-0000-0000-0000-000000000000}"/>
          </ac:spMkLst>
        </pc:spChg>
        <pc:spChg chg="mod">
          <ac:chgData name="Kathy Moczerniak" userId="482eff44a8730993" providerId="LiveId" clId="{20BB265E-E3A7-42DD-9197-8B8379AD9B8E}" dt="2020-06-30T23:41:10.332" v="75" actId="20577"/>
          <ac:spMkLst>
            <pc:docMk/>
            <pc:sldMk cId="0" sldId="308"/>
            <ac:spMk id="3" creationId="{00000000-0000-0000-0000-000000000000}"/>
          </ac:spMkLst>
        </pc:spChg>
      </pc:sldChg>
      <pc:sldChg chg="modSp mod">
        <pc:chgData name="Kathy Moczerniak" userId="482eff44a8730993" providerId="LiveId" clId="{20BB265E-E3A7-42DD-9197-8B8379AD9B8E}" dt="2020-06-30T23:44:27.693" v="89" actId="20577"/>
        <pc:sldMkLst>
          <pc:docMk/>
          <pc:sldMk cId="0" sldId="309"/>
        </pc:sldMkLst>
        <pc:spChg chg="mod">
          <ac:chgData name="Kathy Moczerniak" userId="482eff44a8730993" providerId="LiveId" clId="{20BB265E-E3A7-42DD-9197-8B8379AD9B8E}" dt="2020-06-21T05:59:54.173" v="13"/>
          <ac:spMkLst>
            <pc:docMk/>
            <pc:sldMk cId="0" sldId="309"/>
            <ac:spMk id="2" creationId="{00000000-0000-0000-0000-000000000000}"/>
          </ac:spMkLst>
        </pc:spChg>
        <pc:spChg chg="mod">
          <ac:chgData name="Kathy Moczerniak" userId="482eff44a8730993" providerId="LiveId" clId="{20BB265E-E3A7-42DD-9197-8B8379AD9B8E}" dt="2020-06-30T23:44:27.693" v="89" actId="20577"/>
          <ac:spMkLst>
            <pc:docMk/>
            <pc:sldMk cId="0" sldId="309"/>
            <ac:spMk id="3" creationId="{00000000-0000-0000-0000-000000000000}"/>
          </ac:spMkLst>
        </pc:spChg>
      </pc:sldChg>
      <pc:sldChg chg="modSp">
        <pc:chgData name="Kathy Moczerniak" userId="482eff44a8730993" providerId="LiveId" clId="{20BB265E-E3A7-42DD-9197-8B8379AD9B8E}" dt="2020-06-21T05:59:54.173" v="13"/>
        <pc:sldMkLst>
          <pc:docMk/>
          <pc:sldMk cId="0" sldId="310"/>
        </pc:sldMkLst>
        <pc:spChg chg="mod">
          <ac:chgData name="Kathy Moczerniak" userId="482eff44a8730993" providerId="LiveId" clId="{20BB265E-E3A7-42DD-9197-8B8379AD9B8E}" dt="2020-06-21T05:59:54.173" v="13"/>
          <ac:spMkLst>
            <pc:docMk/>
            <pc:sldMk cId="0" sldId="310"/>
            <ac:spMk id="2" creationId="{00000000-0000-0000-0000-000000000000}"/>
          </ac:spMkLst>
        </pc:spChg>
      </pc:sldChg>
      <pc:sldChg chg="modSp mod">
        <pc:chgData name="Kathy Moczerniak" userId="482eff44a8730993" providerId="LiveId" clId="{20BB265E-E3A7-42DD-9197-8B8379AD9B8E}" dt="2020-06-30T23:45:33.371" v="96" actId="20577"/>
        <pc:sldMkLst>
          <pc:docMk/>
          <pc:sldMk cId="0" sldId="311"/>
        </pc:sldMkLst>
        <pc:spChg chg="mod">
          <ac:chgData name="Kathy Moczerniak" userId="482eff44a8730993" providerId="LiveId" clId="{20BB265E-E3A7-42DD-9197-8B8379AD9B8E}" dt="2020-06-21T05:59:54.173" v="13"/>
          <ac:spMkLst>
            <pc:docMk/>
            <pc:sldMk cId="0" sldId="311"/>
            <ac:spMk id="2" creationId="{00000000-0000-0000-0000-000000000000}"/>
          </ac:spMkLst>
        </pc:spChg>
        <pc:spChg chg="mod">
          <ac:chgData name="Kathy Moczerniak" userId="482eff44a8730993" providerId="LiveId" clId="{20BB265E-E3A7-42DD-9197-8B8379AD9B8E}" dt="2020-06-30T23:45:33.371" v="96" actId="20577"/>
          <ac:spMkLst>
            <pc:docMk/>
            <pc:sldMk cId="0" sldId="311"/>
            <ac:spMk id="3" creationId="{00000000-0000-0000-0000-000000000000}"/>
          </ac:spMkLst>
        </pc:spChg>
      </pc:sldChg>
      <pc:sldChg chg="modSp mod">
        <pc:chgData name="Kathy Moczerniak" userId="482eff44a8730993" providerId="LiveId" clId="{20BB265E-E3A7-42DD-9197-8B8379AD9B8E}" dt="2020-06-30T23:49:19.791" v="120" actId="20577"/>
        <pc:sldMkLst>
          <pc:docMk/>
          <pc:sldMk cId="0" sldId="312"/>
        </pc:sldMkLst>
        <pc:spChg chg="mod">
          <ac:chgData name="Kathy Moczerniak" userId="482eff44a8730993" providerId="LiveId" clId="{20BB265E-E3A7-42DD-9197-8B8379AD9B8E}" dt="2020-06-21T05:59:54.173" v="13"/>
          <ac:spMkLst>
            <pc:docMk/>
            <pc:sldMk cId="0" sldId="312"/>
            <ac:spMk id="2" creationId="{00000000-0000-0000-0000-000000000000}"/>
          </ac:spMkLst>
        </pc:spChg>
        <pc:spChg chg="mod">
          <ac:chgData name="Kathy Moczerniak" userId="482eff44a8730993" providerId="LiveId" clId="{20BB265E-E3A7-42DD-9197-8B8379AD9B8E}" dt="2020-06-30T23:49:19.791" v="120" actId="20577"/>
          <ac:spMkLst>
            <pc:docMk/>
            <pc:sldMk cId="0" sldId="312"/>
            <ac:spMk id="3" creationId="{00000000-0000-0000-0000-000000000000}"/>
          </ac:spMkLst>
        </pc:spChg>
      </pc:sldChg>
      <pc:sldChg chg="modSp mod">
        <pc:chgData name="Kathy Moczerniak" userId="482eff44a8730993" providerId="LiveId" clId="{20BB265E-E3A7-42DD-9197-8B8379AD9B8E}" dt="2020-06-30T23:54:45.040" v="133"/>
        <pc:sldMkLst>
          <pc:docMk/>
          <pc:sldMk cId="0" sldId="313"/>
        </pc:sldMkLst>
        <pc:spChg chg="mod">
          <ac:chgData name="Kathy Moczerniak" userId="482eff44a8730993" providerId="LiveId" clId="{20BB265E-E3A7-42DD-9197-8B8379AD9B8E}" dt="2020-06-21T05:59:54.173" v="13"/>
          <ac:spMkLst>
            <pc:docMk/>
            <pc:sldMk cId="0" sldId="313"/>
            <ac:spMk id="2" creationId="{00000000-0000-0000-0000-000000000000}"/>
          </ac:spMkLst>
        </pc:spChg>
        <pc:spChg chg="mod">
          <ac:chgData name="Kathy Moczerniak" userId="482eff44a8730993" providerId="LiveId" clId="{20BB265E-E3A7-42DD-9197-8B8379AD9B8E}" dt="2020-06-30T23:54:45.040" v="133"/>
          <ac:spMkLst>
            <pc:docMk/>
            <pc:sldMk cId="0" sldId="313"/>
            <ac:spMk id="3" creationId="{00000000-0000-0000-0000-000000000000}"/>
          </ac:spMkLst>
        </pc:spChg>
      </pc:sldChg>
      <pc:sldChg chg="modSp mod">
        <pc:chgData name="Kathy Moczerniak" userId="482eff44a8730993" providerId="LiveId" clId="{20BB265E-E3A7-42DD-9197-8B8379AD9B8E}" dt="2020-06-30T23:56:16.178" v="141" actId="20577"/>
        <pc:sldMkLst>
          <pc:docMk/>
          <pc:sldMk cId="0" sldId="314"/>
        </pc:sldMkLst>
        <pc:spChg chg="mod">
          <ac:chgData name="Kathy Moczerniak" userId="482eff44a8730993" providerId="LiveId" clId="{20BB265E-E3A7-42DD-9197-8B8379AD9B8E}" dt="2020-06-21T05:59:54.173" v="13"/>
          <ac:spMkLst>
            <pc:docMk/>
            <pc:sldMk cId="0" sldId="314"/>
            <ac:spMk id="2" creationId="{00000000-0000-0000-0000-000000000000}"/>
          </ac:spMkLst>
        </pc:spChg>
        <pc:spChg chg="mod">
          <ac:chgData name="Kathy Moczerniak" userId="482eff44a8730993" providerId="LiveId" clId="{20BB265E-E3A7-42DD-9197-8B8379AD9B8E}" dt="2020-06-30T23:56:16.178" v="141" actId="20577"/>
          <ac:spMkLst>
            <pc:docMk/>
            <pc:sldMk cId="0" sldId="314"/>
            <ac:spMk id="3" creationId="{00000000-0000-0000-0000-000000000000}"/>
          </ac:spMkLst>
        </pc:spChg>
      </pc:sldChg>
      <pc:sldChg chg="modSp mod">
        <pc:chgData name="Kathy Moczerniak" userId="482eff44a8730993" providerId="LiveId" clId="{20BB265E-E3A7-42DD-9197-8B8379AD9B8E}" dt="2020-07-01T00:02:43.044" v="147" actId="6549"/>
        <pc:sldMkLst>
          <pc:docMk/>
          <pc:sldMk cId="0" sldId="315"/>
        </pc:sldMkLst>
        <pc:spChg chg="mod">
          <ac:chgData name="Kathy Moczerniak" userId="482eff44a8730993" providerId="LiveId" clId="{20BB265E-E3A7-42DD-9197-8B8379AD9B8E}" dt="2020-06-21T05:59:54.173" v="13"/>
          <ac:spMkLst>
            <pc:docMk/>
            <pc:sldMk cId="0" sldId="315"/>
            <ac:spMk id="2" creationId="{00000000-0000-0000-0000-000000000000}"/>
          </ac:spMkLst>
        </pc:spChg>
        <pc:spChg chg="mod">
          <ac:chgData name="Kathy Moczerniak" userId="482eff44a8730993" providerId="LiveId" clId="{20BB265E-E3A7-42DD-9197-8B8379AD9B8E}" dt="2020-07-01T00:02:43.044" v="147" actId="6549"/>
          <ac:spMkLst>
            <pc:docMk/>
            <pc:sldMk cId="0" sldId="315"/>
            <ac:spMk id="3" creationId="{00000000-0000-0000-0000-000000000000}"/>
          </ac:spMkLst>
        </pc:spChg>
      </pc:sldChg>
      <pc:sldChg chg="modSp mod">
        <pc:chgData name="Kathy Moczerniak" userId="482eff44a8730993" providerId="LiveId" clId="{20BB265E-E3A7-42DD-9197-8B8379AD9B8E}" dt="2020-07-01T00:06:22.351" v="174" actId="20577"/>
        <pc:sldMkLst>
          <pc:docMk/>
          <pc:sldMk cId="0" sldId="316"/>
        </pc:sldMkLst>
        <pc:spChg chg="mod">
          <ac:chgData name="Kathy Moczerniak" userId="482eff44a8730993" providerId="LiveId" clId="{20BB265E-E3A7-42DD-9197-8B8379AD9B8E}" dt="2020-06-21T05:59:54.173" v="13"/>
          <ac:spMkLst>
            <pc:docMk/>
            <pc:sldMk cId="0" sldId="316"/>
            <ac:spMk id="2" creationId="{00000000-0000-0000-0000-000000000000}"/>
          </ac:spMkLst>
        </pc:spChg>
        <pc:spChg chg="mod">
          <ac:chgData name="Kathy Moczerniak" userId="482eff44a8730993" providerId="LiveId" clId="{20BB265E-E3A7-42DD-9197-8B8379AD9B8E}" dt="2020-07-01T00:06:22.351" v="174" actId="20577"/>
          <ac:spMkLst>
            <pc:docMk/>
            <pc:sldMk cId="0" sldId="316"/>
            <ac:spMk id="3" creationId="{00000000-0000-0000-0000-000000000000}"/>
          </ac:spMkLst>
        </pc:spChg>
      </pc:sldChg>
      <pc:sldChg chg="modSp mod">
        <pc:chgData name="Kathy Moczerniak" userId="482eff44a8730993" providerId="LiveId" clId="{20BB265E-E3A7-42DD-9197-8B8379AD9B8E}" dt="2020-07-01T00:13:51.298" v="197" actId="20577"/>
        <pc:sldMkLst>
          <pc:docMk/>
          <pc:sldMk cId="0" sldId="317"/>
        </pc:sldMkLst>
        <pc:spChg chg="mod">
          <ac:chgData name="Kathy Moczerniak" userId="482eff44a8730993" providerId="LiveId" clId="{20BB265E-E3A7-42DD-9197-8B8379AD9B8E}" dt="2020-06-21T05:59:54.173" v="13"/>
          <ac:spMkLst>
            <pc:docMk/>
            <pc:sldMk cId="0" sldId="317"/>
            <ac:spMk id="2" creationId="{00000000-0000-0000-0000-000000000000}"/>
          </ac:spMkLst>
        </pc:spChg>
        <pc:spChg chg="mod">
          <ac:chgData name="Kathy Moczerniak" userId="482eff44a8730993" providerId="LiveId" clId="{20BB265E-E3A7-42DD-9197-8B8379AD9B8E}" dt="2020-07-01T00:13:51.298" v="197" actId="20577"/>
          <ac:spMkLst>
            <pc:docMk/>
            <pc:sldMk cId="0" sldId="317"/>
            <ac:spMk id="3" creationId="{00000000-0000-0000-0000-000000000000}"/>
          </ac:spMkLst>
        </pc:spChg>
      </pc:sldChg>
      <pc:sldChg chg="modSp">
        <pc:chgData name="Kathy Moczerniak" userId="482eff44a8730993" providerId="LiveId" clId="{20BB265E-E3A7-42DD-9197-8B8379AD9B8E}" dt="2020-06-21T05:59:56.734" v="14"/>
        <pc:sldMkLst>
          <pc:docMk/>
          <pc:sldMk cId="0" sldId="318"/>
        </pc:sldMkLst>
        <pc:spChg chg="mod">
          <ac:chgData name="Kathy Moczerniak" userId="482eff44a8730993" providerId="LiveId" clId="{20BB265E-E3A7-42DD-9197-8B8379AD9B8E}" dt="2020-06-21T05:59:54.173" v="13"/>
          <ac:spMkLst>
            <pc:docMk/>
            <pc:sldMk cId="0" sldId="318"/>
            <ac:spMk id="2" creationId="{00000000-0000-0000-0000-000000000000}"/>
          </ac:spMkLst>
        </pc:spChg>
        <pc:spChg chg="mod">
          <ac:chgData name="Kathy Moczerniak" userId="482eff44a8730993" providerId="LiveId" clId="{20BB265E-E3A7-42DD-9197-8B8379AD9B8E}" dt="2020-06-21T05:59:56.734" v="14"/>
          <ac:spMkLst>
            <pc:docMk/>
            <pc:sldMk cId="0" sldId="318"/>
            <ac:spMk id="3" creationId="{00000000-0000-0000-0000-000000000000}"/>
          </ac:spMkLst>
        </pc:spChg>
      </pc:sldChg>
      <pc:sldChg chg="modSp mod">
        <pc:chgData name="Kathy Moczerniak" userId="482eff44a8730993" providerId="LiveId" clId="{20BB265E-E3A7-42DD-9197-8B8379AD9B8E}" dt="2020-07-01T03:16:29.178" v="651" actId="20577"/>
        <pc:sldMkLst>
          <pc:docMk/>
          <pc:sldMk cId="0" sldId="320"/>
        </pc:sldMkLst>
        <pc:spChg chg="mod">
          <ac:chgData name="Kathy Moczerniak" userId="482eff44a8730993" providerId="LiveId" clId="{20BB265E-E3A7-42DD-9197-8B8379AD9B8E}" dt="2020-06-21T05:59:54.173" v="13"/>
          <ac:spMkLst>
            <pc:docMk/>
            <pc:sldMk cId="0" sldId="320"/>
            <ac:spMk id="2" creationId="{00000000-0000-0000-0000-000000000000}"/>
          </ac:spMkLst>
        </pc:spChg>
        <pc:spChg chg="mod">
          <ac:chgData name="Kathy Moczerniak" userId="482eff44a8730993" providerId="LiveId" clId="{20BB265E-E3A7-42DD-9197-8B8379AD9B8E}" dt="2020-07-01T03:16:29.178" v="651" actId="20577"/>
          <ac:spMkLst>
            <pc:docMk/>
            <pc:sldMk cId="0" sldId="320"/>
            <ac:spMk id="3" creationId="{00000000-0000-0000-0000-000000000000}"/>
          </ac:spMkLst>
        </pc:spChg>
      </pc:sldChg>
      <pc:sldChg chg="modSp mod">
        <pc:chgData name="Kathy Moczerniak" userId="482eff44a8730993" providerId="LiveId" clId="{20BB265E-E3A7-42DD-9197-8B8379AD9B8E}" dt="2020-07-01T03:17:11.509" v="658" actId="20577"/>
        <pc:sldMkLst>
          <pc:docMk/>
          <pc:sldMk cId="0" sldId="321"/>
        </pc:sldMkLst>
        <pc:spChg chg="mod">
          <ac:chgData name="Kathy Moczerniak" userId="482eff44a8730993" providerId="LiveId" clId="{20BB265E-E3A7-42DD-9197-8B8379AD9B8E}" dt="2020-06-21T05:59:54.173" v="13"/>
          <ac:spMkLst>
            <pc:docMk/>
            <pc:sldMk cId="0" sldId="321"/>
            <ac:spMk id="2" creationId="{00000000-0000-0000-0000-000000000000}"/>
          </ac:spMkLst>
        </pc:spChg>
        <pc:spChg chg="mod">
          <ac:chgData name="Kathy Moczerniak" userId="482eff44a8730993" providerId="LiveId" clId="{20BB265E-E3A7-42DD-9197-8B8379AD9B8E}" dt="2020-07-01T03:17:11.509" v="658" actId="20577"/>
          <ac:spMkLst>
            <pc:docMk/>
            <pc:sldMk cId="0" sldId="321"/>
            <ac:spMk id="3" creationId="{00000000-0000-0000-0000-000000000000}"/>
          </ac:spMkLst>
        </pc:spChg>
      </pc:sldChg>
      <pc:sldChg chg="modSp">
        <pc:chgData name="Kathy Moczerniak" userId="482eff44a8730993" providerId="LiveId" clId="{20BB265E-E3A7-42DD-9197-8B8379AD9B8E}" dt="2020-06-21T05:59:54.173" v="13"/>
        <pc:sldMkLst>
          <pc:docMk/>
          <pc:sldMk cId="0" sldId="322"/>
        </pc:sldMkLst>
        <pc:spChg chg="mod">
          <ac:chgData name="Kathy Moczerniak" userId="482eff44a8730993" providerId="LiveId" clId="{20BB265E-E3A7-42DD-9197-8B8379AD9B8E}" dt="2020-06-21T05:59:54.173" v="13"/>
          <ac:spMkLst>
            <pc:docMk/>
            <pc:sldMk cId="0" sldId="322"/>
            <ac:spMk id="6" creationId="{00000000-0000-0000-0000-000000000000}"/>
          </ac:spMkLst>
        </pc:spChg>
      </pc:sldChg>
      <pc:sldChg chg="modSp mod">
        <pc:chgData name="Kathy Moczerniak" userId="482eff44a8730993" providerId="LiveId" clId="{20BB265E-E3A7-42DD-9197-8B8379AD9B8E}" dt="2020-06-29T01:48:55.503" v="23" actId="6549"/>
        <pc:sldMkLst>
          <pc:docMk/>
          <pc:sldMk cId="0" sldId="323"/>
        </pc:sldMkLst>
        <pc:spChg chg="mod">
          <ac:chgData name="Kathy Moczerniak" userId="482eff44a8730993" providerId="LiveId" clId="{20BB265E-E3A7-42DD-9197-8B8379AD9B8E}" dt="2020-06-29T01:48:55.503" v="23" actId="6549"/>
          <ac:spMkLst>
            <pc:docMk/>
            <pc:sldMk cId="0" sldId="323"/>
            <ac:spMk id="3" creationId="{00000000-0000-0000-0000-000000000000}"/>
          </ac:spMkLst>
        </pc:spChg>
      </pc:sldChg>
      <pc:sldChg chg="modSp mod">
        <pc:chgData name="Kathy Moczerniak" userId="482eff44a8730993" providerId="LiveId" clId="{20BB265E-E3A7-42DD-9197-8B8379AD9B8E}" dt="2020-06-29T01:49:03.627" v="25" actId="6549"/>
        <pc:sldMkLst>
          <pc:docMk/>
          <pc:sldMk cId="3164399554" sldId="326"/>
        </pc:sldMkLst>
        <pc:spChg chg="mod">
          <ac:chgData name="Kathy Moczerniak" userId="482eff44a8730993" providerId="LiveId" clId="{20BB265E-E3A7-42DD-9197-8B8379AD9B8E}" dt="2020-06-29T01:49:03.627" v="25" actId="6549"/>
          <ac:spMkLst>
            <pc:docMk/>
            <pc:sldMk cId="3164399554" sldId="326"/>
            <ac:spMk id="3" creationId="{00000000-0000-0000-0000-000000000000}"/>
          </ac:spMkLst>
        </pc:spChg>
      </pc:sldChg>
      <pc:sldChg chg="ord">
        <pc:chgData name="Kathy Moczerniak" userId="482eff44a8730993" providerId="LiveId" clId="{20BB265E-E3A7-42DD-9197-8B8379AD9B8E}" dt="2020-06-28T23:32:56.742" v="16"/>
        <pc:sldMkLst>
          <pc:docMk/>
          <pc:sldMk cId="3226677359" sldId="327"/>
        </pc:sldMkLst>
      </pc:sldChg>
      <pc:sldChg chg="modSp mod">
        <pc:chgData name="Kathy Moczerniak" userId="482eff44a8730993" providerId="LiveId" clId="{20BB265E-E3A7-42DD-9197-8B8379AD9B8E}" dt="2020-07-01T00:15:43.534" v="218" actId="20577"/>
        <pc:sldMkLst>
          <pc:docMk/>
          <pc:sldMk cId="1862326923" sldId="328"/>
        </pc:sldMkLst>
        <pc:spChg chg="mod">
          <ac:chgData name="Kathy Moczerniak" userId="482eff44a8730993" providerId="LiveId" clId="{20BB265E-E3A7-42DD-9197-8B8379AD9B8E}" dt="2020-06-21T05:59:54.173" v="13"/>
          <ac:spMkLst>
            <pc:docMk/>
            <pc:sldMk cId="1862326923" sldId="328"/>
            <ac:spMk id="2" creationId="{00000000-0000-0000-0000-000000000000}"/>
          </ac:spMkLst>
        </pc:spChg>
        <pc:spChg chg="mod">
          <ac:chgData name="Kathy Moczerniak" userId="482eff44a8730993" providerId="LiveId" clId="{20BB265E-E3A7-42DD-9197-8B8379AD9B8E}" dt="2020-07-01T00:15:43.534" v="218" actId="20577"/>
          <ac:spMkLst>
            <pc:docMk/>
            <pc:sldMk cId="1862326923" sldId="328"/>
            <ac:spMk id="3" creationId="{00000000-0000-0000-0000-000000000000}"/>
          </ac:spMkLst>
        </pc:spChg>
      </pc:sldChg>
      <pc:sldChg chg="modSp mod">
        <pc:chgData name="Kathy Moczerniak" userId="482eff44a8730993" providerId="LiveId" clId="{20BB265E-E3A7-42DD-9197-8B8379AD9B8E}" dt="2020-07-01T00:16:30.357" v="219" actId="20577"/>
        <pc:sldMkLst>
          <pc:docMk/>
          <pc:sldMk cId="1335807114" sldId="329"/>
        </pc:sldMkLst>
        <pc:spChg chg="mod">
          <ac:chgData name="Kathy Moczerniak" userId="482eff44a8730993" providerId="LiveId" clId="{20BB265E-E3A7-42DD-9197-8B8379AD9B8E}" dt="2020-06-21T05:59:54.173" v="13"/>
          <ac:spMkLst>
            <pc:docMk/>
            <pc:sldMk cId="1335807114" sldId="329"/>
            <ac:spMk id="2" creationId="{00000000-0000-0000-0000-000000000000}"/>
          </ac:spMkLst>
        </pc:spChg>
        <pc:spChg chg="mod">
          <ac:chgData name="Kathy Moczerniak" userId="482eff44a8730993" providerId="LiveId" clId="{20BB265E-E3A7-42DD-9197-8B8379AD9B8E}" dt="2020-07-01T00:16:30.357" v="219" actId="20577"/>
          <ac:spMkLst>
            <pc:docMk/>
            <pc:sldMk cId="1335807114" sldId="329"/>
            <ac:spMk id="3" creationId="{00000000-0000-0000-0000-000000000000}"/>
          </ac:spMkLst>
        </pc:spChg>
      </pc:sldChg>
      <pc:sldChg chg="modSp mod">
        <pc:chgData name="Kathy Moczerniak" userId="482eff44a8730993" providerId="LiveId" clId="{20BB265E-E3A7-42DD-9197-8B8379AD9B8E}" dt="2020-07-01T01:03:41.057" v="241" actId="20577"/>
        <pc:sldMkLst>
          <pc:docMk/>
          <pc:sldMk cId="2541122626" sldId="330"/>
        </pc:sldMkLst>
        <pc:spChg chg="mod">
          <ac:chgData name="Kathy Moczerniak" userId="482eff44a8730993" providerId="LiveId" clId="{20BB265E-E3A7-42DD-9197-8B8379AD9B8E}" dt="2020-06-21T05:59:54.173" v="13"/>
          <ac:spMkLst>
            <pc:docMk/>
            <pc:sldMk cId="2541122626" sldId="330"/>
            <ac:spMk id="2" creationId="{00000000-0000-0000-0000-000000000000}"/>
          </ac:spMkLst>
        </pc:spChg>
        <pc:spChg chg="mod">
          <ac:chgData name="Kathy Moczerniak" userId="482eff44a8730993" providerId="LiveId" clId="{20BB265E-E3A7-42DD-9197-8B8379AD9B8E}" dt="2020-07-01T01:03:41.057" v="241" actId="20577"/>
          <ac:spMkLst>
            <pc:docMk/>
            <pc:sldMk cId="2541122626" sldId="330"/>
            <ac:spMk id="3" creationId="{00000000-0000-0000-0000-000000000000}"/>
          </ac:spMkLst>
        </pc:spChg>
      </pc:sldChg>
      <pc:sldChg chg="modSp mod">
        <pc:chgData name="Kathy Moczerniak" userId="482eff44a8730993" providerId="LiveId" clId="{20BB265E-E3A7-42DD-9197-8B8379AD9B8E}" dt="2020-07-01T02:52:56.315" v="549" actId="20577"/>
        <pc:sldMkLst>
          <pc:docMk/>
          <pc:sldMk cId="1847774348" sldId="334"/>
        </pc:sldMkLst>
        <pc:spChg chg="mod">
          <ac:chgData name="Kathy Moczerniak" userId="482eff44a8730993" providerId="LiveId" clId="{20BB265E-E3A7-42DD-9197-8B8379AD9B8E}" dt="2020-06-21T05:59:54.173" v="13"/>
          <ac:spMkLst>
            <pc:docMk/>
            <pc:sldMk cId="1847774348" sldId="334"/>
            <ac:spMk id="3" creationId="{00000000-0000-0000-0000-000000000000}"/>
          </ac:spMkLst>
        </pc:spChg>
        <pc:spChg chg="mod">
          <ac:chgData name="Kathy Moczerniak" userId="482eff44a8730993" providerId="LiveId" clId="{20BB265E-E3A7-42DD-9197-8B8379AD9B8E}" dt="2020-07-01T02:52:56.315" v="549" actId="20577"/>
          <ac:spMkLst>
            <pc:docMk/>
            <pc:sldMk cId="1847774348" sldId="334"/>
            <ac:spMk id="4" creationId="{00000000-0000-0000-0000-000000000000}"/>
          </ac:spMkLst>
        </pc:spChg>
      </pc:sldChg>
      <pc:sldChg chg="modSp mod">
        <pc:chgData name="Kathy Moczerniak" userId="482eff44a8730993" providerId="LiveId" clId="{20BB265E-E3A7-42DD-9197-8B8379AD9B8E}" dt="2020-07-01T02:54:49.858" v="562" actId="1076"/>
        <pc:sldMkLst>
          <pc:docMk/>
          <pc:sldMk cId="3956091305" sldId="335"/>
        </pc:sldMkLst>
        <pc:spChg chg="mod">
          <ac:chgData name="Kathy Moczerniak" userId="482eff44a8730993" providerId="LiveId" clId="{20BB265E-E3A7-42DD-9197-8B8379AD9B8E}" dt="2020-06-21T05:59:54.173" v="13"/>
          <ac:spMkLst>
            <pc:docMk/>
            <pc:sldMk cId="3956091305" sldId="335"/>
            <ac:spMk id="2" creationId="{00000000-0000-0000-0000-000000000000}"/>
          </ac:spMkLst>
        </pc:spChg>
        <pc:spChg chg="mod">
          <ac:chgData name="Kathy Moczerniak" userId="482eff44a8730993" providerId="LiveId" clId="{20BB265E-E3A7-42DD-9197-8B8379AD9B8E}" dt="2020-07-01T02:54:49.858" v="562" actId="1076"/>
          <ac:spMkLst>
            <pc:docMk/>
            <pc:sldMk cId="3956091305" sldId="335"/>
            <ac:spMk id="3" creationId="{00000000-0000-0000-0000-000000000000}"/>
          </ac:spMkLst>
        </pc:spChg>
      </pc:sldChg>
      <pc:sldChg chg="modSp mod">
        <pc:chgData name="Kathy Moczerniak" userId="482eff44a8730993" providerId="LiveId" clId="{20BB265E-E3A7-42DD-9197-8B8379AD9B8E}" dt="2020-07-01T02:55:28.296" v="563" actId="1076"/>
        <pc:sldMkLst>
          <pc:docMk/>
          <pc:sldMk cId="168519382" sldId="336"/>
        </pc:sldMkLst>
        <pc:spChg chg="mod">
          <ac:chgData name="Kathy Moczerniak" userId="482eff44a8730993" providerId="LiveId" clId="{20BB265E-E3A7-42DD-9197-8B8379AD9B8E}" dt="2020-06-21T05:59:54.173" v="13"/>
          <ac:spMkLst>
            <pc:docMk/>
            <pc:sldMk cId="168519382" sldId="336"/>
            <ac:spMk id="2" creationId="{00000000-0000-0000-0000-000000000000}"/>
          </ac:spMkLst>
        </pc:spChg>
        <pc:spChg chg="mod">
          <ac:chgData name="Kathy Moczerniak" userId="482eff44a8730993" providerId="LiveId" clId="{20BB265E-E3A7-42DD-9197-8B8379AD9B8E}" dt="2020-07-01T02:55:28.296" v="563" actId="1076"/>
          <ac:spMkLst>
            <pc:docMk/>
            <pc:sldMk cId="168519382" sldId="336"/>
            <ac:spMk id="3" creationId="{00000000-0000-0000-0000-000000000000}"/>
          </ac:spMkLst>
        </pc:spChg>
      </pc:sldChg>
      <pc:sldChg chg="modSp mod">
        <pc:chgData name="Kathy Moczerniak" userId="482eff44a8730993" providerId="LiveId" clId="{20BB265E-E3A7-42DD-9197-8B8379AD9B8E}" dt="2020-07-01T02:57:13.060" v="566" actId="20577"/>
        <pc:sldMkLst>
          <pc:docMk/>
          <pc:sldMk cId="3016687689" sldId="337"/>
        </pc:sldMkLst>
        <pc:spChg chg="mod">
          <ac:chgData name="Kathy Moczerniak" userId="482eff44a8730993" providerId="LiveId" clId="{20BB265E-E3A7-42DD-9197-8B8379AD9B8E}" dt="2020-06-21T05:59:54.173" v="13"/>
          <ac:spMkLst>
            <pc:docMk/>
            <pc:sldMk cId="3016687689" sldId="337"/>
            <ac:spMk id="2" creationId="{00000000-0000-0000-0000-000000000000}"/>
          </ac:spMkLst>
        </pc:spChg>
        <pc:spChg chg="mod">
          <ac:chgData name="Kathy Moczerniak" userId="482eff44a8730993" providerId="LiveId" clId="{20BB265E-E3A7-42DD-9197-8B8379AD9B8E}" dt="2020-07-01T02:57:13.060" v="566" actId="20577"/>
          <ac:spMkLst>
            <pc:docMk/>
            <pc:sldMk cId="3016687689" sldId="337"/>
            <ac:spMk id="3" creationId="{00000000-0000-0000-0000-000000000000}"/>
          </ac:spMkLst>
        </pc:spChg>
      </pc:sldChg>
      <pc:sldChg chg="modSp mod">
        <pc:chgData name="Kathy Moczerniak" userId="482eff44a8730993" providerId="LiveId" clId="{20BB265E-E3A7-42DD-9197-8B8379AD9B8E}" dt="2020-07-01T02:59:19.284" v="576" actId="20577"/>
        <pc:sldMkLst>
          <pc:docMk/>
          <pc:sldMk cId="2641622019" sldId="338"/>
        </pc:sldMkLst>
        <pc:spChg chg="mod">
          <ac:chgData name="Kathy Moczerniak" userId="482eff44a8730993" providerId="LiveId" clId="{20BB265E-E3A7-42DD-9197-8B8379AD9B8E}" dt="2020-06-21T05:59:54.173" v="13"/>
          <ac:spMkLst>
            <pc:docMk/>
            <pc:sldMk cId="2641622019" sldId="338"/>
            <ac:spMk id="2" creationId="{00000000-0000-0000-0000-000000000000}"/>
          </ac:spMkLst>
        </pc:spChg>
        <pc:spChg chg="mod">
          <ac:chgData name="Kathy Moczerniak" userId="482eff44a8730993" providerId="LiveId" clId="{20BB265E-E3A7-42DD-9197-8B8379AD9B8E}" dt="2020-07-01T02:59:19.284" v="576" actId="20577"/>
          <ac:spMkLst>
            <pc:docMk/>
            <pc:sldMk cId="2641622019" sldId="338"/>
            <ac:spMk id="3" creationId="{00000000-0000-0000-0000-000000000000}"/>
          </ac:spMkLst>
        </pc:spChg>
      </pc:sldChg>
      <pc:sldChg chg="modSp mod">
        <pc:chgData name="Kathy Moczerniak" userId="482eff44a8730993" providerId="LiveId" clId="{20BB265E-E3A7-42DD-9197-8B8379AD9B8E}" dt="2020-07-01T03:02:25.481" v="584" actId="20577"/>
        <pc:sldMkLst>
          <pc:docMk/>
          <pc:sldMk cId="2335616028" sldId="339"/>
        </pc:sldMkLst>
        <pc:spChg chg="mod">
          <ac:chgData name="Kathy Moczerniak" userId="482eff44a8730993" providerId="LiveId" clId="{20BB265E-E3A7-42DD-9197-8B8379AD9B8E}" dt="2020-06-21T05:59:54.173" v="13"/>
          <ac:spMkLst>
            <pc:docMk/>
            <pc:sldMk cId="2335616028" sldId="339"/>
            <ac:spMk id="2" creationId="{00000000-0000-0000-0000-000000000000}"/>
          </ac:spMkLst>
        </pc:spChg>
        <pc:spChg chg="mod">
          <ac:chgData name="Kathy Moczerniak" userId="482eff44a8730993" providerId="LiveId" clId="{20BB265E-E3A7-42DD-9197-8B8379AD9B8E}" dt="2020-07-01T03:02:25.481" v="584" actId="20577"/>
          <ac:spMkLst>
            <pc:docMk/>
            <pc:sldMk cId="2335616028" sldId="339"/>
            <ac:spMk id="3" creationId="{00000000-0000-0000-0000-000000000000}"/>
          </ac:spMkLst>
        </pc:spChg>
      </pc:sldChg>
      <pc:sldChg chg="modSp">
        <pc:chgData name="Kathy Moczerniak" userId="482eff44a8730993" providerId="LiveId" clId="{20BB265E-E3A7-42DD-9197-8B8379AD9B8E}" dt="2020-07-01T03:04:19.601" v="593"/>
        <pc:sldMkLst>
          <pc:docMk/>
          <pc:sldMk cId="1255458031" sldId="340"/>
        </pc:sldMkLst>
        <pc:spChg chg="mod">
          <ac:chgData name="Kathy Moczerniak" userId="482eff44a8730993" providerId="LiveId" clId="{20BB265E-E3A7-42DD-9197-8B8379AD9B8E}" dt="2020-07-01T03:04:19.601" v="593"/>
          <ac:spMkLst>
            <pc:docMk/>
            <pc:sldMk cId="1255458031" sldId="340"/>
            <ac:spMk id="3" creationId="{00000000-0000-0000-0000-000000000000}"/>
          </ac:spMkLst>
        </pc:spChg>
      </pc:sldChg>
      <pc:sldChg chg="modSp mod">
        <pc:chgData name="Kathy Moczerniak" userId="482eff44a8730993" providerId="LiveId" clId="{20BB265E-E3A7-42DD-9197-8B8379AD9B8E}" dt="2020-07-01T03:05:49.873" v="594" actId="20577"/>
        <pc:sldMkLst>
          <pc:docMk/>
          <pc:sldMk cId="32065796" sldId="341"/>
        </pc:sldMkLst>
        <pc:spChg chg="mod">
          <ac:chgData name="Kathy Moczerniak" userId="482eff44a8730993" providerId="LiveId" clId="{20BB265E-E3A7-42DD-9197-8B8379AD9B8E}" dt="2020-06-21T05:59:54.173" v="13"/>
          <ac:spMkLst>
            <pc:docMk/>
            <pc:sldMk cId="32065796" sldId="341"/>
            <ac:spMk id="2" creationId="{00000000-0000-0000-0000-000000000000}"/>
          </ac:spMkLst>
        </pc:spChg>
        <pc:spChg chg="mod">
          <ac:chgData name="Kathy Moczerniak" userId="482eff44a8730993" providerId="LiveId" clId="{20BB265E-E3A7-42DD-9197-8B8379AD9B8E}" dt="2020-07-01T03:05:49.873" v="594" actId="20577"/>
          <ac:spMkLst>
            <pc:docMk/>
            <pc:sldMk cId="32065796" sldId="341"/>
            <ac:spMk id="3" creationId="{00000000-0000-0000-0000-000000000000}"/>
          </ac:spMkLst>
        </pc:spChg>
      </pc:sldChg>
      <pc:sldChg chg="modSp mod">
        <pc:chgData name="Kathy Moczerniak" userId="482eff44a8730993" providerId="LiveId" clId="{20BB265E-E3A7-42DD-9197-8B8379AD9B8E}" dt="2020-07-01T03:08:33.192" v="622" actId="20577"/>
        <pc:sldMkLst>
          <pc:docMk/>
          <pc:sldMk cId="3459584846" sldId="342"/>
        </pc:sldMkLst>
        <pc:spChg chg="mod">
          <ac:chgData name="Kathy Moczerniak" userId="482eff44a8730993" providerId="LiveId" clId="{20BB265E-E3A7-42DD-9197-8B8379AD9B8E}" dt="2020-06-21T05:59:54.173" v="13"/>
          <ac:spMkLst>
            <pc:docMk/>
            <pc:sldMk cId="3459584846" sldId="342"/>
            <ac:spMk id="2" creationId="{00000000-0000-0000-0000-000000000000}"/>
          </ac:spMkLst>
        </pc:spChg>
        <pc:spChg chg="mod">
          <ac:chgData name="Kathy Moczerniak" userId="482eff44a8730993" providerId="LiveId" clId="{20BB265E-E3A7-42DD-9197-8B8379AD9B8E}" dt="2020-07-01T03:08:33.192" v="622" actId="20577"/>
          <ac:spMkLst>
            <pc:docMk/>
            <pc:sldMk cId="3459584846" sldId="342"/>
            <ac:spMk id="3" creationId="{00000000-0000-0000-0000-000000000000}"/>
          </ac:spMkLst>
        </pc:spChg>
      </pc:sldChg>
      <pc:sldChg chg="modSp mod">
        <pc:chgData name="Kathy Moczerniak" userId="482eff44a8730993" providerId="LiveId" clId="{20BB265E-E3A7-42DD-9197-8B8379AD9B8E}" dt="2020-07-01T03:10:23.946" v="630" actId="20577"/>
        <pc:sldMkLst>
          <pc:docMk/>
          <pc:sldMk cId="3132193357" sldId="343"/>
        </pc:sldMkLst>
        <pc:spChg chg="mod">
          <ac:chgData name="Kathy Moczerniak" userId="482eff44a8730993" providerId="LiveId" clId="{20BB265E-E3A7-42DD-9197-8B8379AD9B8E}" dt="2020-06-21T05:59:54.173" v="13"/>
          <ac:spMkLst>
            <pc:docMk/>
            <pc:sldMk cId="3132193357" sldId="343"/>
            <ac:spMk id="2" creationId="{00000000-0000-0000-0000-000000000000}"/>
          </ac:spMkLst>
        </pc:spChg>
        <pc:spChg chg="mod">
          <ac:chgData name="Kathy Moczerniak" userId="482eff44a8730993" providerId="LiveId" clId="{20BB265E-E3A7-42DD-9197-8B8379AD9B8E}" dt="2020-07-01T03:10:23.946" v="630" actId="20577"/>
          <ac:spMkLst>
            <pc:docMk/>
            <pc:sldMk cId="3132193357" sldId="343"/>
            <ac:spMk id="3" creationId="{00000000-0000-0000-0000-000000000000}"/>
          </ac:spMkLst>
        </pc:spChg>
      </pc:sldChg>
      <pc:sldChg chg="modSp mod">
        <pc:chgData name="Kathy Moczerniak" userId="482eff44a8730993" providerId="LiveId" clId="{20BB265E-E3A7-42DD-9197-8B8379AD9B8E}" dt="2020-07-01T03:11:34.829" v="634" actId="20577"/>
        <pc:sldMkLst>
          <pc:docMk/>
          <pc:sldMk cId="135340587" sldId="344"/>
        </pc:sldMkLst>
        <pc:spChg chg="mod">
          <ac:chgData name="Kathy Moczerniak" userId="482eff44a8730993" providerId="LiveId" clId="{20BB265E-E3A7-42DD-9197-8B8379AD9B8E}" dt="2020-06-21T05:59:54.173" v="13"/>
          <ac:spMkLst>
            <pc:docMk/>
            <pc:sldMk cId="135340587" sldId="344"/>
            <ac:spMk id="2" creationId="{00000000-0000-0000-0000-000000000000}"/>
          </ac:spMkLst>
        </pc:spChg>
        <pc:spChg chg="mod">
          <ac:chgData name="Kathy Moczerniak" userId="482eff44a8730993" providerId="LiveId" clId="{20BB265E-E3A7-42DD-9197-8B8379AD9B8E}" dt="2020-07-01T03:11:34.829" v="634" actId="20577"/>
          <ac:spMkLst>
            <pc:docMk/>
            <pc:sldMk cId="135340587" sldId="344"/>
            <ac:spMk id="3" creationId="{00000000-0000-0000-0000-000000000000}"/>
          </ac:spMkLst>
        </pc:spChg>
      </pc:sldChg>
      <pc:sldChg chg="modSp mod">
        <pc:chgData name="Kathy Moczerniak" userId="482eff44a8730993" providerId="LiveId" clId="{20BB265E-E3A7-42DD-9197-8B8379AD9B8E}" dt="2020-07-01T03:12:35.963" v="639" actId="20577"/>
        <pc:sldMkLst>
          <pc:docMk/>
          <pc:sldMk cId="1642014471" sldId="345"/>
        </pc:sldMkLst>
        <pc:spChg chg="mod">
          <ac:chgData name="Kathy Moczerniak" userId="482eff44a8730993" providerId="LiveId" clId="{20BB265E-E3A7-42DD-9197-8B8379AD9B8E}" dt="2020-06-21T05:59:54.173" v="13"/>
          <ac:spMkLst>
            <pc:docMk/>
            <pc:sldMk cId="1642014471" sldId="345"/>
            <ac:spMk id="2" creationId="{00000000-0000-0000-0000-000000000000}"/>
          </ac:spMkLst>
        </pc:spChg>
        <pc:spChg chg="mod">
          <ac:chgData name="Kathy Moczerniak" userId="482eff44a8730993" providerId="LiveId" clId="{20BB265E-E3A7-42DD-9197-8B8379AD9B8E}" dt="2020-07-01T03:12:35.963" v="639" actId="20577"/>
          <ac:spMkLst>
            <pc:docMk/>
            <pc:sldMk cId="1642014471" sldId="345"/>
            <ac:spMk id="3" creationId="{00000000-0000-0000-0000-000000000000}"/>
          </ac:spMkLst>
        </pc:spChg>
      </pc:sldChg>
      <pc:sldChg chg="modSp mod">
        <pc:chgData name="Kathy Moczerniak" userId="482eff44a8730993" providerId="LiveId" clId="{20BB265E-E3A7-42DD-9197-8B8379AD9B8E}" dt="2020-07-01T03:13:26.056" v="642" actId="20577"/>
        <pc:sldMkLst>
          <pc:docMk/>
          <pc:sldMk cId="1146564286" sldId="346"/>
        </pc:sldMkLst>
        <pc:spChg chg="mod">
          <ac:chgData name="Kathy Moczerniak" userId="482eff44a8730993" providerId="LiveId" clId="{20BB265E-E3A7-42DD-9197-8B8379AD9B8E}" dt="2020-06-21T05:59:54.173" v="13"/>
          <ac:spMkLst>
            <pc:docMk/>
            <pc:sldMk cId="1146564286" sldId="346"/>
            <ac:spMk id="2" creationId="{00000000-0000-0000-0000-000000000000}"/>
          </ac:spMkLst>
        </pc:spChg>
        <pc:spChg chg="mod">
          <ac:chgData name="Kathy Moczerniak" userId="482eff44a8730993" providerId="LiveId" clId="{20BB265E-E3A7-42DD-9197-8B8379AD9B8E}" dt="2020-07-01T03:13:26.056" v="642" actId="20577"/>
          <ac:spMkLst>
            <pc:docMk/>
            <pc:sldMk cId="1146564286" sldId="346"/>
            <ac:spMk id="3" creationId="{00000000-0000-0000-0000-000000000000}"/>
          </ac:spMkLst>
        </pc:spChg>
      </pc:sldChg>
      <pc:sldChg chg="modSp mod">
        <pc:chgData name="Kathy Moczerniak" userId="482eff44a8730993" providerId="LiveId" clId="{20BB265E-E3A7-42DD-9197-8B8379AD9B8E}" dt="2020-07-01T03:14:40.656" v="644" actId="20577"/>
        <pc:sldMkLst>
          <pc:docMk/>
          <pc:sldMk cId="918072195" sldId="347"/>
        </pc:sldMkLst>
        <pc:spChg chg="mod">
          <ac:chgData name="Kathy Moczerniak" userId="482eff44a8730993" providerId="LiveId" clId="{20BB265E-E3A7-42DD-9197-8B8379AD9B8E}" dt="2020-06-21T05:59:54.173" v="13"/>
          <ac:spMkLst>
            <pc:docMk/>
            <pc:sldMk cId="918072195" sldId="347"/>
            <ac:spMk id="2" creationId="{00000000-0000-0000-0000-000000000000}"/>
          </ac:spMkLst>
        </pc:spChg>
        <pc:spChg chg="mod">
          <ac:chgData name="Kathy Moczerniak" userId="482eff44a8730993" providerId="LiveId" clId="{20BB265E-E3A7-42DD-9197-8B8379AD9B8E}" dt="2020-07-01T03:14:40.656" v="644" actId="20577"/>
          <ac:spMkLst>
            <pc:docMk/>
            <pc:sldMk cId="918072195" sldId="347"/>
            <ac:spMk id="3" creationId="{00000000-0000-0000-0000-000000000000}"/>
          </ac:spMkLst>
        </pc:spChg>
      </pc:sldChg>
      <pc:sldChg chg="modSp mod">
        <pc:chgData name="Kathy Moczerniak" userId="482eff44a8730993" providerId="LiveId" clId="{20BB265E-E3A7-42DD-9197-8B8379AD9B8E}" dt="2020-06-30T22:38:15.578" v="63" actId="14100"/>
        <pc:sldMkLst>
          <pc:docMk/>
          <pc:sldMk cId="3307626468" sldId="348"/>
        </pc:sldMkLst>
        <pc:spChg chg="mod">
          <ac:chgData name="Kathy Moczerniak" userId="482eff44a8730993" providerId="LiveId" clId="{20BB265E-E3A7-42DD-9197-8B8379AD9B8E}" dt="2020-06-21T05:59:54.173" v="13"/>
          <ac:spMkLst>
            <pc:docMk/>
            <pc:sldMk cId="3307626468" sldId="348"/>
            <ac:spMk id="2" creationId="{00000000-0000-0000-0000-000000000000}"/>
          </ac:spMkLst>
        </pc:spChg>
        <pc:spChg chg="mod">
          <ac:chgData name="Kathy Moczerniak" userId="482eff44a8730993" providerId="LiveId" clId="{20BB265E-E3A7-42DD-9197-8B8379AD9B8E}" dt="2020-06-30T22:38:15.578" v="63" actId="14100"/>
          <ac:spMkLst>
            <pc:docMk/>
            <pc:sldMk cId="3307626468" sldId="348"/>
            <ac:spMk id="3" creationId="{00000000-0000-0000-0000-000000000000}"/>
          </ac:spMkLst>
        </pc:spChg>
      </pc:sldChg>
      <pc:sldChg chg="modSp mod">
        <pc:chgData name="Kathy Moczerniak" userId="482eff44a8730993" providerId="LiveId" clId="{20BB265E-E3A7-42DD-9197-8B8379AD9B8E}" dt="2020-06-30T22:39:08.467" v="68" actId="20577"/>
        <pc:sldMkLst>
          <pc:docMk/>
          <pc:sldMk cId="2656915082" sldId="349"/>
        </pc:sldMkLst>
        <pc:spChg chg="mod">
          <ac:chgData name="Kathy Moczerniak" userId="482eff44a8730993" providerId="LiveId" clId="{20BB265E-E3A7-42DD-9197-8B8379AD9B8E}" dt="2020-06-21T05:59:54.173" v="13"/>
          <ac:spMkLst>
            <pc:docMk/>
            <pc:sldMk cId="2656915082" sldId="349"/>
            <ac:spMk id="2" creationId="{00000000-0000-0000-0000-000000000000}"/>
          </ac:spMkLst>
        </pc:spChg>
        <pc:spChg chg="mod">
          <ac:chgData name="Kathy Moczerniak" userId="482eff44a8730993" providerId="LiveId" clId="{20BB265E-E3A7-42DD-9197-8B8379AD9B8E}" dt="2020-06-30T22:39:08.467" v="68" actId="20577"/>
          <ac:spMkLst>
            <pc:docMk/>
            <pc:sldMk cId="2656915082" sldId="349"/>
            <ac:spMk id="3" creationId="{00000000-0000-0000-0000-000000000000}"/>
          </ac:spMkLst>
        </pc:spChg>
      </pc:sldChg>
      <pc:sldChg chg="modSp mod">
        <pc:chgData name="Kathy Moczerniak" userId="482eff44a8730993" providerId="LiveId" clId="{20BB265E-E3A7-42DD-9197-8B8379AD9B8E}" dt="2020-06-30T23:41:36.968" v="81" actId="20577"/>
        <pc:sldMkLst>
          <pc:docMk/>
          <pc:sldMk cId="2998456004" sldId="350"/>
        </pc:sldMkLst>
        <pc:spChg chg="mod">
          <ac:chgData name="Kathy Moczerniak" userId="482eff44a8730993" providerId="LiveId" clId="{20BB265E-E3A7-42DD-9197-8B8379AD9B8E}" dt="2020-06-21T05:59:54.173" v="13"/>
          <ac:spMkLst>
            <pc:docMk/>
            <pc:sldMk cId="2998456004" sldId="350"/>
            <ac:spMk id="2" creationId="{00000000-0000-0000-0000-000000000000}"/>
          </ac:spMkLst>
        </pc:spChg>
        <pc:spChg chg="mod">
          <ac:chgData name="Kathy Moczerniak" userId="482eff44a8730993" providerId="LiveId" clId="{20BB265E-E3A7-42DD-9197-8B8379AD9B8E}" dt="2020-06-30T23:41:36.968" v="81" actId="20577"/>
          <ac:spMkLst>
            <pc:docMk/>
            <pc:sldMk cId="2998456004" sldId="350"/>
            <ac:spMk id="3" creationId="{00000000-0000-0000-0000-000000000000}"/>
          </ac:spMkLst>
        </pc:spChg>
      </pc:sldChg>
      <pc:sldChg chg="modSp mod">
        <pc:chgData name="Kathy Moczerniak" userId="482eff44a8730993" providerId="LiveId" clId="{20BB265E-E3A7-42DD-9197-8B8379AD9B8E}" dt="2020-06-30T23:42:48.122" v="84" actId="20577"/>
        <pc:sldMkLst>
          <pc:docMk/>
          <pc:sldMk cId="1162338972" sldId="351"/>
        </pc:sldMkLst>
        <pc:spChg chg="mod">
          <ac:chgData name="Kathy Moczerniak" userId="482eff44a8730993" providerId="LiveId" clId="{20BB265E-E3A7-42DD-9197-8B8379AD9B8E}" dt="2020-06-21T05:59:54.173" v="13"/>
          <ac:spMkLst>
            <pc:docMk/>
            <pc:sldMk cId="1162338972" sldId="351"/>
            <ac:spMk id="2" creationId="{00000000-0000-0000-0000-000000000000}"/>
          </ac:spMkLst>
        </pc:spChg>
        <pc:spChg chg="mod">
          <ac:chgData name="Kathy Moczerniak" userId="482eff44a8730993" providerId="LiveId" clId="{20BB265E-E3A7-42DD-9197-8B8379AD9B8E}" dt="2020-06-30T23:42:48.122" v="84" actId="20577"/>
          <ac:spMkLst>
            <pc:docMk/>
            <pc:sldMk cId="1162338972" sldId="351"/>
            <ac:spMk id="3" creationId="{00000000-0000-0000-0000-000000000000}"/>
          </ac:spMkLst>
        </pc:spChg>
      </pc:sldChg>
      <pc:sldChg chg="modSp mod">
        <pc:chgData name="Kathy Moczerniak" userId="482eff44a8730993" providerId="LiveId" clId="{20BB265E-E3A7-42DD-9197-8B8379AD9B8E}" dt="2020-06-30T23:45:06.947" v="94" actId="20577"/>
        <pc:sldMkLst>
          <pc:docMk/>
          <pc:sldMk cId="1486284929" sldId="352"/>
        </pc:sldMkLst>
        <pc:spChg chg="mod">
          <ac:chgData name="Kathy Moczerniak" userId="482eff44a8730993" providerId="LiveId" clId="{20BB265E-E3A7-42DD-9197-8B8379AD9B8E}" dt="2020-06-21T05:59:54.173" v="13"/>
          <ac:spMkLst>
            <pc:docMk/>
            <pc:sldMk cId="1486284929" sldId="352"/>
            <ac:spMk id="2" creationId="{00000000-0000-0000-0000-000000000000}"/>
          </ac:spMkLst>
        </pc:spChg>
        <pc:spChg chg="mod">
          <ac:chgData name="Kathy Moczerniak" userId="482eff44a8730993" providerId="LiveId" clId="{20BB265E-E3A7-42DD-9197-8B8379AD9B8E}" dt="2020-06-30T23:45:06.947" v="94" actId="20577"/>
          <ac:spMkLst>
            <pc:docMk/>
            <pc:sldMk cId="1486284929" sldId="352"/>
            <ac:spMk id="3" creationId="{00000000-0000-0000-0000-000000000000}"/>
          </ac:spMkLst>
        </pc:spChg>
      </pc:sldChg>
      <pc:sldChg chg="modSp mod">
        <pc:chgData name="Kathy Moczerniak" userId="482eff44a8730993" providerId="LiveId" clId="{20BB265E-E3A7-42DD-9197-8B8379AD9B8E}" dt="2020-06-30T23:47:54.430" v="114" actId="20577"/>
        <pc:sldMkLst>
          <pc:docMk/>
          <pc:sldMk cId="4002198115" sldId="353"/>
        </pc:sldMkLst>
        <pc:spChg chg="mod">
          <ac:chgData name="Kathy Moczerniak" userId="482eff44a8730993" providerId="LiveId" clId="{20BB265E-E3A7-42DD-9197-8B8379AD9B8E}" dt="2020-06-30T23:47:54.430" v="114" actId="20577"/>
          <ac:spMkLst>
            <pc:docMk/>
            <pc:sldMk cId="4002198115" sldId="353"/>
            <ac:spMk id="3" creationId="{2016F463-EBFD-473F-8177-787B680AE1A0}"/>
          </ac:spMkLst>
        </pc:spChg>
      </pc:sldChg>
      <pc:sldChg chg="modSp mod">
        <pc:chgData name="Kathy Moczerniak" userId="482eff44a8730993" providerId="LiveId" clId="{20BB265E-E3A7-42DD-9197-8B8379AD9B8E}" dt="2020-06-30T23:48:41.004" v="119" actId="20577"/>
        <pc:sldMkLst>
          <pc:docMk/>
          <pc:sldMk cId="1581393217" sldId="354"/>
        </pc:sldMkLst>
        <pc:spChg chg="mod">
          <ac:chgData name="Kathy Moczerniak" userId="482eff44a8730993" providerId="LiveId" clId="{20BB265E-E3A7-42DD-9197-8B8379AD9B8E}" dt="2020-06-30T23:48:41.004" v="119" actId="20577"/>
          <ac:spMkLst>
            <pc:docMk/>
            <pc:sldMk cId="1581393217" sldId="354"/>
            <ac:spMk id="3" creationId="{2016F463-EBFD-473F-8177-787B680AE1A0}"/>
          </ac:spMkLst>
        </pc:spChg>
      </pc:sldChg>
      <pc:sldChg chg="modSp mod">
        <pc:chgData name="Kathy Moczerniak" userId="482eff44a8730993" providerId="LiveId" clId="{20BB265E-E3A7-42DD-9197-8B8379AD9B8E}" dt="2020-06-30T23:50:48.317" v="128" actId="20577"/>
        <pc:sldMkLst>
          <pc:docMk/>
          <pc:sldMk cId="1324745741" sldId="355"/>
        </pc:sldMkLst>
        <pc:spChg chg="mod">
          <ac:chgData name="Kathy Moczerniak" userId="482eff44a8730993" providerId="LiveId" clId="{20BB265E-E3A7-42DD-9197-8B8379AD9B8E}" dt="2020-06-21T05:59:54.173" v="13"/>
          <ac:spMkLst>
            <pc:docMk/>
            <pc:sldMk cId="1324745741" sldId="355"/>
            <ac:spMk id="2" creationId="{00000000-0000-0000-0000-000000000000}"/>
          </ac:spMkLst>
        </pc:spChg>
        <pc:spChg chg="mod">
          <ac:chgData name="Kathy Moczerniak" userId="482eff44a8730993" providerId="LiveId" clId="{20BB265E-E3A7-42DD-9197-8B8379AD9B8E}" dt="2020-06-30T23:50:48.317" v="128" actId="20577"/>
          <ac:spMkLst>
            <pc:docMk/>
            <pc:sldMk cId="1324745741" sldId="355"/>
            <ac:spMk id="3" creationId="{00000000-0000-0000-0000-000000000000}"/>
          </ac:spMkLst>
        </pc:spChg>
      </pc:sldChg>
      <pc:sldChg chg="modSp mod">
        <pc:chgData name="Kathy Moczerniak" userId="482eff44a8730993" providerId="LiveId" clId="{20BB265E-E3A7-42DD-9197-8B8379AD9B8E}" dt="2020-06-30T23:54:16.067" v="131" actId="20577"/>
        <pc:sldMkLst>
          <pc:docMk/>
          <pc:sldMk cId="159904582" sldId="356"/>
        </pc:sldMkLst>
        <pc:spChg chg="mod">
          <ac:chgData name="Kathy Moczerniak" userId="482eff44a8730993" providerId="LiveId" clId="{20BB265E-E3A7-42DD-9197-8B8379AD9B8E}" dt="2020-06-21T05:59:54.173" v="13"/>
          <ac:spMkLst>
            <pc:docMk/>
            <pc:sldMk cId="159904582" sldId="356"/>
            <ac:spMk id="2" creationId="{00000000-0000-0000-0000-000000000000}"/>
          </ac:spMkLst>
        </pc:spChg>
        <pc:spChg chg="mod">
          <ac:chgData name="Kathy Moczerniak" userId="482eff44a8730993" providerId="LiveId" clId="{20BB265E-E3A7-42DD-9197-8B8379AD9B8E}" dt="2020-06-30T23:54:16.067" v="131" actId="20577"/>
          <ac:spMkLst>
            <pc:docMk/>
            <pc:sldMk cId="159904582" sldId="356"/>
            <ac:spMk id="3" creationId="{00000000-0000-0000-0000-000000000000}"/>
          </ac:spMkLst>
        </pc:spChg>
      </pc:sldChg>
      <pc:sldChg chg="modSp mod">
        <pc:chgData name="Kathy Moczerniak" userId="482eff44a8730993" providerId="LiveId" clId="{20BB265E-E3A7-42DD-9197-8B8379AD9B8E}" dt="2020-07-01T00:00:43.767" v="145" actId="20577"/>
        <pc:sldMkLst>
          <pc:docMk/>
          <pc:sldMk cId="2150647457" sldId="357"/>
        </pc:sldMkLst>
        <pc:spChg chg="mod">
          <ac:chgData name="Kathy Moczerniak" userId="482eff44a8730993" providerId="LiveId" clId="{20BB265E-E3A7-42DD-9197-8B8379AD9B8E}" dt="2020-06-21T05:59:54.173" v="13"/>
          <ac:spMkLst>
            <pc:docMk/>
            <pc:sldMk cId="2150647457" sldId="357"/>
            <ac:spMk id="2" creationId="{00000000-0000-0000-0000-000000000000}"/>
          </ac:spMkLst>
        </pc:spChg>
        <pc:spChg chg="mod">
          <ac:chgData name="Kathy Moczerniak" userId="482eff44a8730993" providerId="LiveId" clId="{20BB265E-E3A7-42DD-9197-8B8379AD9B8E}" dt="2020-07-01T00:00:43.767" v="145" actId="20577"/>
          <ac:spMkLst>
            <pc:docMk/>
            <pc:sldMk cId="2150647457" sldId="357"/>
            <ac:spMk id="3" creationId="{00000000-0000-0000-0000-000000000000}"/>
          </ac:spMkLst>
        </pc:spChg>
      </pc:sldChg>
      <pc:sldChg chg="modSp mod">
        <pc:chgData name="Kathy Moczerniak" userId="482eff44a8730993" providerId="LiveId" clId="{20BB265E-E3A7-42DD-9197-8B8379AD9B8E}" dt="2020-07-01T00:04:40.845" v="162" actId="20577"/>
        <pc:sldMkLst>
          <pc:docMk/>
          <pc:sldMk cId="2790434728" sldId="358"/>
        </pc:sldMkLst>
        <pc:spChg chg="mod">
          <ac:chgData name="Kathy Moczerniak" userId="482eff44a8730993" providerId="LiveId" clId="{20BB265E-E3A7-42DD-9197-8B8379AD9B8E}" dt="2020-06-21T05:59:54.173" v="13"/>
          <ac:spMkLst>
            <pc:docMk/>
            <pc:sldMk cId="2790434728" sldId="358"/>
            <ac:spMk id="2" creationId="{6450A24E-46EE-41E8-8DB5-02AA17322ADA}"/>
          </ac:spMkLst>
        </pc:spChg>
        <pc:spChg chg="mod">
          <ac:chgData name="Kathy Moczerniak" userId="482eff44a8730993" providerId="LiveId" clId="{20BB265E-E3A7-42DD-9197-8B8379AD9B8E}" dt="2020-07-01T00:04:40.845" v="162" actId="20577"/>
          <ac:spMkLst>
            <pc:docMk/>
            <pc:sldMk cId="2790434728" sldId="358"/>
            <ac:spMk id="3" creationId="{832C0B9C-A4C9-476B-A6F8-E05743D89516}"/>
          </ac:spMkLst>
        </pc:spChg>
      </pc:sldChg>
      <pc:sldChg chg="modSp">
        <pc:chgData name="Kathy Moczerniak" userId="482eff44a8730993" providerId="LiveId" clId="{20BB265E-E3A7-42DD-9197-8B8379AD9B8E}" dt="2020-06-21T05:59:54.173" v="13"/>
        <pc:sldMkLst>
          <pc:docMk/>
          <pc:sldMk cId="1918968771" sldId="359"/>
        </pc:sldMkLst>
        <pc:spChg chg="mod">
          <ac:chgData name="Kathy Moczerniak" userId="482eff44a8730993" providerId="LiveId" clId="{20BB265E-E3A7-42DD-9197-8B8379AD9B8E}" dt="2020-06-21T05:59:54.173" v="13"/>
          <ac:spMkLst>
            <pc:docMk/>
            <pc:sldMk cId="1918968771" sldId="359"/>
            <ac:spMk id="2" creationId="{00000000-0000-0000-0000-000000000000}"/>
          </ac:spMkLst>
        </pc:spChg>
      </pc:sldChg>
      <pc:sldChg chg="modSp mod">
        <pc:chgData name="Kathy Moczerniak" userId="482eff44a8730993" providerId="LiveId" clId="{20BB265E-E3A7-42DD-9197-8B8379AD9B8E}" dt="2020-07-01T00:15:24.359" v="216" actId="20577"/>
        <pc:sldMkLst>
          <pc:docMk/>
          <pc:sldMk cId="2186335263" sldId="360"/>
        </pc:sldMkLst>
        <pc:spChg chg="mod">
          <ac:chgData name="Kathy Moczerniak" userId="482eff44a8730993" providerId="LiveId" clId="{20BB265E-E3A7-42DD-9197-8B8379AD9B8E}" dt="2020-06-21T05:59:54.173" v="13"/>
          <ac:spMkLst>
            <pc:docMk/>
            <pc:sldMk cId="2186335263" sldId="360"/>
            <ac:spMk id="2" creationId="{00000000-0000-0000-0000-000000000000}"/>
          </ac:spMkLst>
        </pc:spChg>
        <pc:spChg chg="mod">
          <ac:chgData name="Kathy Moczerniak" userId="482eff44a8730993" providerId="LiveId" clId="{20BB265E-E3A7-42DD-9197-8B8379AD9B8E}" dt="2020-07-01T00:15:24.359" v="216" actId="20577"/>
          <ac:spMkLst>
            <pc:docMk/>
            <pc:sldMk cId="2186335263" sldId="360"/>
            <ac:spMk id="3" creationId="{00000000-0000-0000-0000-000000000000}"/>
          </ac:spMkLst>
        </pc:spChg>
      </pc:sldChg>
      <pc:sldChg chg="modSp mod">
        <pc:chgData name="Kathy Moczerniak" userId="482eff44a8730993" providerId="LiveId" clId="{20BB265E-E3A7-42DD-9197-8B8379AD9B8E}" dt="2020-07-01T01:05:36.406" v="253" actId="20577"/>
        <pc:sldMkLst>
          <pc:docMk/>
          <pc:sldMk cId="384064718" sldId="361"/>
        </pc:sldMkLst>
        <pc:spChg chg="mod">
          <ac:chgData name="Kathy Moczerniak" userId="482eff44a8730993" providerId="LiveId" clId="{20BB265E-E3A7-42DD-9197-8B8379AD9B8E}" dt="2020-06-21T05:59:54.173" v="13"/>
          <ac:spMkLst>
            <pc:docMk/>
            <pc:sldMk cId="384064718" sldId="361"/>
            <ac:spMk id="2" creationId="{FCA3EBF2-F48C-41AF-AA23-E4EEC8196EB1}"/>
          </ac:spMkLst>
        </pc:spChg>
        <pc:spChg chg="mod">
          <ac:chgData name="Kathy Moczerniak" userId="482eff44a8730993" providerId="LiveId" clId="{20BB265E-E3A7-42DD-9197-8B8379AD9B8E}" dt="2020-07-01T01:05:36.406" v="253" actId="20577"/>
          <ac:spMkLst>
            <pc:docMk/>
            <pc:sldMk cId="384064718" sldId="361"/>
            <ac:spMk id="3" creationId="{880B2E51-D9CC-423D-AF44-2E4F2551D897}"/>
          </ac:spMkLst>
        </pc:spChg>
      </pc:sldChg>
      <pc:sldChg chg="modSp mod">
        <pc:chgData name="Kathy Moczerniak" userId="482eff44a8730993" providerId="LiveId" clId="{20BB265E-E3A7-42DD-9197-8B8379AD9B8E}" dt="2020-07-01T01:06:49.142" v="257" actId="20577"/>
        <pc:sldMkLst>
          <pc:docMk/>
          <pc:sldMk cId="955558483" sldId="362"/>
        </pc:sldMkLst>
        <pc:spChg chg="mod">
          <ac:chgData name="Kathy Moczerniak" userId="482eff44a8730993" providerId="LiveId" clId="{20BB265E-E3A7-42DD-9197-8B8379AD9B8E}" dt="2020-06-21T05:59:54.173" v="13"/>
          <ac:spMkLst>
            <pc:docMk/>
            <pc:sldMk cId="955558483" sldId="362"/>
            <ac:spMk id="2" creationId="{5E118EC1-DDCC-4EFD-8B16-2A623B3728EB}"/>
          </ac:spMkLst>
        </pc:spChg>
        <pc:spChg chg="mod">
          <ac:chgData name="Kathy Moczerniak" userId="482eff44a8730993" providerId="LiveId" clId="{20BB265E-E3A7-42DD-9197-8B8379AD9B8E}" dt="2020-07-01T01:06:49.142" v="257" actId="20577"/>
          <ac:spMkLst>
            <pc:docMk/>
            <pc:sldMk cId="955558483" sldId="362"/>
            <ac:spMk id="3" creationId="{63034A7C-DF4E-436A-AC58-42A0B948D274}"/>
          </ac:spMkLst>
        </pc:spChg>
      </pc:sldChg>
      <pc:sldChg chg="modSp mod">
        <pc:chgData name="Kathy Moczerniak" userId="482eff44a8730993" providerId="LiveId" clId="{20BB265E-E3A7-42DD-9197-8B8379AD9B8E}" dt="2020-07-01T01:12:24.270" v="278" actId="20577"/>
        <pc:sldMkLst>
          <pc:docMk/>
          <pc:sldMk cId="1633444256" sldId="363"/>
        </pc:sldMkLst>
        <pc:spChg chg="mod">
          <ac:chgData name="Kathy Moczerniak" userId="482eff44a8730993" providerId="LiveId" clId="{20BB265E-E3A7-42DD-9197-8B8379AD9B8E}" dt="2020-06-21T05:59:54.173" v="13"/>
          <ac:spMkLst>
            <pc:docMk/>
            <pc:sldMk cId="1633444256" sldId="363"/>
            <ac:spMk id="2" creationId="{3E3B9DE0-1B10-46C3-A87D-4BC75A2F76B9}"/>
          </ac:spMkLst>
        </pc:spChg>
        <pc:spChg chg="mod">
          <ac:chgData name="Kathy Moczerniak" userId="482eff44a8730993" providerId="LiveId" clId="{20BB265E-E3A7-42DD-9197-8B8379AD9B8E}" dt="2020-07-01T01:12:24.270" v="278" actId="20577"/>
          <ac:spMkLst>
            <pc:docMk/>
            <pc:sldMk cId="1633444256" sldId="363"/>
            <ac:spMk id="3" creationId="{602826BB-5588-41D8-8C81-8190ACC2BA94}"/>
          </ac:spMkLst>
        </pc:spChg>
      </pc:sldChg>
      <pc:sldChg chg="modSp mod">
        <pc:chgData name="Kathy Moczerniak" userId="482eff44a8730993" providerId="LiveId" clId="{20BB265E-E3A7-42DD-9197-8B8379AD9B8E}" dt="2020-07-01T01:15:10.285" v="314" actId="20577"/>
        <pc:sldMkLst>
          <pc:docMk/>
          <pc:sldMk cId="2220641022" sldId="364"/>
        </pc:sldMkLst>
        <pc:spChg chg="mod">
          <ac:chgData name="Kathy Moczerniak" userId="482eff44a8730993" providerId="LiveId" clId="{20BB265E-E3A7-42DD-9197-8B8379AD9B8E}" dt="2020-06-21T05:59:54.173" v="13"/>
          <ac:spMkLst>
            <pc:docMk/>
            <pc:sldMk cId="2220641022" sldId="364"/>
            <ac:spMk id="2" creationId="{2F071942-6940-4FC4-B26A-7852BBE17CB0}"/>
          </ac:spMkLst>
        </pc:spChg>
        <pc:spChg chg="mod">
          <ac:chgData name="Kathy Moczerniak" userId="482eff44a8730993" providerId="LiveId" clId="{20BB265E-E3A7-42DD-9197-8B8379AD9B8E}" dt="2020-07-01T01:15:10.285" v="314" actId="20577"/>
          <ac:spMkLst>
            <pc:docMk/>
            <pc:sldMk cId="2220641022" sldId="364"/>
            <ac:spMk id="3" creationId="{75C7173B-01D1-45A8-92E3-F58B079D1DFC}"/>
          </ac:spMkLst>
        </pc:spChg>
      </pc:sldChg>
      <pc:sldChg chg="modSp mod">
        <pc:chgData name="Kathy Moczerniak" userId="482eff44a8730993" providerId="LiveId" clId="{20BB265E-E3A7-42DD-9197-8B8379AD9B8E}" dt="2020-07-01T01:23:01.733" v="346" actId="20577"/>
        <pc:sldMkLst>
          <pc:docMk/>
          <pc:sldMk cId="2656657516" sldId="366"/>
        </pc:sldMkLst>
        <pc:spChg chg="mod">
          <ac:chgData name="Kathy Moczerniak" userId="482eff44a8730993" providerId="LiveId" clId="{20BB265E-E3A7-42DD-9197-8B8379AD9B8E}" dt="2020-07-01T01:23:01.733" v="346" actId="20577"/>
          <ac:spMkLst>
            <pc:docMk/>
            <pc:sldMk cId="2656657516" sldId="366"/>
            <ac:spMk id="3" creationId="{1247B092-0CF1-43A6-A1DA-0B67E40056F7}"/>
          </ac:spMkLst>
        </pc:spChg>
      </pc:sldChg>
      <pc:sldChg chg="modSp mod">
        <pc:chgData name="Kathy Moczerniak" userId="482eff44a8730993" providerId="LiveId" clId="{20BB265E-E3A7-42DD-9197-8B8379AD9B8E}" dt="2020-07-01T01:37:09.928" v="426" actId="20577"/>
        <pc:sldMkLst>
          <pc:docMk/>
          <pc:sldMk cId="728550698" sldId="367"/>
        </pc:sldMkLst>
        <pc:spChg chg="mod">
          <ac:chgData name="Kathy Moczerniak" userId="482eff44a8730993" providerId="LiveId" clId="{20BB265E-E3A7-42DD-9197-8B8379AD9B8E}" dt="2020-06-21T05:59:54.173" v="13"/>
          <ac:spMkLst>
            <pc:docMk/>
            <pc:sldMk cId="728550698" sldId="367"/>
            <ac:spMk id="2" creationId="{95178C87-15D5-4951-840B-8EDFF43C1A87}"/>
          </ac:spMkLst>
        </pc:spChg>
        <pc:spChg chg="mod">
          <ac:chgData name="Kathy Moczerniak" userId="482eff44a8730993" providerId="LiveId" clId="{20BB265E-E3A7-42DD-9197-8B8379AD9B8E}" dt="2020-07-01T01:37:09.928" v="426" actId="20577"/>
          <ac:spMkLst>
            <pc:docMk/>
            <pc:sldMk cId="728550698" sldId="367"/>
            <ac:spMk id="3" creationId="{810B4D36-ADD5-4FC0-86F9-BDA389DF0B22}"/>
          </ac:spMkLst>
        </pc:spChg>
      </pc:sldChg>
      <pc:sldChg chg="modSp mod">
        <pc:chgData name="Kathy Moczerniak" userId="482eff44a8730993" providerId="LiveId" clId="{20BB265E-E3A7-42DD-9197-8B8379AD9B8E}" dt="2020-07-01T02:15:44.196" v="448" actId="20577"/>
        <pc:sldMkLst>
          <pc:docMk/>
          <pc:sldMk cId="1506801489" sldId="368"/>
        </pc:sldMkLst>
        <pc:spChg chg="mod">
          <ac:chgData name="Kathy Moczerniak" userId="482eff44a8730993" providerId="LiveId" clId="{20BB265E-E3A7-42DD-9197-8B8379AD9B8E}" dt="2020-06-21T05:59:54.173" v="13"/>
          <ac:spMkLst>
            <pc:docMk/>
            <pc:sldMk cId="1506801489" sldId="368"/>
            <ac:spMk id="2" creationId="{5FA68139-7443-4DB9-A693-78D437F90801}"/>
          </ac:spMkLst>
        </pc:spChg>
        <pc:spChg chg="mod">
          <ac:chgData name="Kathy Moczerniak" userId="482eff44a8730993" providerId="LiveId" clId="{20BB265E-E3A7-42DD-9197-8B8379AD9B8E}" dt="2020-07-01T02:15:44.196" v="448" actId="20577"/>
          <ac:spMkLst>
            <pc:docMk/>
            <pc:sldMk cId="1506801489" sldId="368"/>
            <ac:spMk id="3" creationId="{FB2F9AB8-679A-43F8-B953-CFA7D70D183F}"/>
          </ac:spMkLst>
        </pc:spChg>
      </pc:sldChg>
      <pc:sldChg chg="modSp mod">
        <pc:chgData name="Kathy Moczerniak" userId="482eff44a8730993" providerId="LiveId" clId="{20BB265E-E3A7-42DD-9197-8B8379AD9B8E}" dt="2020-07-01T02:38:34.825" v="492" actId="20577"/>
        <pc:sldMkLst>
          <pc:docMk/>
          <pc:sldMk cId="2656763689" sldId="369"/>
        </pc:sldMkLst>
        <pc:spChg chg="mod">
          <ac:chgData name="Kathy Moczerniak" userId="482eff44a8730993" providerId="LiveId" clId="{20BB265E-E3A7-42DD-9197-8B8379AD9B8E}" dt="2020-06-21T05:59:54.173" v="13"/>
          <ac:spMkLst>
            <pc:docMk/>
            <pc:sldMk cId="2656763689" sldId="369"/>
            <ac:spMk id="2" creationId="{9987C1A2-AABF-4B05-9A87-9559AF7EDE8F}"/>
          </ac:spMkLst>
        </pc:spChg>
        <pc:spChg chg="mod">
          <ac:chgData name="Kathy Moczerniak" userId="482eff44a8730993" providerId="LiveId" clId="{20BB265E-E3A7-42DD-9197-8B8379AD9B8E}" dt="2020-07-01T02:38:34.825" v="492" actId="20577"/>
          <ac:spMkLst>
            <pc:docMk/>
            <pc:sldMk cId="2656763689" sldId="369"/>
            <ac:spMk id="3" creationId="{C437137A-F211-4A47-BA85-1CA34ADCEDCF}"/>
          </ac:spMkLst>
        </pc:spChg>
      </pc:sldChg>
      <pc:sldChg chg="modSp mod">
        <pc:chgData name="Kathy Moczerniak" userId="482eff44a8730993" providerId="LiveId" clId="{20BB265E-E3A7-42DD-9197-8B8379AD9B8E}" dt="2020-07-01T02:53:44.228" v="555" actId="14100"/>
        <pc:sldMkLst>
          <pc:docMk/>
          <pc:sldMk cId="3279589945" sldId="370"/>
        </pc:sldMkLst>
        <pc:spChg chg="mod">
          <ac:chgData name="Kathy Moczerniak" userId="482eff44a8730993" providerId="LiveId" clId="{20BB265E-E3A7-42DD-9197-8B8379AD9B8E}" dt="2020-06-21T05:59:54.173" v="13"/>
          <ac:spMkLst>
            <pc:docMk/>
            <pc:sldMk cId="3279589945" sldId="370"/>
            <ac:spMk id="2" creationId="{00000000-0000-0000-0000-000000000000}"/>
          </ac:spMkLst>
        </pc:spChg>
        <pc:spChg chg="mod">
          <ac:chgData name="Kathy Moczerniak" userId="482eff44a8730993" providerId="LiveId" clId="{20BB265E-E3A7-42DD-9197-8B8379AD9B8E}" dt="2020-07-01T02:53:44.228" v="555" actId="14100"/>
          <ac:spMkLst>
            <pc:docMk/>
            <pc:sldMk cId="3279589945" sldId="370"/>
            <ac:spMk id="3" creationId="{00000000-0000-0000-0000-000000000000}"/>
          </ac:spMkLst>
        </pc:spChg>
      </pc:sldChg>
      <pc:sldChg chg="modSp mod">
        <pc:chgData name="Kathy Moczerniak" userId="482eff44a8730993" providerId="LiveId" clId="{20BB265E-E3A7-42DD-9197-8B8379AD9B8E}" dt="2020-07-01T02:55:36.464" v="564" actId="1076"/>
        <pc:sldMkLst>
          <pc:docMk/>
          <pc:sldMk cId="4058307370" sldId="371"/>
        </pc:sldMkLst>
        <pc:spChg chg="mod">
          <ac:chgData name="Kathy Moczerniak" userId="482eff44a8730993" providerId="LiveId" clId="{20BB265E-E3A7-42DD-9197-8B8379AD9B8E}" dt="2020-06-21T05:59:54.173" v="13"/>
          <ac:spMkLst>
            <pc:docMk/>
            <pc:sldMk cId="4058307370" sldId="371"/>
            <ac:spMk id="2" creationId="{00000000-0000-0000-0000-000000000000}"/>
          </ac:spMkLst>
        </pc:spChg>
        <pc:spChg chg="mod">
          <ac:chgData name="Kathy Moczerniak" userId="482eff44a8730993" providerId="LiveId" clId="{20BB265E-E3A7-42DD-9197-8B8379AD9B8E}" dt="2020-07-01T02:55:36.464" v="564" actId="1076"/>
          <ac:spMkLst>
            <pc:docMk/>
            <pc:sldMk cId="4058307370" sldId="371"/>
            <ac:spMk id="3" creationId="{00000000-0000-0000-0000-000000000000}"/>
          </ac:spMkLst>
        </pc:spChg>
      </pc:sldChg>
      <pc:sldChg chg="modSp mod">
        <pc:chgData name="Kathy Moczerniak" userId="482eff44a8730993" providerId="LiveId" clId="{20BB265E-E3A7-42DD-9197-8B8379AD9B8E}" dt="2020-07-01T02:57:50.695" v="567" actId="20577"/>
        <pc:sldMkLst>
          <pc:docMk/>
          <pc:sldMk cId="3115440817" sldId="372"/>
        </pc:sldMkLst>
        <pc:spChg chg="mod">
          <ac:chgData name="Kathy Moczerniak" userId="482eff44a8730993" providerId="LiveId" clId="{20BB265E-E3A7-42DD-9197-8B8379AD9B8E}" dt="2020-06-21T05:59:54.173" v="13"/>
          <ac:spMkLst>
            <pc:docMk/>
            <pc:sldMk cId="3115440817" sldId="372"/>
            <ac:spMk id="2" creationId="{00000000-0000-0000-0000-000000000000}"/>
          </ac:spMkLst>
        </pc:spChg>
        <pc:spChg chg="mod">
          <ac:chgData name="Kathy Moczerniak" userId="482eff44a8730993" providerId="LiveId" clId="{20BB265E-E3A7-42DD-9197-8B8379AD9B8E}" dt="2020-07-01T02:57:50.695" v="567" actId="20577"/>
          <ac:spMkLst>
            <pc:docMk/>
            <pc:sldMk cId="3115440817" sldId="372"/>
            <ac:spMk id="3" creationId="{00000000-0000-0000-0000-000000000000}"/>
          </ac:spMkLst>
        </pc:spChg>
      </pc:sldChg>
      <pc:sldChg chg="modSp mod">
        <pc:chgData name="Kathy Moczerniak" userId="482eff44a8730993" providerId="LiveId" clId="{20BB265E-E3A7-42DD-9197-8B8379AD9B8E}" dt="2020-07-01T03:03:53.454" v="592" actId="20577"/>
        <pc:sldMkLst>
          <pc:docMk/>
          <pc:sldMk cId="3951284945" sldId="373"/>
        </pc:sldMkLst>
        <pc:spChg chg="mod">
          <ac:chgData name="Kathy Moczerniak" userId="482eff44a8730993" providerId="LiveId" clId="{20BB265E-E3A7-42DD-9197-8B8379AD9B8E}" dt="2020-07-01T03:03:53.454" v="592" actId="20577"/>
          <ac:spMkLst>
            <pc:docMk/>
            <pc:sldMk cId="3951284945" sldId="373"/>
            <ac:spMk id="3" creationId="{00000000-0000-0000-0000-000000000000}"/>
          </ac:spMkLst>
        </pc:spChg>
      </pc:sldChg>
      <pc:sldChg chg="modSp mod">
        <pc:chgData name="Kathy Moczerniak" userId="482eff44a8730993" providerId="LiveId" clId="{20BB265E-E3A7-42DD-9197-8B8379AD9B8E}" dt="2020-07-01T03:07:48.337" v="619" actId="20577"/>
        <pc:sldMkLst>
          <pc:docMk/>
          <pc:sldMk cId="1360629780" sldId="374"/>
        </pc:sldMkLst>
        <pc:spChg chg="mod">
          <ac:chgData name="Kathy Moczerniak" userId="482eff44a8730993" providerId="LiveId" clId="{20BB265E-E3A7-42DD-9197-8B8379AD9B8E}" dt="2020-06-21T05:59:54.173" v="13"/>
          <ac:spMkLst>
            <pc:docMk/>
            <pc:sldMk cId="1360629780" sldId="374"/>
            <ac:spMk id="2" creationId="{00000000-0000-0000-0000-000000000000}"/>
          </ac:spMkLst>
        </pc:spChg>
        <pc:spChg chg="mod">
          <ac:chgData name="Kathy Moczerniak" userId="482eff44a8730993" providerId="LiveId" clId="{20BB265E-E3A7-42DD-9197-8B8379AD9B8E}" dt="2020-07-01T03:07:48.337" v="619" actId="20577"/>
          <ac:spMkLst>
            <pc:docMk/>
            <pc:sldMk cId="1360629780" sldId="374"/>
            <ac:spMk id="3" creationId="{00000000-0000-0000-0000-000000000000}"/>
          </ac:spMkLst>
        </pc:spChg>
      </pc:sldChg>
      <pc:sldChg chg="modSp">
        <pc:chgData name="Kathy Moczerniak" userId="482eff44a8730993" providerId="LiveId" clId="{20BB265E-E3A7-42DD-9197-8B8379AD9B8E}" dt="2020-07-01T03:08:48.908" v="623"/>
        <pc:sldMkLst>
          <pc:docMk/>
          <pc:sldMk cId="3695641856" sldId="375"/>
        </pc:sldMkLst>
        <pc:spChg chg="mod">
          <ac:chgData name="Kathy Moczerniak" userId="482eff44a8730993" providerId="LiveId" clId="{20BB265E-E3A7-42DD-9197-8B8379AD9B8E}" dt="2020-06-21T05:59:54.173" v="13"/>
          <ac:spMkLst>
            <pc:docMk/>
            <pc:sldMk cId="3695641856" sldId="375"/>
            <ac:spMk id="2" creationId="{00000000-0000-0000-0000-000000000000}"/>
          </ac:spMkLst>
        </pc:spChg>
        <pc:spChg chg="mod">
          <ac:chgData name="Kathy Moczerniak" userId="482eff44a8730993" providerId="LiveId" clId="{20BB265E-E3A7-42DD-9197-8B8379AD9B8E}" dt="2020-07-01T03:08:48.908" v="623"/>
          <ac:spMkLst>
            <pc:docMk/>
            <pc:sldMk cId="3695641856" sldId="375"/>
            <ac:spMk id="3" creationId="{00000000-0000-0000-0000-000000000000}"/>
          </ac:spMkLst>
        </pc:spChg>
      </pc:sldChg>
      <pc:sldChg chg="modSp mod">
        <pc:chgData name="Kathy Moczerniak" userId="482eff44a8730993" providerId="LiveId" clId="{20BB265E-E3A7-42DD-9197-8B8379AD9B8E}" dt="2020-07-01T03:10:44.163" v="631" actId="20577"/>
        <pc:sldMkLst>
          <pc:docMk/>
          <pc:sldMk cId="117296677" sldId="376"/>
        </pc:sldMkLst>
        <pc:spChg chg="mod">
          <ac:chgData name="Kathy Moczerniak" userId="482eff44a8730993" providerId="LiveId" clId="{20BB265E-E3A7-42DD-9197-8B8379AD9B8E}" dt="2020-06-21T05:59:54.173" v="13"/>
          <ac:spMkLst>
            <pc:docMk/>
            <pc:sldMk cId="117296677" sldId="376"/>
            <ac:spMk id="2" creationId="{00000000-0000-0000-0000-000000000000}"/>
          </ac:spMkLst>
        </pc:spChg>
        <pc:spChg chg="mod">
          <ac:chgData name="Kathy Moczerniak" userId="482eff44a8730993" providerId="LiveId" clId="{20BB265E-E3A7-42DD-9197-8B8379AD9B8E}" dt="2020-07-01T03:10:44.163" v="631" actId="20577"/>
          <ac:spMkLst>
            <pc:docMk/>
            <pc:sldMk cId="117296677" sldId="376"/>
            <ac:spMk id="3" creationId="{00000000-0000-0000-0000-000000000000}"/>
          </ac:spMkLst>
        </pc:spChg>
      </pc:sldChg>
      <pc:sldChg chg="modSp mod">
        <pc:chgData name="Kathy Moczerniak" userId="482eff44a8730993" providerId="LiveId" clId="{20BB265E-E3A7-42DD-9197-8B8379AD9B8E}" dt="2020-07-01T03:15:16.162" v="647" actId="20577"/>
        <pc:sldMkLst>
          <pc:docMk/>
          <pc:sldMk cId="2450990059" sldId="377"/>
        </pc:sldMkLst>
        <pc:spChg chg="mod">
          <ac:chgData name="Kathy Moczerniak" userId="482eff44a8730993" providerId="LiveId" clId="{20BB265E-E3A7-42DD-9197-8B8379AD9B8E}" dt="2020-06-21T05:59:54.173" v="13"/>
          <ac:spMkLst>
            <pc:docMk/>
            <pc:sldMk cId="2450990059" sldId="377"/>
            <ac:spMk id="2" creationId="{00000000-0000-0000-0000-000000000000}"/>
          </ac:spMkLst>
        </pc:spChg>
        <pc:spChg chg="mod">
          <ac:chgData name="Kathy Moczerniak" userId="482eff44a8730993" providerId="LiveId" clId="{20BB265E-E3A7-42DD-9197-8B8379AD9B8E}" dt="2020-07-01T03:15:16.162" v="647" actId="20577"/>
          <ac:spMkLst>
            <pc:docMk/>
            <pc:sldMk cId="2450990059" sldId="377"/>
            <ac:spMk id="3" creationId="{00000000-0000-0000-0000-000000000000}"/>
          </ac:spMkLst>
        </pc:spChg>
      </pc:sldChg>
      <pc:sldChg chg="del">
        <pc:chgData name="Kathy Moczerniak" userId="482eff44a8730993" providerId="LiveId" clId="{20BB265E-E3A7-42DD-9197-8B8379AD9B8E}" dt="2020-06-21T05:58:31.774" v="0" actId="47"/>
        <pc:sldMkLst>
          <pc:docMk/>
          <pc:sldMk cId="2237560924" sldId="378"/>
        </pc:sldMkLst>
      </pc:sldChg>
      <pc:sldChg chg="add">
        <pc:chgData name="Kathy Moczerniak" userId="482eff44a8730993" providerId="LiveId" clId="{20BB265E-E3A7-42DD-9197-8B8379AD9B8E}" dt="2020-06-21T05:59:02.721" v="1"/>
        <pc:sldMkLst>
          <pc:docMk/>
          <pc:sldMk cId="1732915600" sldId="563"/>
        </pc:sldMkLst>
      </pc:sldChg>
      <pc:sldChg chg="modSp add mod">
        <pc:chgData name="Kathy Moczerniak" userId="482eff44a8730993" providerId="LiveId" clId="{20BB265E-E3A7-42DD-9197-8B8379AD9B8E}" dt="2020-06-21T05:59:23.533" v="6" actId="20578"/>
        <pc:sldMkLst>
          <pc:docMk/>
          <pc:sldMk cId="1977917055" sldId="564"/>
        </pc:sldMkLst>
        <pc:spChg chg="mod">
          <ac:chgData name="Kathy Moczerniak" userId="482eff44a8730993" providerId="LiveId" clId="{20BB265E-E3A7-42DD-9197-8B8379AD9B8E}" dt="2020-06-21T05:59:20.035" v="5" actId="113"/>
          <ac:spMkLst>
            <pc:docMk/>
            <pc:sldMk cId="1977917055" sldId="564"/>
            <ac:spMk id="2" creationId="{A6E2180A-4877-4F43-9093-84601180A369}"/>
          </ac:spMkLst>
        </pc:spChg>
        <pc:spChg chg="mod">
          <ac:chgData name="Kathy Moczerniak" userId="482eff44a8730993" providerId="LiveId" clId="{20BB265E-E3A7-42DD-9197-8B8379AD9B8E}" dt="2020-06-21T05:59:23.533" v="6" actId="20578"/>
          <ac:spMkLst>
            <pc:docMk/>
            <pc:sldMk cId="1977917055" sldId="564"/>
            <ac:spMk id="8" creationId="{00A3E1B4-1129-48AF-9C3F-E4646AC3CD57}"/>
          </ac:spMkLst>
        </pc:spChg>
      </pc:sldChg>
      <pc:sldChg chg="modSp add mod">
        <pc:chgData name="Kathy Moczerniak" userId="482eff44a8730993" providerId="LiveId" clId="{20BB265E-E3A7-42DD-9197-8B8379AD9B8E}" dt="2020-07-01T03:34:25.226" v="776" actId="20577"/>
        <pc:sldMkLst>
          <pc:docMk/>
          <pc:sldMk cId="3948599382" sldId="565"/>
        </pc:sldMkLst>
        <pc:spChg chg="mod">
          <ac:chgData name="Kathy Moczerniak" userId="482eff44a8730993" providerId="LiveId" clId="{20BB265E-E3A7-42DD-9197-8B8379AD9B8E}" dt="2020-06-21T05:59:26.565" v="7" actId="113"/>
          <ac:spMkLst>
            <pc:docMk/>
            <pc:sldMk cId="3948599382" sldId="565"/>
            <ac:spMk id="2" creationId="{BE73164E-8960-4722-AD66-0E6BC407539B}"/>
          </ac:spMkLst>
        </pc:spChg>
        <pc:spChg chg="mod">
          <ac:chgData name="Kathy Moczerniak" userId="482eff44a8730993" providerId="LiveId" clId="{20BB265E-E3A7-42DD-9197-8B8379AD9B8E}" dt="2020-07-01T03:34:25.226" v="776" actId="20577"/>
          <ac:spMkLst>
            <pc:docMk/>
            <pc:sldMk cId="3948599382" sldId="565"/>
            <ac:spMk id="8" creationId="{1DD1B6A7-8A41-417C-98BD-DF9FFEBF3A43}"/>
          </ac:spMkLst>
        </pc:spChg>
      </pc:sldChg>
      <pc:sldChg chg="modSp add mod">
        <pc:chgData name="Kathy Moczerniak" userId="482eff44a8730993" providerId="LiveId" clId="{20BB265E-E3A7-42DD-9197-8B8379AD9B8E}" dt="2020-07-01T03:34:20.880" v="774" actId="20577"/>
        <pc:sldMkLst>
          <pc:docMk/>
          <pc:sldMk cId="2341463373" sldId="566"/>
        </pc:sldMkLst>
        <pc:spChg chg="mod">
          <ac:chgData name="Kathy Moczerniak" userId="482eff44a8730993" providerId="LiveId" clId="{20BB265E-E3A7-42DD-9197-8B8379AD9B8E}" dt="2020-06-21T05:59:32.271" v="9" actId="113"/>
          <ac:spMkLst>
            <pc:docMk/>
            <pc:sldMk cId="2341463373" sldId="566"/>
            <ac:spMk id="2" creationId="{6F81CA28-256A-4D91-A1DA-CAE8E9BE7EDD}"/>
          </ac:spMkLst>
        </pc:spChg>
        <pc:spChg chg="mod">
          <ac:chgData name="Kathy Moczerniak" userId="482eff44a8730993" providerId="LiveId" clId="{20BB265E-E3A7-42DD-9197-8B8379AD9B8E}" dt="2020-07-01T03:34:20.880" v="774" actId="20577"/>
          <ac:spMkLst>
            <pc:docMk/>
            <pc:sldMk cId="2341463373" sldId="566"/>
            <ac:spMk id="8" creationId="{5A0DD82A-54E0-439E-B467-910F1A21F6D9}"/>
          </ac:spMkLst>
        </pc:spChg>
      </pc:sldChg>
      <pc:sldChg chg="modSp add mod">
        <pc:chgData name="Kathy Moczerniak" userId="482eff44a8730993" providerId="LiveId" clId="{20BB265E-E3A7-42DD-9197-8B8379AD9B8E}" dt="2020-07-01T03:34:16.372" v="772" actId="6549"/>
        <pc:sldMkLst>
          <pc:docMk/>
          <pc:sldMk cId="233259675" sldId="567"/>
        </pc:sldMkLst>
        <pc:spChg chg="mod">
          <ac:chgData name="Kathy Moczerniak" userId="482eff44a8730993" providerId="LiveId" clId="{20BB265E-E3A7-42DD-9197-8B8379AD9B8E}" dt="2020-06-21T05:59:38.150" v="11" actId="113"/>
          <ac:spMkLst>
            <pc:docMk/>
            <pc:sldMk cId="233259675" sldId="567"/>
            <ac:spMk id="2" creationId="{C0A45A55-3C48-4053-AD29-D7509139C860}"/>
          </ac:spMkLst>
        </pc:spChg>
        <pc:spChg chg="mod">
          <ac:chgData name="Kathy Moczerniak" userId="482eff44a8730993" providerId="LiveId" clId="{20BB265E-E3A7-42DD-9197-8B8379AD9B8E}" dt="2020-07-01T03:34:16.372" v="772" actId="6549"/>
          <ac:spMkLst>
            <pc:docMk/>
            <pc:sldMk cId="233259675" sldId="567"/>
            <ac:spMk id="8" creationId="{ECF9FB9A-B87E-4DFF-A1CE-44F47ABEB06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3C210C-51D7-48FF-A98D-EE87385687E1}"/>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52D07CD6-F209-45CA-BD1B-3C5B576E3042}"/>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008759-5AF3-4857-A7B6-340BCD4805CF}"/>
              </a:ext>
            </a:extLst>
          </p:cNvPr>
          <p:cNvSpPr>
            <a:spLocks noGrp="1"/>
          </p:cNvSpPr>
          <p:nvPr>
            <p:ph type="dt" sz="half" idx="10"/>
          </p:nvPr>
        </p:nvSpPr>
        <p:spPr/>
        <p:txBody>
          <a:bodyPr/>
          <a:lstStyle/>
          <a:p>
            <a:fld id="{34456838-C4AD-4FE5-8272-8CEA7B8A018E}"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97021832-8461-4310-B488-611BBB8CDF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32BA879-142F-4CEE-93C3-DF374BA07A7D}"/>
              </a:ext>
            </a:extLst>
          </p:cNvPr>
          <p:cNvSpPr>
            <a:spLocks noGrp="1"/>
          </p:cNvSpPr>
          <p:nvPr>
            <p:ph type="sldNum" sz="quarter" idx="12"/>
          </p:nvPr>
        </p:nvSpPr>
        <p:spPr/>
        <p:txBody>
          <a:bodyPr/>
          <a:lstStyle/>
          <a:p>
            <a:fld id="{B724B75B-E792-46E0-93E9-BDCAEF33D125}" type="slidenum">
              <a:rPr lang="en-US" smtClean="0"/>
              <a:pPr/>
              <a:t>‹#›</a:t>
            </a:fld>
            <a:endParaRPr lang="en-US" dirty="0"/>
          </a:p>
        </p:txBody>
      </p:sp>
    </p:spTree>
    <p:extLst>
      <p:ext uri="{BB962C8B-B14F-4D97-AF65-F5344CB8AC3E}">
        <p14:creationId xmlns:p14="http://schemas.microsoft.com/office/powerpoint/2010/main" val="325524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15</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Cardiovascular Emergencies</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C0537-3385-4A3D-87F0-76A5FCC099EC}"/>
              </a:ext>
            </a:extLst>
          </p:cNvPr>
          <p:cNvSpPr>
            <a:spLocks noGrp="1"/>
          </p:cNvSpPr>
          <p:nvPr>
            <p:ph type="title"/>
          </p:nvPr>
        </p:nvSpPr>
        <p:spPr/>
        <p:txBody>
          <a:bodyPr/>
          <a:lstStyle/>
          <a:p>
            <a:pPr marR="0" rtl="0"/>
            <a:r>
              <a:rPr lang="en-US" kern="1600" dirty="0"/>
              <a:t>Anatomy and Physiology</a:t>
            </a:r>
            <a:r>
              <a:rPr lang="en-US" b="1" i="0" u="none" strike="noStrike" kern="1600" baseline="0" dirty="0"/>
              <a:t> </a:t>
            </a:r>
          </a:p>
        </p:txBody>
      </p:sp>
      <p:sp>
        <p:nvSpPr>
          <p:cNvPr id="3" name="Text Placeholder 2">
            <a:extLst>
              <a:ext uri="{FF2B5EF4-FFF2-40B4-BE49-F238E27FC236}">
                <a16:creationId xmlns:a16="http://schemas.microsoft.com/office/drawing/2014/main" xmlns="" id="{3630F959-0BD0-4B5E-84A4-E11CDCB108A4}"/>
              </a:ext>
            </a:extLst>
          </p:cNvPr>
          <p:cNvSpPr>
            <a:spLocks noGrp="1"/>
          </p:cNvSpPr>
          <p:nvPr>
            <p:ph type="body" idx="1"/>
          </p:nvPr>
        </p:nvSpPr>
        <p:spPr/>
        <p:txBody>
          <a:bodyPr/>
          <a:lstStyle/>
          <a:p>
            <a:pPr>
              <a:spcBef>
                <a:spcPts val="600"/>
              </a:spcBef>
              <a:spcAft>
                <a:spcPts val="600"/>
              </a:spcAft>
            </a:pPr>
            <a:r>
              <a:rPr lang="en-US" b="1" dirty="0"/>
              <a:t>The cardiovascular system consists of three major components: the heart, blood vessels, and blood. </a:t>
            </a:r>
          </a:p>
          <a:p>
            <a:pPr lvl="1">
              <a:spcBef>
                <a:spcPts val="600"/>
              </a:spcBef>
              <a:spcAft>
                <a:spcPts val="600"/>
              </a:spcAft>
            </a:pPr>
            <a:r>
              <a:rPr lang="en-US" dirty="0"/>
              <a:t>Responsible for providing oxygen and nutrients </a:t>
            </a:r>
          </a:p>
          <a:p>
            <a:pPr lvl="1">
              <a:spcBef>
                <a:spcPts val="600"/>
              </a:spcBef>
              <a:spcAft>
                <a:spcPts val="600"/>
              </a:spcAft>
            </a:pPr>
            <a:r>
              <a:rPr lang="en-US" dirty="0"/>
              <a:t>Carrying waste products in the blood</a:t>
            </a:r>
          </a:p>
          <a:p>
            <a:pPr lvl="2">
              <a:spcBef>
                <a:spcPts val="600"/>
              </a:spcBef>
              <a:spcAft>
                <a:spcPts val="600"/>
              </a:spcAft>
            </a:pPr>
            <a:r>
              <a:rPr lang="en-US" dirty="0"/>
              <a:t>Takes carbon dioxide to the lungs</a:t>
            </a:r>
          </a:p>
          <a:p>
            <a:pPr lvl="2">
              <a:spcBef>
                <a:spcPts val="600"/>
              </a:spcBef>
              <a:spcAft>
                <a:spcPts val="600"/>
              </a:spcAft>
            </a:pPr>
            <a:r>
              <a:rPr lang="en-US" dirty="0"/>
              <a:t>Other waste products to the kidneys, so these waste products can be excreted</a:t>
            </a:r>
          </a:p>
          <a:p>
            <a:pPr marR="0" lvl="0" rtl="0"/>
            <a:endParaRPr lang="en-US" b="1" i="1" u="none" strike="noStrike" baseline="0" dirty="0"/>
          </a:p>
        </p:txBody>
      </p:sp>
    </p:spTree>
    <p:extLst>
      <p:ext uri="{BB962C8B-B14F-4D97-AF65-F5344CB8AC3E}">
        <p14:creationId xmlns:p14="http://schemas.microsoft.com/office/powerpoint/2010/main" val="24786345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Cardiovascular Patients</a:t>
            </a:r>
          </a:p>
        </p:txBody>
      </p:sp>
      <p:sp>
        <p:nvSpPr>
          <p:cNvPr id="3" name="Text Placeholder 2"/>
          <p:cNvSpPr>
            <a:spLocks noGrp="1"/>
          </p:cNvSpPr>
          <p:nvPr>
            <p:ph type="body" idx="1"/>
          </p:nvPr>
        </p:nvSpPr>
        <p:spPr>
          <a:xfrm>
            <a:off x="878205" y="2281382"/>
            <a:ext cx="10435590" cy="3280462"/>
          </a:xfrm>
        </p:spPr>
        <p:txBody>
          <a:bodyPr/>
          <a:lstStyle/>
          <a:p>
            <a:pPr lvl="0"/>
            <a:r>
              <a:rPr lang="en-US" dirty="0"/>
              <a:t>Place patient into a position of comfort. </a:t>
            </a:r>
          </a:p>
          <a:p>
            <a:pPr lvl="1"/>
            <a:r>
              <a:rPr lang="en-US" dirty="0"/>
              <a:t>Chest pain: usually sitting up</a:t>
            </a:r>
          </a:p>
          <a:p>
            <a:pPr lvl="1"/>
            <a:r>
              <a:rPr lang="en-US" dirty="0"/>
              <a:t>Hypotensive patients: a supine position and keep them warm</a:t>
            </a:r>
          </a:p>
          <a:p>
            <a:pPr lvl="1"/>
            <a:r>
              <a:rPr lang="en-US" dirty="0"/>
              <a:t>CHF or pulmonary edema: seated upright because this helps breathing</a:t>
            </a:r>
          </a:p>
          <a:p>
            <a:pPr lvl="2"/>
            <a:r>
              <a:rPr lang="en-US" sz="2000" dirty="0"/>
              <a:t>Allow legs to be in a dependent position to allow excess fluid to pool in the lower extremities. </a:t>
            </a:r>
          </a:p>
          <a:p>
            <a:pPr lvl="2"/>
            <a:r>
              <a:rPr lang="en-US" sz="2000" dirty="0"/>
              <a:t>Can also permit patient to breathe more easily</a:t>
            </a:r>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4509900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Oxygen Therapy</a:t>
            </a:r>
          </a:p>
        </p:txBody>
      </p:sp>
      <p:sp>
        <p:nvSpPr>
          <p:cNvPr id="3" name="Text Placeholder 2"/>
          <p:cNvSpPr>
            <a:spLocks noGrp="1"/>
          </p:cNvSpPr>
          <p:nvPr>
            <p:ph type="body" idx="1"/>
          </p:nvPr>
        </p:nvSpPr>
        <p:spPr>
          <a:xfrm>
            <a:off x="833483" y="1753761"/>
            <a:ext cx="10435590" cy="4563912"/>
          </a:xfrm>
        </p:spPr>
        <p:txBody>
          <a:bodyPr/>
          <a:lstStyle/>
          <a:p>
            <a:pPr>
              <a:buNone/>
            </a:pPr>
            <a:r>
              <a:rPr lang="en-US" b="1" dirty="0"/>
              <a:t>Oxygen Therapy</a:t>
            </a:r>
          </a:p>
          <a:p>
            <a:pPr>
              <a:spcBef>
                <a:spcPts val="600"/>
              </a:spcBef>
              <a:spcAft>
                <a:spcPts val="600"/>
              </a:spcAft>
            </a:pPr>
            <a:r>
              <a:rPr lang="en-US" dirty="0"/>
              <a:t>Important to maintain normal blood oxygen levels</a:t>
            </a:r>
          </a:p>
          <a:p>
            <a:pPr>
              <a:spcBef>
                <a:spcPts val="600"/>
              </a:spcBef>
              <a:spcAft>
                <a:spcPts val="600"/>
              </a:spcAft>
            </a:pPr>
            <a:r>
              <a:rPr lang="en-US" dirty="0"/>
              <a:t>Prehospital environment:</a:t>
            </a:r>
          </a:p>
          <a:p>
            <a:pPr lvl="1">
              <a:spcBef>
                <a:spcPts val="600"/>
              </a:spcBef>
              <a:spcAft>
                <a:spcPts val="600"/>
              </a:spcAft>
            </a:pPr>
            <a:r>
              <a:rPr lang="en-US" dirty="0"/>
              <a:t>Difficult to measure blood oxygen levels</a:t>
            </a:r>
          </a:p>
          <a:p>
            <a:pPr lvl="1">
              <a:spcBef>
                <a:spcPts val="600"/>
              </a:spcBef>
              <a:spcAft>
                <a:spcPts val="600"/>
              </a:spcAft>
            </a:pPr>
            <a:r>
              <a:rPr lang="en-US" dirty="0"/>
              <a:t>When clinically indicated with hypoxemia or cyanosis, oxygen therapy should be initiated.</a:t>
            </a:r>
          </a:p>
          <a:p>
            <a:pPr>
              <a:spcBef>
                <a:spcPts val="600"/>
              </a:spcBef>
              <a:spcAft>
                <a:spcPts val="600"/>
              </a:spcAft>
            </a:pPr>
            <a:r>
              <a:rPr lang="en-US" dirty="0"/>
              <a:t>Administer high-flow oxygen at 15 LPM via a nonrebreather mask. </a:t>
            </a:r>
          </a:p>
          <a:p>
            <a:pPr>
              <a:spcBef>
                <a:spcPts val="600"/>
              </a:spcBef>
              <a:spcAft>
                <a:spcPts val="600"/>
              </a:spcAft>
            </a:pPr>
            <a:r>
              <a:rPr lang="en-US" dirty="0"/>
              <a:t>Inside:</a:t>
            </a:r>
          </a:p>
          <a:p>
            <a:pPr lvl="1">
              <a:spcBef>
                <a:spcPts val="600"/>
              </a:spcBef>
              <a:spcAft>
                <a:spcPts val="600"/>
              </a:spcAft>
            </a:pPr>
            <a:r>
              <a:rPr lang="en-US" dirty="0"/>
              <a:t>Use a pulse oximeter to titrate the oxygen flow.</a:t>
            </a:r>
          </a:p>
          <a:p>
            <a:pPr lvl="1">
              <a:spcBef>
                <a:spcPts val="600"/>
              </a:spcBef>
              <a:spcAft>
                <a:spcPts val="600"/>
              </a:spcAft>
            </a:pPr>
            <a:r>
              <a:rPr lang="en-US" dirty="0"/>
              <a:t>Oxygen saturation greater than or equal to 94% and 99%</a:t>
            </a:r>
          </a:p>
          <a:p>
            <a:endParaRPr lang="en-US" sz="2000"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Oxygen Therapy</a:t>
            </a:r>
          </a:p>
        </p:txBody>
      </p:sp>
      <p:sp>
        <p:nvSpPr>
          <p:cNvPr id="3" name="Text Placeholder 2"/>
          <p:cNvSpPr>
            <a:spLocks noGrp="1"/>
          </p:cNvSpPr>
          <p:nvPr>
            <p:ph type="body" idx="1"/>
          </p:nvPr>
        </p:nvSpPr>
        <p:spPr/>
        <p:txBody>
          <a:bodyPr/>
          <a:lstStyle/>
          <a:p>
            <a:r>
              <a:rPr lang="en-US" dirty="0"/>
              <a:t>If claustrophobic when an oxygen mask is used:</a:t>
            </a:r>
          </a:p>
          <a:p>
            <a:pPr lvl="1"/>
            <a:r>
              <a:rPr lang="en-US" dirty="0"/>
              <a:t>Calm patient. </a:t>
            </a:r>
          </a:p>
          <a:p>
            <a:pPr lvl="2"/>
            <a:r>
              <a:rPr lang="en-US" sz="2000" dirty="0"/>
              <a:t>Avoid worsening their anxiety and increasing oxygen demands on the heart.</a:t>
            </a:r>
          </a:p>
          <a:p>
            <a:pPr lvl="1">
              <a:spcBef>
                <a:spcPts val="600"/>
              </a:spcBef>
              <a:spcAft>
                <a:spcPts val="600"/>
              </a:spcAft>
            </a:pPr>
            <a:r>
              <a:rPr lang="en-US" dirty="0"/>
              <a:t>Consider using a nasal cannula. </a:t>
            </a:r>
          </a:p>
          <a:p>
            <a:pPr lvl="2">
              <a:spcBef>
                <a:spcPts val="600"/>
              </a:spcBef>
              <a:spcAft>
                <a:spcPts val="600"/>
              </a:spcAft>
            </a:pPr>
            <a:r>
              <a:rPr lang="en-US" sz="2000" dirty="0"/>
              <a:t>Administer oxygen at 4 to 6 LPM. </a:t>
            </a:r>
          </a:p>
          <a:p>
            <a:pPr lvl="2">
              <a:spcBef>
                <a:spcPts val="600"/>
              </a:spcBef>
              <a:spcAft>
                <a:spcPts val="600"/>
              </a:spcAft>
            </a:pPr>
            <a:r>
              <a:rPr lang="en-US" sz="2000" dirty="0"/>
              <a:t>Better than no oxygen</a:t>
            </a:r>
          </a:p>
          <a:p>
            <a:pPr lvl="1">
              <a:spcBef>
                <a:spcPts val="600"/>
              </a:spcBef>
              <a:spcAft>
                <a:spcPts val="600"/>
              </a:spcAft>
            </a:pPr>
            <a:r>
              <a:rPr lang="en-US" dirty="0"/>
              <a:t>The use of a mask is preferred.</a:t>
            </a:r>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B001F-D18E-4474-A454-FDF29B6E567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Management:</a:t>
            </a:r>
            <a:r>
              <a:rPr lang="en-US" i="0" u="none" strike="noStrike" dirty="0"/>
              <a:t> Nitroglycerin</a:t>
            </a:r>
            <a:endParaRPr lang="en-US" i="0" u="none" strike="noStrike" baseline="0" dirty="0"/>
          </a:p>
        </p:txBody>
      </p:sp>
      <p:sp>
        <p:nvSpPr>
          <p:cNvPr id="3" name="Text Placeholder 2">
            <a:extLst>
              <a:ext uri="{FF2B5EF4-FFF2-40B4-BE49-F238E27FC236}">
                <a16:creationId xmlns:a16="http://schemas.microsoft.com/office/drawing/2014/main" xmlns="" id="{66D77557-5906-42EB-AAD6-AE7A927FA1E4}"/>
              </a:ext>
            </a:extLst>
          </p:cNvPr>
          <p:cNvSpPr>
            <a:spLocks noGrp="1"/>
          </p:cNvSpPr>
          <p:nvPr>
            <p:ph sz="half" idx="1"/>
          </p:nvPr>
        </p:nvSpPr>
        <p:spPr>
          <a:xfrm>
            <a:off x="835742" y="1670554"/>
            <a:ext cx="4855464" cy="4729436"/>
          </a:xfrm>
        </p:spPr>
        <p:txBody>
          <a:bodyPr>
            <a:normAutofit/>
          </a:bodyPr>
          <a:lstStyle/>
          <a:p>
            <a:pPr marR="0" lvl="0" rtl="0">
              <a:buNone/>
            </a:pPr>
            <a:r>
              <a:rPr lang="en-US" sz="2000" b="1" u="none" strike="noStrike" baseline="0" dirty="0"/>
              <a:t>Nitroglycerin</a:t>
            </a:r>
            <a:r>
              <a:rPr lang="en-US" sz="2000" u="none" strike="noStrike" baseline="0" dirty="0"/>
              <a:t> </a:t>
            </a:r>
          </a:p>
          <a:p>
            <a:r>
              <a:rPr lang="en-US" sz="2000" u="none" strike="noStrike" baseline="0" dirty="0"/>
              <a:t>Some patients with angina pectoris may carry their own nitroglycerin.</a:t>
            </a:r>
          </a:p>
          <a:p>
            <a:pPr lvl="1"/>
            <a:r>
              <a:rPr lang="en-US" sz="1800" dirty="0"/>
              <a:t>A</a:t>
            </a:r>
            <a:r>
              <a:rPr lang="en-US" sz="1800" u="none" strike="noStrike" baseline="0" dirty="0"/>
              <a:t> medication used to relieve chest pain</a:t>
            </a:r>
          </a:p>
          <a:p>
            <a:pPr marR="0" lvl="0" rtl="0"/>
            <a:r>
              <a:rPr lang="en-US" sz="2000" dirty="0"/>
              <a:t>T</a:t>
            </a:r>
            <a:r>
              <a:rPr lang="en-US" sz="2000" u="none" strike="noStrike" baseline="0" dirty="0"/>
              <a:t>his drug may be used only by patient for whom it has been prescribed.</a:t>
            </a:r>
          </a:p>
          <a:p>
            <a:r>
              <a:rPr lang="en-US" sz="2000" dirty="0"/>
              <a:t>You may need to assist patient in taking this medicine. </a:t>
            </a:r>
          </a:p>
          <a:p>
            <a:pPr lvl="1"/>
            <a:r>
              <a:rPr lang="en-US" sz="1800" dirty="0"/>
              <a:t>If permitted by area, state, or provincial protocols</a:t>
            </a:r>
          </a:p>
          <a:p>
            <a:r>
              <a:rPr lang="en-US" sz="2000" dirty="0"/>
              <a:t>Should call for transport and ALS</a:t>
            </a:r>
            <a:endParaRPr lang="en-US" sz="20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15-7</a:t>
            </a:r>
          </a:p>
        </p:txBody>
      </p:sp>
      <p:pic>
        <p:nvPicPr>
          <p:cNvPr id="11266" name="Picture 2" descr="Photo A shows a bottle of Nitroglycerin sublingual tablets.&#10; Photo B shows Nitroglycerin spray bo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8347" y="1804289"/>
            <a:ext cx="2925763" cy="429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1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6A9E1-13AA-49A2-914E-40DF06CFBDCE}"/>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Nitroglycerin</a:t>
            </a:r>
            <a:endParaRPr lang="en-US" b="1" i="0" u="none" strike="noStrike" kern="1600" baseline="0" dirty="0"/>
          </a:p>
        </p:txBody>
      </p:sp>
      <p:sp>
        <p:nvSpPr>
          <p:cNvPr id="3" name="Text Placeholder 2">
            <a:extLst>
              <a:ext uri="{FF2B5EF4-FFF2-40B4-BE49-F238E27FC236}">
                <a16:creationId xmlns:a16="http://schemas.microsoft.com/office/drawing/2014/main" xmlns="" id="{B70DEAF1-2A20-47D7-9C0F-4CB371722262}"/>
              </a:ext>
            </a:extLst>
          </p:cNvPr>
          <p:cNvSpPr>
            <a:spLocks noGrp="1"/>
          </p:cNvSpPr>
          <p:nvPr>
            <p:ph type="body" idx="1"/>
          </p:nvPr>
        </p:nvSpPr>
        <p:spPr>
          <a:xfrm>
            <a:off x="878205" y="1670554"/>
            <a:ext cx="10435590" cy="5116946"/>
          </a:xfrm>
        </p:spPr>
        <p:txBody>
          <a:bodyPr/>
          <a:lstStyle/>
          <a:p>
            <a:pPr marR="0" lvl="0" rtl="0"/>
            <a:r>
              <a:rPr lang="en-US" u="none" strike="noStrike" baseline="0" dirty="0"/>
              <a:t>Nitroglycerin should be given only to a patient who:</a:t>
            </a:r>
          </a:p>
          <a:p>
            <a:pPr lvl="1"/>
            <a:r>
              <a:rPr lang="en-US" dirty="0"/>
              <a:t>Has c</a:t>
            </a:r>
            <a:r>
              <a:rPr lang="en-US" u="none" strike="noStrike" baseline="0" dirty="0"/>
              <a:t>hest pain </a:t>
            </a:r>
            <a:endParaRPr lang="en-US" dirty="0"/>
          </a:p>
          <a:p>
            <a:pPr lvl="1"/>
            <a:r>
              <a:rPr lang="en-US" u="none" strike="noStrike" baseline="0" dirty="0"/>
              <a:t>Is awake</a:t>
            </a:r>
          </a:p>
          <a:p>
            <a:pPr lvl="1"/>
            <a:r>
              <a:rPr lang="en-US" u="none" strike="noStrike" baseline="0" dirty="0"/>
              <a:t>Is </a:t>
            </a:r>
            <a:r>
              <a:rPr lang="en-US" dirty="0"/>
              <a:t>r</a:t>
            </a:r>
            <a:r>
              <a:rPr lang="en-US" u="none" strike="noStrike" baseline="0" dirty="0"/>
              <a:t>esponsive</a:t>
            </a:r>
          </a:p>
          <a:p>
            <a:r>
              <a:rPr lang="en-US" dirty="0"/>
              <a:t>C</a:t>
            </a:r>
            <a:r>
              <a:rPr lang="en-US" u="none" strike="noStrike" baseline="0" dirty="0"/>
              <a:t>ontraindications:</a:t>
            </a:r>
          </a:p>
          <a:p>
            <a:pPr lvl="1">
              <a:spcAft>
                <a:spcPts val="300"/>
              </a:spcAft>
            </a:pPr>
            <a:r>
              <a:rPr lang="en-US" dirty="0"/>
              <a:t>E</a:t>
            </a:r>
            <a:r>
              <a:rPr lang="en-US" u="none" strike="noStrike" baseline="0" dirty="0"/>
              <a:t>xpired</a:t>
            </a:r>
          </a:p>
          <a:p>
            <a:pPr lvl="1">
              <a:spcAft>
                <a:spcPts val="300"/>
              </a:spcAft>
            </a:pPr>
            <a:r>
              <a:rPr lang="en-US" dirty="0"/>
              <a:t>N</a:t>
            </a:r>
            <a:r>
              <a:rPr lang="en-US" u="none" strike="noStrike" baseline="0" dirty="0"/>
              <a:t>ot prescribed for that patient</a:t>
            </a:r>
          </a:p>
          <a:p>
            <a:pPr lvl="1">
              <a:spcAft>
                <a:spcPts val="300"/>
              </a:spcAft>
            </a:pPr>
            <a:r>
              <a:rPr lang="en-US" u="none" strike="noStrike" baseline="0" dirty="0"/>
              <a:t>Systolic blood pressure is less than 100 mm Hg</a:t>
            </a:r>
          </a:p>
          <a:p>
            <a:pPr lvl="1">
              <a:spcAft>
                <a:spcPts val="300"/>
              </a:spcAft>
            </a:pPr>
            <a:r>
              <a:rPr lang="en-US" dirty="0"/>
              <a:t>T</a:t>
            </a:r>
            <a:r>
              <a:rPr lang="en-US" u="none" strike="noStrike" baseline="0" dirty="0"/>
              <a:t>hree doses of nitroglycerin already for this episode of chest pain</a:t>
            </a:r>
          </a:p>
          <a:p>
            <a:pPr lvl="1">
              <a:spcAft>
                <a:spcPts val="300"/>
              </a:spcAft>
            </a:pPr>
            <a:r>
              <a:rPr lang="en-US" dirty="0"/>
              <a:t>U</a:t>
            </a:r>
            <a:r>
              <a:rPr lang="en-US" u="none" strike="noStrike" baseline="0" dirty="0"/>
              <a:t>sed a medication for erectile dysfunction (e.g., Viagra, Levitra, Cialis) within the past 24 hours</a:t>
            </a:r>
          </a:p>
          <a:p>
            <a:pPr lvl="1">
              <a:spcAft>
                <a:spcPts val="300"/>
              </a:spcAft>
            </a:pPr>
            <a:r>
              <a:rPr lang="en-US" u="none" strike="noStrike" baseline="0" dirty="0"/>
              <a:t>Chest pain is due to trauma (is not cardiac in origin)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15-6</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2603415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9DA21-F63D-4001-B5DB-AA48FAF1C799}"/>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Nitroglycerin</a:t>
            </a:r>
            <a:endParaRPr lang="en-US" b="1" i="0" u="none" strike="noStrike" kern="1600" baseline="0" dirty="0"/>
          </a:p>
        </p:txBody>
      </p:sp>
      <p:sp>
        <p:nvSpPr>
          <p:cNvPr id="3" name="Text Placeholder 2">
            <a:extLst>
              <a:ext uri="{FF2B5EF4-FFF2-40B4-BE49-F238E27FC236}">
                <a16:creationId xmlns:a16="http://schemas.microsoft.com/office/drawing/2014/main" xmlns="" id="{681AEA90-01EA-4714-9810-30ACD6C4E1B0}"/>
              </a:ext>
            </a:extLst>
          </p:cNvPr>
          <p:cNvSpPr>
            <a:spLocks noGrp="1"/>
          </p:cNvSpPr>
          <p:nvPr>
            <p:ph type="body" idx="1"/>
          </p:nvPr>
        </p:nvSpPr>
        <p:spPr>
          <a:xfrm>
            <a:off x="877026" y="1597891"/>
            <a:ext cx="10435590" cy="4821382"/>
          </a:xfrm>
        </p:spPr>
        <p:txBody>
          <a:bodyPr/>
          <a:lstStyle/>
          <a:p>
            <a:pPr marR="0" lvl="0" rtl="0"/>
            <a:r>
              <a:rPr lang="en-US" dirty="0"/>
              <a:t>Steps to a</a:t>
            </a:r>
            <a:r>
              <a:rPr lang="en-US" u="none" strike="noStrike" baseline="0" dirty="0"/>
              <a:t>ssist patients in taking their own nitroglycerin tablets</a:t>
            </a:r>
            <a:r>
              <a:rPr lang="en-US" dirty="0"/>
              <a:t>:</a:t>
            </a:r>
            <a:endParaRPr lang="en-US" u="none" strike="noStrike" baseline="0" dirty="0"/>
          </a:p>
          <a:p>
            <a:pPr marL="914400" lvl="1" indent="-457200">
              <a:spcBef>
                <a:spcPts val="600"/>
              </a:spcBef>
              <a:spcAft>
                <a:spcPts val="600"/>
              </a:spcAft>
              <a:buFont typeface="+mj-lt"/>
              <a:buAutoNum type="arabicPeriod"/>
            </a:pPr>
            <a:r>
              <a:rPr lang="en-US" u="none" strike="noStrike" baseline="0" dirty="0"/>
              <a:t>Check systolic BP to ensure it is over 100 mm Hg.</a:t>
            </a:r>
          </a:p>
          <a:p>
            <a:pPr marL="914400" lvl="1" indent="-457200">
              <a:spcBef>
                <a:spcPts val="600"/>
              </a:spcBef>
              <a:spcAft>
                <a:spcPts val="600"/>
              </a:spcAft>
              <a:buFont typeface="+mj-lt"/>
              <a:buAutoNum type="arabicPeriod"/>
            </a:pPr>
            <a:r>
              <a:rPr lang="en-US" u="none" strike="noStrike" baseline="0" dirty="0"/>
              <a:t>Check medication is prescribed for this patient and not expired.</a:t>
            </a:r>
          </a:p>
          <a:p>
            <a:pPr marL="914400" lvl="1" indent="-457200">
              <a:spcBef>
                <a:spcPts val="600"/>
              </a:spcBef>
              <a:spcAft>
                <a:spcPts val="600"/>
              </a:spcAft>
              <a:buFont typeface="+mj-lt"/>
              <a:buAutoNum type="arabicPeriod"/>
            </a:pPr>
            <a:r>
              <a:rPr lang="en-US" u="none" strike="noStrike" baseline="0" dirty="0"/>
              <a:t>Put on your disposable gloves</a:t>
            </a:r>
            <a:r>
              <a:rPr lang="en-US" dirty="0"/>
              <a:t>. </a:t>
            </a:r>
          </a:p>
          <a:p>
            <a:pPr lvl="2">
              <a:spcBef>
                <a:spcPts val="600"/>
              </a:spcBef>
              <a:spcAft>
                <a:spcPts val="600"/>
              </a:spcAft>
            </a:pPr>
            <a:r>
              <a:rPr lang="en-US" dirty="0"/>
              <a:t>R</a:t>
            </a:r>
            <a:r>
              <a:rPr lang="en-US" u="none" strike="noStrike" baseline="0" dirty="0"/>
              <a:t>emove one tablet from the bottle.</a:t>
            </a:r>
            <a:r>
              <a:rPr lang="en-US" u="none" strike="noStrike" dirty="0"/>
              <a:t> </a:t>
            </a:r>
          </a:p>
          <a:p>
            <a:pPr lvl="2">
              <a:spcBef>
                <a:spcPts val="600"/>
              </a:spcBef>
              <a:spcAft>
                <a:spcPts val="600"/>
              </a:spcAft>
            </a:pPr>
            <a:r>
              <a:rPr lang="en-US" u="none" strike="noStrike" dirty="0"/>
              <a:t>P</a:t>
            </a:r>
            <a:r>
              <a:rPr lang="en-US" u="none" strike="noStrike" baseline="0" dirty="0"/>
              <a:t>lace the tablet in patient’s hand.</a:t>
            </a:r>
          </a:p>
          <a:p>
            <a:pPr marL="914400" lvl="1" indent="-457200">
              <a:spcBef>
                <a:spcPts val="600"/>
              </a:spcBef>
              <a:spcAft>
                <a:spcPts val="600"/>
              </a:spcAft>
              <a:buFont typeface="+mj-lt"/>
              <a:buAutoNum type="arabicPeriod"/>
            </a:pPr>
            <a:r>
              <a:rPr lang="en-US" u="none" strike="noStrike" baseline="0" dirty="0"/>
              <a:t>Instruct patient to place the medication under the tongue.</a:t>
            </a:r>
            <a:r>
              <a:rPr lang="en-US" u="none" strike="noStrike" dirty="0"/>
              <a:t> </a:t>
            </a:r>
            <a:r>
              <a:rPr lang="en-US" dirty="0"/>
              <a:t>A</a:t>
            </a:r>
            <a:r>
              <a:rPr lang="en-US" u="none" strike="noStrike" baseline="0" dirty="0"/>
              <a:t>llow it to dissolve completely. </a:t>
            </a:r>
          </a:p>
          <a:p>
            <a:pPr lvl="2">
              <a:spcBef>
                <a:spcPts val="600"/>
              </a:spcBef>
              <a:spcAft>
                <a:spcPts val="600"/>
              </a:spcAft>
            </a:pPr>
            <a:r>
              <a:rPr lang="en-US" dirty="0"/>
              <a:t>Do </a:t>
            </a:r>
            <a:r>
              <a:rPr lang="en-US" u="none" strike="noStrike" baseline="0" dirty="0"/>
              <a:t>not chew or swallow the tablet. </a:t>
            </a:r>
          </a:p>
          <a:p>
            <a:pPr lvl="2">
              <a:spcBef>
                <a:spcPts val="600"/>
              </a:spcBef>
              <a:spcAft>
                <a:spcPts val="600"/>
              </a:spcAft>
            </a:pPr>
            <a:r>
              <a:rPr lang="en-US" u="none" strike="noStrike" baseline="0" dirty="0"/>
              <a:t>If necessary, assist patient by putting the medication in place once patient has lifted the tongue.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251558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C22710-8C22-4626-A7BA-4E536F0FD048}"/>
              </a:ext>
            </a:extLst>
          </p:cNvPr>
          <p:cNvSpPr>
            <a:spLocks noGrp="1"/>
          </p:cNvSpPr>
          <p:nvPr>
            <p:ph type="title"/>
          </p:nvPr>
        </p:nvSpPr>
        <p:spPr/>
        <p:txBody>
          <a:bodyPr/>
          <a:lstStyle/>
          <a:p>
            <a:pPr marR="0" rtl="0"/>
            <a:r>
              <a:rPr lang="en-US" b="1" i="0" u="none" strike="noStrike" kern="1600" baseline="0" dirty="0"/>
              <a:t>Management: Nitroglycerin</a:t>
            </a:r>
          </a:p>
        </p:txBody>
      </p:sp>
      <p:sp>
        <p:nvSpPr>
          <p:cNvPr id="3" name="Text Placeholder 2">
            <a:extLst>
              <a:ext uri="{FF2B5EF4-FFF2-40B4-BE49-F238E27FC236}">
                <a16:creationId xmlns:a16="http://schemas.microsoft.com/office/drawing/2014/main" xmlns="" id="{1C8364BB-6815-4205-A382-3808E623718A}"/>
              </a:ext>
            </a:extLst>
          </p:cNvPr>
          <p:cNvSpPr>
            <a:spLocks noGrp="1"/>
          </p:cNvSpPr>
          <p:nvPr>
            <p:ph type="body" idx="1"/>
          </p:nvPr>
        </p:nvSpPr>
        <p:spPr/>
        <p:txBody>
          <a:bodyPr/>
          <a:lstStyle/>
          <a:p>
            <a:pPr marR="0" lvl="0" rtl="0">
              <a:spcBef>
                <a:spcPts val="600"/>
              </a:spcBef>
              <a:spcAft>
                <a:spcPts val="600"/>
              </a:spcAft>
            </a:pPr>
            <a:r>
              <a:rPr lang="en-US" u="none" strike="noStrike" baseline="0" dirty="0"/>
              <a:t>If patient is still experiencing chest pain:</a:t>
            </a:r>
          </a:p>
          <a:p>
            <a:pPr lvl="1">
              <a:spcBef>
                <a:spcPts val="600"/>
              </a:spcBef>
              <a:spcAft>
                <a:spcPts val="600"/>
              </a:spcAft>
            </a:pPr>
            <a:r>
              <a:rPr lang="en-US" dirty="0"/>
              <a:t>A</a:t>
            </a:r>
            <a:r>
              <a:rPr lang="en-US" u="none" strike="noStrike" baseline="0" dirty="0"/>
              <a:t>ssist patient in taking two more doses of nitroglycerin.</a:t>
            </a:r>
          </a:p>
          <a:p>
            <a:pPr lvl="2">
              <a:spcBef>
                <a:spcPts val="600"/>
              </a:spcBef>
              <a:spcAft>
                <a:spcPts val="600"/>
              </a:spcAft>
            </a:pPr>
            <a:r>
              <a:rPr lang="en-US" sz="2000" dirty="0"/>
              <a:t>A</a:t>
            </a:r>
            <a:r>
              <a:rPr lang="en-US" sz="2000" u="none" strike="noStrike" baseline="0" dirty="0"/>
              <a:t> total of three doses</a:t>
            </a:r>
            <a:endParaRPr lang="en-US" sz="2000" dirty="0"/>
          </a:p>
          <a:p>
            <a:pPr lvl="2">
              <a:spcBef>
                <a:spcPts val="600"/>
              </a:spcBef>
              <a:spcAft>
                <a:spcPts val="600"/>
              </a:spcAft>
            </a:pPr>
            <a:r>
              <a:rPr lang="en-US" sz="2000" u="none" strike="noStrike" baseline="0" dirty="0"/>
              <a:t>At 5-minute intervals</a:t>
            </a:r>
          </a:p>
          <a:p>
            <a:pPr>
              <a:spcBef>
                <a:spcPts val="600"/>
              </a:spcBef>
              <a:spcAft>
                <a:spcPts val="600"/>
              </a:spcAft>
            </a:pPr>
            <a:r>
              <a:rPr lang="en-US" u="none" strike="noStrike" baseline="0" dirty="0"/>
              <a:t>This total of three doses includes any taken immediately before your arrival.</a:t>
            </a:r>
          </a:p>
          <a:p>
            <a:pPr>
              <a:spcBef>
                <a:spcPts val="600"/>
              </a:spcBef>
              <a:spcAft>
                <a:spcPts val="600"/>
              </a:spcAft>
            </a:pPr>
            <a:r>
              <a:rPr lang="en-US" u="none" strike="noStrike" baseline="0" dirty="0"/>
              <a:t>Recheck patient’s blood pressure after each dose.</a:t>
            </a:r>
          </a:p>
          <a:p>
            <a:pPr lvl="1">
              <a:spcBef>
                <a:spcPts val="600"/>
              </a:spcBef>
              <a:spcAft>
                <a:spcPts val="600"/>
              </a:spcAft>
            </a:pPr>
            <a:r>
              <a:rPr lang="en-US" u="none" strike="noStrike" baseline="0" dirty="0"/>
              <a:t>If systolic pressure is less than 100 mm Hg, do not give more nitroglycerin.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1211874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B537D8-AD65-4192-A6E8-05CDD59623C4}"/>
              </a:ext>
            </a:extLst>
          </p:cNvPr>
          <p:cNvSpPr>
            <a:spLocks noGrp="1"/>
          </p:cNvSpPr>
          <p:nvPr>
            <p:ph type="title"/>
          </p:nvPr>
        </p:nvSpPr>
        <p:spPr/>
        <p:txBody>
          <a:bodyPr/>
          <a:lstStyle/>
          <a:p>
            <a:pPr marR="0" rtl="0"/>
            <a:r>
              <a:rPr lang="en-US" b="1" i="0" u="none" strike="noStrike" kern="1600" baseline="0" dirty="0"/>
              <a:t>Management:</a:t>
            </a:r>
            <a:r>
              <a:rPr lang="en-US" b="1" i="0" u="none" strike="noStrike" kern="1600" dirty="0"/>
              <a:t> Nitroglycerin</a:t>
            </a:r>
            <a:endParaRPr lang="en-US" b="1" i="0" u="none" strike="noStrike" kern="1600" baseline="0" dirty="0"/>
          </a:p>
        </p:txBody>
      </p:sp>
      <p:sp>
        <p:nvSpPr>
          <p:cNvPr id="3" name="Text Placeholder 2">
            <a:extLst>
              <a:ext uri="{FF2B5EF4-FFF2-40B4-BE49-F238E27FC236}">
                <a16:creationId xmlns:a16="http://schemas.microsoft.com/office/drawing/2014/main" xmlns="" id="{778E0991-43BE-4B8A-AF7E-22BFE26ACEF0}"/>
              </a:ext>
            </a:extLst>
          </p:cNvPr>
          <p:cNvSpPr>
            <a:spLocks noGrp="1"/>
          </p:cNvSpPr>
          <p:nvPr>
            <p:ph type="body" idx="1"/>
          </p:nvPr>
        </p:nvSpPr>
        <p:spPr>
          <a:xfrm>
            <a:off x="746397" y="2160161"/>
            <a:ext cx="10435590" cy="3986213"/>
          </a:xfrm>
        </p:spPr>
        <p:txBody>
          <a:bodyPr/>
          <a:lstStyle/>
          <a:p>
            <a:pPr marR="0" lvl="0" rtl="0"/>
            <a:r>
              <a:rPr lang="en-US" u="none" strike="noStrike" baseline="0" dirty="0"/>
              <a:t>After:</a:t>
            </a:r>
          </a:p>
          <a:p>
            <a:pPr lvl="1"/>
            <a:r>
              <a:rPr lang="en-US" dirty="0"/>
              <a:t>Reassure patient of commonly occurring symptoms with Nitroglycerin. </a:t>
            </a:r>
          </a:p>
          <a:p>
            <a:pPr lvl="2"/>
            <a:r>
              <a:rPr lang="en-US" sz="2000" dirty="0"/>
              <a:t>May have a </a:t>
            </a:r>
            <a:r>
              <a:rPr lang="en-US" sz="2000" u="none" strike="noStrike" baseline="0" dirty="0"/>
              <a:t>burning sensation beneath the tongue </a:t>
            </a:r>
            <a:endParaRPr lang="en-US" sz="2000" dirty="0"/>
          </a:p>
          <a:p>
            <a:pPr lvl="2"/>
            <a:r>
              <a:rPr lang="en-US" sz="2000" dirty="0"/>
              <a:t>M</a:t>
            </a:r>
            <a:r>
              <a:rPr lang="en-US" sz="2000" u="none" strike="noStrike" baseline="0" dirty="0"/>
              <a:t>ay get a headache </a:t>
            </a:r>
          </a:p>
          <a:p>
            <a:pPr>
              <a:spcBef>
                <a:spcPts val="600"/>
              </a:spcBef>
              <a:spcAft>
                <a:spcPts val="600"/>
              </a:spcAft>
            </a:pPr>
            <a:r>
              <a:rPr lang="en-US" u="none" strike="noStrike" baseline="0" dirty="0"/>
              <a:t>Document in your notes the date, time, and dosage at which the drug was administered. </a:t>
            </a:r>
          </a:p>
          <a:p>
            <a:pPr>
              <a:spcBef>
                <a:spcPts val="600"/>
              </a:spcBef>
              <a:spcAft>
                <a:spcPts val="600"/>
              </a:spcAft>
            </a:pPr>
            <a:r>
              <a:rPr lang="en-US" u="none" strike="noStrike" baseline="0" dirty="0"/>
              <a:t>Reassess frequently and recheck the vital signs at regular intervals.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4551214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EFA15-5543-4D5F-BDC7-55F17090F480}"/>
              </a:ext>
            </a:extLst>
          </p:cNvPr>
          <p:cNvSpPr>
            <a:spLocks noGrp="1"/>
          </p:cNvSpPr>
          <p:nvPr>
            <p:ph type="title"/>
          </p:nvPr>
        </p:nvSpPr>
        <p:spPr/>
        <p:txBody>
          <a:bodyPr/>
          <a:lstStyle/>
          <a:p>
            <a:pPr marR="0" rtl="0"/>
            <a:r>
              <a:rPr lang="en-US" b="1" i="0" u="none" strike="noStrike" kern="1600" baseline="0" dirty="0"/>
              <a:t>Management: Aspirin</a:t>
            </a:r>
          </a:p>
        </p:txBody>
      </p:sp>
      <p:sp>
        <p:nvSpPr>
          <p:cNvPr id="3" name="Text Placeholder 2">
            <a:extLst>
              <a:ext uri="{FF2B5EF4-FFF2-40B4-BE49-F238E27FC236}">
                <a16:creationId xmlns:a16="http://schemas.microsoft.com/office/drawing/2014/main" xmlns="" id="{4BAFBF96-804F-4974-8B46-B7D35BC656F5}"/>
              </a:ext>
            </a:extLst>
          </p:cNvPr>
          <p:cNvSpPr>
            <a:spLocks noGrp="1"/>
          </p:cNvSpPr>
          <p:nvPr>
            <p:ph type="body" idx="1"/>
          </p:nvPr>
        </p:nvSpPr>
        <p:spPr/>
        <p:txBody>
          <a:bodyPr/>
          <a:lstStyle/>
          <a:p>
            <a:pPr>
              <a:buNone/>
            </a:pPr>
            <a:r>
              <a:rPr lang="en-US" b="1" i="0" u="none" strike="noStrike" baseline="0" dirty="0"/>
              <a:t>Aspirin</a:t>
            </a:r>
            <a:r>
              <a:rPr lang="en-US" b="0" i="0" u="none" strike="noStrike" baseline="0" dirty="0"/>
              <a:t> </a:t>
            </a:r>
          </a:p>
          <a:p>
            <a:pPr>
              <a:spcBef>
                <a:spcPts val="600"/>
              </a:spcBef>
              <a:spcAft>
                <a:spcPts val="600"/>
              </a:spcAft>
            </a:pPr>
            <a:r>
              <a:rPr lang="en-US" dirty="0"/>
              <a:t>A</a:t>
            </a:r>
            <a:r>
              <a:rPr lang="en-US" b="0" i="0" u="none" strike="noStrike" baseline="0" dirty="0"/>
              <a:t>ssist a person who is having a myocardial infarction (heart attack) chew and swallow Aspirin as soon as symptoms appear.</a:t>
            </a:r>
          </a:p>
          <a:p>
            <a:pPr lvl="1">
              <a:spcBef>
                <a:spcPts val="600"/>
              </a:spcBef>
              <a:spcAft>
                <a:spcPts val="600"/>
              </a:spcAft>
            </a:pPr>
            <a:r>
              <a:rPr lang="en-US" dirty="0"/>
              <a:t>A</a:t>
            </a:r>
            <a:r>
              <a:rPr lang="en-US" b="0" i="0" u="none" strike="noStrike" baseline="0" dirty="0"/>
              <a:t>n adult (325 mg) </a:t>
            </a:r>
            <a:r>
              <a:rPr lang="en-US" b="0" i="1" u="none" strike="noStrike" baseline="0" dirty="0"/>
              <a:t>OR</a:t>
            </a:r>
            <a:endParaRPr lang="en-US" i="1" dirty="0"/>
          </a:p>
          <a:p>
            <a:pPr lvl="1">
              <a:spcBef>
                <a:spcPts val="600"/>
              </a:spcBef>
              <a:spcAft>
                <a:spcPts val="600"/>
              </a:spcAft>
            </a:pPr>
            <a:r>
              <a:rPr lang="en-US" b="0" i="0" u="none" strike="noStrike" baseline="0" dirty="0"/>
              <a:t>Four pediatric (81 mg) </a:t>
            </a:r>
          </a:p>
          <a:p>
            <a:pPr>
              <a:spcBef>
                <a:spcPts val="600"/>
              </a:spcBef>
              <a:spcAft>
                <a:spcPts val="600"/>
              </a:spcAft>
            </a:pPr>
            <a:r>
              <a:rPr lang="en-US" b="0" i="0" u="none" strike="noStrike" baseline="0" dirty="0"/>
              <a:t>Most myocardial infarctions are caused by a blood clot in a coronary artery.</a:t>
            </a:r>
          </a:p>
          <a:p>
            <a:pPr lvl="1">
              <a:spcBef>
                <a:spcPts val="600"/>
              </a:spcBef>
              <a:spcAft>
                <a:spcPts val="600"/>
              </a:spcAft>
            </a:pPr>
            <a:r>
              <a:rPr lang="en-US" dirty="0"/>
              <a:t>C</a:t>
            </a:r>
            <a:r>
              <a:rPr lang="en-US" b="0" i="0" u="none" strike="noStrike" baseline="0" dirty="0"/>
              <a:t>lot consists of platelets.</a:t>
            </a:r>
          </a:p>
          <a:p>
            <a:pPr lvl="1">
              <a:spcBef>
                <a:spcPts val="600"/>
              </a:spcBef>
              <a:spcAft>
                <a:spcPts val="600"/>
              </a:spcAft>
            </a:pPr>
            <a:r>
              <a:rPr lang="en-US" b="0" i="0" u="none" strike="noStrike" baseline="0" dirty="0"/>
              <a:t>Aspirin prevents platelets from sticking together.</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622077"/>
            <a:ext cx="817853" cy="1200329"/>
          </a:xfrm>
          <a:prstGeom prst="rect">
            <a:avLst/>
          </a:prstGeom>
        </p:spPr>
        <p:txBody>
          <a:bodyPr wrap="square">
            <a:spAutoFit/>
          </a:bodyPr>
          <a:lstStyle/>
          <a:p>
            <a:pPr algn="ctr"/>
            <a:r>
              <a:rPr lang="en-US" sz="2400" b="1" dirty="0">
                <a:latin typeface="Arial" pitchFamily="34" charset="0"/>
                <a:cs typeface="Arial" pitchFamily="34" charset="0"/>
              </a:rPr>
              <a:t>15-6</a:t>
            </a:r>
          </a:p>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0039916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8F36B8-2696-4950-9F90-2B4B0F9FC90A}"/>
              </a:ext>
            </a:extLst>
          </p:cNvPr>
          <p:cNvSpPr>
            <a:spLocks noGrp="1"/>
          </p:cNvSpPr>
          <p:nvPr>
            <p:ph type="title"/>
          </p:nvPr>
        </p:nvSpPr>
        <p:spPr/>
        <p:txBody>
          <a:bodyPr/>
          <a:lstStyle/>
          <a:p>
            <a:pPr marR="0" rtl="0"/>
            <a:r>
              <a:rPr lang="en-US" b="1" i="0" u="none" strike="noStrike" kern="1600" baseline="0" dirty="0"/>
              <a:t>Management</a:t>
            </a:r>
            <a:r>
              <a:rPr lang="en-US" kern="1600" dirty="0"/>
              <a:t>: Aspirin</a:t>
            </a:r>
            <a:endParaRPr lang="en-US" b="1" i="0" u="none" strike="noStrike" kern="1600" baseline="0" dirty="0"/>
          </a:p>
        </p:txBody>
      </p:sp>
      <p:sp>
        <p:nvSpPr>
          <p:cNvPr id="3" name="Text Placeholder 2">
            <a:extLst>
              <a:ext uri="{FF2B5EF4-FFF2-40B4-BE49-F238E27FC236}">
                <a16:creationId xmlns:a16="http://schemas.microsoft.com/office/drawing/2014/main" xmlns="" id="{2513E0B4-7ECC-4389-940F-AD78285690A4}"/>
              </a:ext>
            </a:extLst>
          </p:cNvPr>
          <p:cNvSpPr>
            <a:spLocks noGrp="1"/>
          </p:cNvSpPr>
          <p:nvPr>
            <p:ph type="body" idx="1"/>
          </p:nvPr>
        </p:nvSpPr>
        <p:spPr>
          <a:xfrm>
            <a:off x="891540" y="2678545"/>
            <a:ext cx="10435590" cy="3511372"/>
          </a:xfrm>
        </p:spPr>
        <p:txBody>
          <a:bodyPr/>
          <a:lstStyle/>
          <a:p>
            <a:pPr marR="0" lvl="0" rtl="0">
              <a:spcBef>
                <a:spcPts val="600"/>
              </a:spcBef>
              <a:spcAft>
                <a:spcPts val="600"/>
              </a:spcAft>
            </a:pPr>
            <a:r>
              <a:rPr lang="en-US" u="none" strike="noStrike" baseline="0" dirty="0"/>
              <a:t>Contraindications:</a:t>
            </a:r>
          </a:p>
          <a:p>
            <a:pPr lvl="1">
              <a:spcBef>
                <a:spcPts val="600"/>
              </a:spcBef>
              <a:spcAft>
                <a:spcPts val="600"/>
              </a:spcAft>
            </a:pPr>
            <a:r>
              <a:rPr lang="en-US" dirty="0"/>
              <a:t>Do not give to a</a:t>
            </a:r>
            <a:r>
              <a:rPr lang="en-US" u="none" strike="noStrike" baseline="0" dirty="0"/>
              <a:t>nyone who is either allergic to or sensitive to aspirin or wintergreen</a:t>
            </a:r>
          </a:p>
          <a:p>
            <a:pPr lvl="1">
              <a:spcBef>
                <a:spcPts val="600"/>
              </a:spcBef>
              <a:spcAft>
                <a:spcPts val="600"/>
              </a:spcAft>
            </a:pPr>
            <a:r>
              <a:rPr lang="en-US" dirty="0"/>
              <a:t>Give o</a:t>
            </a:r>
            <a:r>
              <a:rPr lang="en-US" u="none" strike="noStrike" baseline="0" dirty="0"/>
              <a:t>nly to patients who are fully responsive and can swallow.</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15-6</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858296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a:t>
            </a:r>
            <a:endParaRPr lang="en-US" dirty="0"/>
          </a:p>
        </p:txBody>
      </p:sp>
      <p:sp>
        <p:nvSpPr>
          <p:cNvPr id="3" name="Text Placeholder 2"/>
          <p:cNvSpPr>
            <a:spLocks noGrp="1"/>
          </p:cNvSpPr>
          <p:nvPr>
            <p:ph type="body" idx="1"/>
          </p:nvPr>
        </p:nvSpPr>
        <p:spPr/>
        <p:txBody>
          <a:bodyPr/>
          <a:lstStyle/>
          <a:p>
            <a:pPr marL="228600" lvl="1">
              <a:spcBef>
                <a:spcPts val="600"/>
              </a:spcBef>
              <a:spcAft>
                <a:spcPts val="600"/>
              </a:spcAft>
            </a:pPr>
            <a:r>
              <a:rPr lang="en-US" sz="2200" dirty="0"/>
              <a:t>Blood is pumped by the left side of the heart through the arteries starting with the largest artery, the aorta, to all parts of the body.</a:t>
            </a:r>
          </a:p>
          <a:p>
            <a:pPr>
              <a:spcBef>
                <a:spcPts val="600"/>
              </a:spcBef>
              <a:spcAft>
                <a:spcPts val="600"/>
              </a:spcAft>
            </a:pPr>
            <a:r>
              <a:rPr lang="en-US" dirty="0"/>
              <a:t>Arteries continue to divide into progressively smaller arteries and arterioles.</a:t>
            </a:r>
          </a:p>
          <a:p>
            <a:pPr>
              <a:spcBef>
                <a:spcPts val="600"/>
              </a:spcBef>
              <a:spcAft>
                <a:spcPts val="600"/>
              </a:spcAft>
            </a:pPr>
            <a:r>
              <a:rPr lang="en-US" dirty="0"/>
              <a:t>The capillaries allow nutrients and oxygen in the blood to diffuse into the tissues, and waste products to diffuse out of the tissues into the bloodstream and to the kidneys for excretion.</a:t>
            </a:r>
          </a:p>
          <a:p>
            <a:pPr>
              <a:spcBef>
                <a:spcPts val="600"/>
              </a:spcBef>
              <a:spcAft>
                <a:spcPts val="600"/>
              </a:spcAft>
            </a:pPr>
            <a:r>
              <a:rPr lang="en-US" dirty="0"/>
              <a:t>The capillaries then serve as the bridge between arterioles and venules.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3C3BC-921B-4309-9683-1E67623F79C8}"/>
              </a:ext>
            </a:extLst>
          </p:cNvPr>
          <p:cNvSpPr>
            <a:spLocks noGrp="1"/>
          </p:cNvSpPr>
          <p:nvPr>
            <p:ph type="title"/>
          </p:nvPr>
        </p:nvSpPr>
        <p:spPr/>
        <p:txBody>
          <a:bodyPr/>
          <a:lstStyle/>
          <a:p>
            <a:pPr marR="0" rtl="0"/>
            <a:r>
              <a:rPr lang="en-US" b="1" i="0" u="none" strike="noStrike" kern="1600" baseline="0" dirty="0"/>
              <a:t>Management:</a:t>
            </a:r>
            <a:r>
              <a:rPr lang="en-US" kern="1600" dirty="0"/>
              <a:t> Aspirin</a:t>
            </a:r>
            <a:endParaRPr lang="en-US" b="1" i="0" u="none" strike="noStrike" kern="1600" baseline="0" dirty="0"/>
          </a:p>
        </p:txBody>
      </p:sp>
      <p:sp>
        <p:nvSpPr>
          <p:cNvPr id="3" name="Text Placeholder 2">
            <a:extLst>
              <a:ext uri="{FF2B5EF4-FFF2-40B4-BE49-F238E27FC236}">
                <a16:creationId xmlns:a16="http://schemas.microsoft.com/office/drawing/2014/main" xmlns="" id="{0B266A9D-96A0-453F-B17D-E718851690E0}"/>
              </a:ext>
            </a:extLst>
          </p:cNvPr>
          <p:cNvSpPr>
            <a:spLocks noGrp="1"/>
          </p:cNvSpPr>
          <p:nvPr>
            <p:ph type="body" idx="1"/>
          </p:nvPr>
        </p:nvSpPr>
        <p:spPr>
          <a:xfrm>
            <a:off x="891540" y="1671782"/>
            <a:ext cx="10435590" cy="4518135"/>
          </a:xfrm>
        </p:spPr>
        <p:txBody>
          <a:bodyPr/>
          <a:lstStyle/>
          <a:p>
            <a:pPr marL="0" lvl="0" indent="0">
              <a:spcBef>
                <a:spcPts val="600"/>
              </a:spcBef>
              <a:spcAft>
                <a:spcPts val="600"/>
              </a:spcAft>
              <a:buNone/>
            </a:pPr>
            <a:r>
              <a:rPr lang="en-US" dirty="0"/>
              <a:t>To assist a patient in taking aspirin, follow these steps:</a:t>
            </a:r>
          </a:p>
          <a:p>
            <a:pPr marL="457200" lvl="0" indent="-457200">
              <a:spcBef>
                <a:spcPts val="300"/>
              </a:spcBef>
              <a:spcAft>
                <a:spcPts val="300"/>
              </a:spcAft>
              <a:buFont typeface="+mj-lt"/>
              <a:buAutoNum type="arabicPeriod"/>
            </a:pPr>
            <a:r>
              <a:rPr lang="en-US" dirty="0"/>
              <a:t>Confirm that patient is not allergic. </a:t>
            </a:r>
          </a:p>
          <a:p>
            <a:pPr marL="457200" lvl="0" indent="-457200">
              <a:spcBef>
                <a:spcPts val="300"/>
              </a:spcBef>
              <a:spcAft>
                <a:spcPts val="300"/>
              </a:spcAft>
              <a:buFont typeface="+mj-lt"/>
              <a:buAutoNum type="arabicPeriod"/>
            </a:pPr>
            <a:r>
              <a:rPr lang="en-US" dirty="0"/>
              <a:t>Confirm there is no obvious GI bleeding. </a:t>
            </a:r>
          </a:p>
          <a:p>
            <a:pPr lvl="1">
              <a:spcAft>
                <a:spcPts val="300"/>
              </a:spcAft>
            </a:pPr>
            <a:r>
              <a:rPr lang="en-US" dirty="0"/>
              <a:t>No vomiting of blood or blood in stool</a:t>
            </a:r>
          </a:p>
          <a:p>
            <a:pPr marL="457200" marR="0" lvl="0" indent="-457200" rtl="0">
              <a:spcBef>
                <a:spcPts val="300"/>
              </a:spcBef>
              <a:spcAft>
                <a:spcPts val="300"/>
              </a:spcAft>
              <a:buFont typeface="+mj-lt"/>
              <a:buAutoNum type="arabicPeriod"/>
            </a:pPr>
            <a:r>
              <a:rPr lang="en-US" u="none" strike="noStrike" baseline="0" dirty="0"/>
              <a:t>Select the proper dosage of aspirin. </a:t>
            </a:r>
            <a:endParaRPr lang="en-US" dirty="0"/>
          </a:p>
          <a:p>
            <a:pPr lvl="1">
              <a:spcAft>
                <a:spcPts val="300"/>
              </a:spcAft>
            </a:pPr>
            <a:r>
              <a:rPr lang="en-US" u="none" strike="noStrike" baseline="0" dirty="0"/>
              <a:t>One adult buffered aspirin (325 mg per tablet) or four chewable baby aspirins (81 mg) </a:t>
            </a:r>
          </a:p>
          <a:p>
            <a:pPr lvl="1">
              <a:spcAft>
                <a:spcPts val="300"/>
              </a:spcAft>
            </a:pPr>
            <a:r>
              <a:rPr lang="en-US" dirty="0"/>
              <a:t>B</a:t>
            </a:r>
            <a:r>
              <a:rPr lang="en-US" u="none" strike="noStrike" baseline="0" dirty="0"/>
              <a:t>aby aspirin are preferred and easier for a patient to chew and swallow.</a:t>
            </a:r>
          </a:p>
          <a:p>
            <a:pPr marL="457200" marR="0" lvl="0" indent="-457200" rtl="0">
              <a:spcBef>
                <a:spcPts val="300"/>
              </a:spcBef>
              <a:spcAft>
                <a:spcPts val="300"/>
              </a:spcAft>
              <a:buFont typeface="+mj-lt"/>
              <a:buAutoNum type="arabicPeriod"/>
            </a:pPr>
            <a:r>
              <a:rPr lang="en-US" u="none" strike="noStrike" baseline="0" dirty="0"/>
              <a:t>Check the expiration date of the aspirin.</a:t>
            </a:r>
          </a:p>
          <a:p>
            <a:pPr marL="457200" marR="0" lvl="0" indent="-457200" rtl="0">
              <a:spcBef>
                <a:spcPts val="300"/>
              </a:spcBef>
              <a:spcAft>
                <a:spcPts val="300"/>
              </a:spcAft>
              <a:buFont typeface="+mj-lt"/>
              <a:buAutoNum type="arabicPeriod"/>
            </a:pPr>
            <a:r>
              <a:rPr lang="en-US" u="none" strike="noStrike" baseline="0" dirty="0"/>
              <a:t>Instruct patient to chew the aspirin before swallowing it.</a:t>
            </a:r>
          </a:p>
          <a:p>
            <a:pPr marL="457200" marR="0" lvl="0" indent="-457200" rtl="0">
              <a:spcBef>
                <a:spcPts val="300"/>
              </a:spcBef>
              <a:spcAft>
                <a:spcPts val="300"/>
              </a:spcAft>
              <a:buFont typeface="+mj-lt"/>
              <a:buAutoNum type="arabicPeriod"/>
            </a:pPr>
            <a:r>
              <a:rPr lang="en-US" u="none" strike="noStrike" baseline="0" dirty="0"/>
              <a:t>A sip of water may help get the aspirin into the stomach.</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1872"/>
            <a:ext cx="817853" cy="830997"/>
          </a:xfrm>
          <a:prstGeom prst="rect">
            <a:avLst/>
          </a:prstGeom>
        </p:spPr>
        <p:txBody>
          <a:bodyPr wrap="square">
            <a:spAutoFit/>
          </a:bodyPr>
          <a:lstStyle/>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0487070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CBFF4-F8B6-46C9-BF86-77B92E52EDD0}"/>
              </a:ext>
            </a:extLst>
          </p:cNvPr>
          <p:cNvSpPr>
            <a:spLocks noGrp="1"/>
          </p:cNvSpPr>
          <p:nvPr>
            <p:ph type="title"/>
          </p:nvPr>
        </p:nvSpPr>
        <p:spPr/>
        <p:txBody>
          <a:bodyPr/>
          <a:lstStyle/>
          <a:p>
            <a:pPr marR="0" rtl="0"/>
            <a:r>
              <a:rPr lang="en-US" b="1" i="0" u="none" strike="noStrike" kern="1600" baseline="0" dirty="0"/>
              <a:t>Management: Aspirin</a:t>
            </a:r>
          </a:p>
        </p:txBody>
      </p:sp>
      <p:sp>
        <p:nvSpPr>
          <p:cNvPr id="3" name="Text Placeholder 2">
            <a:extLst>
              <a:ext uri="{FF2B5EF4-FFF2-40B4-BE49-F238E27FC236}">
                <a16:creationId xmlns:a16="http://schemas.microsoft.com/office/drawing/2014/main" xmlns="" id="{C61A1E58-17E8-476E-8055-60EAB247BEDC}"/>
              </a:ext>
            </a:extLst>
          </p:cNvPr>
          <p:cNvSpPr>
            <a:spLocks noGrp="1"/>
          </p:cNvSpPr>
          <p:nvPr>
            <p:ph type="body" idx="1"/>
          </p:nvPr>
        </p:nvSpPr>
        <p:spPr>
          <a:xfrm>
            <a:off x="891540" y="2512291"/>
            <a:ext cx="10435590" cy="3677626"/>
          </a:xfrm>
        </p:spPr>
        <p:txBody>
          <a:bodyPr/>
          <a:lstStyle/>
          <a:p>
            <a:pPr marR="0" lvl="0" rtl="0">
              <a:spcBef>
                <a:spcPts val="600"/>
              </a:spcBef>
              <a:spcAft>
                <a:spcPts val="600"/>
              </a:spcAft>
            </a:pPr>
            <a:r>
              <a:rPr lang="en-US" u="none" strike="noStrike" baseline="0" dirty="0"/>
              <a:t>Document the date, time, and dosage administered. </a:t>
            </a:r>
          </a:p>
          <a:p>
            <a:pPr marR="0" lvl="0" rtl="0">
              <a:spcBef>
                <a:spcPts val="600"/>
              </a:spcBef>
              <a:spcAft>
                <a:spcPts val="600"/>
              </a:spcAft>
            </a:pPr>
            <a:r>
              <a:rPr lang="en-US" u="none" strike="noStrike" baseline="0" dirty="0"/>
              <a:t>Reassess patient frequently, including the vital signs.</a:t>
            </a:r>
          </a:p>
          <a:p>
            <a:pPr marR="0" lvl="0" rtl="0">
              <a:spcBef>
                <a:spcPts val="600"/>
              </a:spcBef>
              <a:spcAft>
                <a:spcPts val="600"/>
              </a:spcAft>
            </a:pPr>
            <a:r>
              <a:rPr lang="en-US" u="none" strike="noStrike" baseline="0" dirty="0"/>
              <a:t>Whenever possible, minimize patient’s physical exertion.</a:t>
            </a:r>
          </a:p>
          <a:p>
            <a:pPr lvl="1">
              <a:spcBef>
                <a:spcPts val="600"/>
              </a:spcBef>
              <a:spcAft>
                <a:spcPts val="600"/>
              </a:spcAft>
            </a:pPr>
            <a:r>
              <a:rPr lang="en-US" dirty="0"/>
              <a:t>E</a:t>
            </a:r>
            <a:r>
              <a:rPr lang="en-US" u="none" strike="noStrike" baseline="0" dirty="0"/>
              <a:t>xertion increases the oxygen demand on the heart.</a:t>
            </a:r>
          </a:p>
        </p:txBody>
      </p:sp>
      <p:pic>
        <p:nvPicPr>
          <p:cNvPr id="4" name="Picture 3"/>
          <p:cNvPicPr>
            <a:picLocks noChangeAspect="1"/>
          </p:cNvPicPr>
          <p:nvPr/>
        </p:nvPicPr>
        <p:blipFill>
          <a:blip r:embed="rId2" cstate="print"/>
          <a:stretch>
            <a:fillRect/>
          </a:stretch>
        </p:blipFill>
        <p:spPr>
          <a:xfrm>
            <a:off x="10476718" y="440311"/>
            <a:ext cx="1359526" cy="1365622"/>
          </a:xfrm>
          <a:prstGeom prst="rect">
            <a:avLst/>
          </a:prstGeom>
        </p:spPr>
      </p:pic>
      <p:sp>
        <p:nvSpPr>
          <p:cNvPr id="5" name="Rectangle 4"/>
          <p:cNvSpPr/>
          <p:nvPr/>
        </p:nvSpPr>
        <p:spPr>
          <a:xfrm>
            <a:off x="10741276" y="877251"/>
            <a:ext cx="817853" cy="830997"/>
          </a:xfrm>
          <a:prstGeom prst="rect">
            <a:avLst/>
          </a:prstGeom>
        </p:spPr>
        <p:txBody>
          <a:bodyPr wrap="square">
            <a:spAutoFit/>
          </a:bodyPr>
          <a:lstStyle/>
          <a:p>
            <a:pPr algn="ctr"/>
            <a:r>
              <a:rPr lang="en-US" sz="2400" b="1" dirty="0">
                <a:latin typeface="Arial" pitchFamily="34" charset="0"/>
                <a:cs typeface="Arial" pitchFamily="34" charset="0"/>
              </a:rPr>
              <a:t>15-7</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18170619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1BFAC-5696-4850-BBCA-BB10C3D903E1}"/>
              </a:ext>
            </a:extLst>
          </p:cNvPr>
          <p:cNvSpPr>
            <a:spLocks noGrp="1"/>
          </p:cNvSpPr>
          <p:nvPr>
            <p:ph type="title"/>
          </p:nvPr>
        </p:nvSpPr>
        <p:spPr/>
        <p:txBody>
          <a:bodyPr/>
          <a:lstStyle/>
          <a:p>
            <a:pPr marR="0" rtl="0"/>
            <a:r>
              <a:rPr lang="en-US" b="1" i="0" u="none" strike="noStrike" kern="1600" baseline="0" dirty="0"/>
              <a:t>Management: High</a:t>
            </a:r>
            <a:r>
              <a:rPr lang="en-US" b="1" i="0" u="none" strike="noStrike" kern="1600" dirty="0"/>
              <a:t> Mortality Conditions</a:t>
            </a:r>
            <a:endParaRPr lang="en-US" b="1" i="0" u="none" strike="noStrike" kern="1600" baseline="0" dirty="0"/>
          </a:p>
        </p:txBody>
      </p:sp>
      <p:sp>
        <p:nvSpPr>
          <p:cNvPr id="3" name="Text Placeholder 2">
            <a:extLst>
              <a:ext uri="{FF2B5EF4-FFF2-40B4-BE49-F238E27FC236}">
                <a16:creationId xmlns:a16="http://schemas.microsoft.com/office/drawing/2014/main" xmlns="" id="{01CF147C-30FF-40E1-949D-FA2460F17F52}"/>
              </a:ext>
            </a:extLst>
          </p:cNvPr>
          <p:cNvSpPr>
            <a:spLocks noGrp="1"/>
          </p:cNvSpPr>
          <p:nvPr>
            <p:ph type="body" idx="1"/>
          </p:nvPr>
        </p:nvSpPr>
        <p:spPr>
          <a:xfrm>
            <a:off x="891540" y="1874982"/>
            <a:ext cx="10435590" cy="4314935"/>
          </a:xfrm>
        </p:spPr>
        <p:txBody>
          <a:bodyPr/>
          <a:lstStyle/>
          <a:p>
            <a:pPr marR="0" lvl="0" rtl="0">
              <a:spcBef>
                <a:spcPts val="600"/>
              </a:spcBef>
              <a:spcAft>
                <a:spcPts val="600"/>
              </a:spcAft>
            </a:pPr>
            <a:r>
              <a:rPr lang="en-US" u="none" strike="noStrike" baseline="0" dirty="0"/>
              <a:t>High mortality</a:t>
            </a:r>
            <a:r>
              <a:rPr lang="en-US" u="none" strike="noStrike" dirty="0"/>
              <a:t> rates if lifesaving interventions are not rendered quickly:</a:t>
            </a:r>
          </a:p>
          <a:p>
            <a:pPr lvl="1">
              <a:spcBef>
                <a:spcPts val="600"/>
              </a:spcBef>
              <a:spcAft>
                <a:spcPts val="600"/>
              </a:spcAft>
            </a:pPr>
            <a:r>
              <a:rPr lang="en-US" dirty="0"/>
              <a:t>A</a:t>
            </a:r>
            <a:r>
              <a:rPr lang="en-US" u="none" strike="noStrike" baseline="0" dirty="0"/>
              <a:t>ortic aneurysm</a:t>
            </a:r>
          </a:p>
          <a:p>
            <a:pPr lvl="1">
              <a:spcBef>
                <a:spcPts val="600"/>
              </a:spcBef>
              <a:spcAft>
                <a:spcPts val="600"/>
              </a:spcAft>
            </a:pPr>
            <a:r>
              <a:rPr lang="en-US" dirty="0"/>
              <a:t>A</a:t>
            </a:r>
            <a:r>
              <a:rPr lang="en-US" u="none" strike="noStrike" baseline="0" dirty="0"/>
              <a:t>ortic dissection</a:t>
            </a:r>
          </a:p>
          <a:p>
            <a:pPr lvl="1">
              <a:spcBef>
                <a:spcPts val="600"/>
              </a:spcBef>
              <a:spcAft>
                <a:spcPts val="600"/>
              </a:spcAft>
            </a:pPr>
            <a:r>
              <a:rPr lang="en-US" dirty="0"/>
              <a:t>P</a:t>
            </a:r>
            <a:r>
              <a:rPr lang="en-US" u="none" strike="noStrike" baseline="0" dirty="0"/>
              <a:t>ulmonary embolism</a:t>
            </a:r>
          </a:p>
          <a:p>
            <a:pPr lvl="1">
              <a:spcBef>
                <a:spcPts val="600"/>
              </a:spcBef>
              <a:spcAft>
                <a:spcPts val="600"/>
              </a:spcAft>
            </a:pPr>
            <a:r>
              <a:rPr lang="en-US" dirty="0"/>
              <a:t>P</a:t>
            </a:r>
            <a:r>
              <a:rPr lang="en-US" u="none" strike="noStrike" baseline="0" dirty="0"/>
              <a:t>ericardial tamponade</a:t>
            </a:r>
          </a:p>
          <a:p>
            <a:pPr marR="0" lvl="0" rtl="0">
              <a:spcBef>
                <a:spcPts val="600"/>
              </a:spcBef>
              <a:spcAft>
                <a:spcPts val="600"/>
              </a:spcAft>
            </a:pPr>
            <a:r>
              <a:rPr lang="en-US" u="none" strike="noStrike" baseline="0" dirty="0"/>
              <a:t>Unfortunately, the field care for these threats to life is limited.</a:t>
            </a:r>
          </a:p>
          <a:p>
            <a:pPr lvl="1">
              <a:spcBef>
                <a:spcPts val="600"/>
              </a:spcBef>
              <a:spcAft>
                <a:spcPts val="600"/>
              </a:spcAft>
            </a:pPr>
            <a:r>
              <a:rPr lang="en-US" dirty="0"/>
              <a:t>T</a:t>
            </a:r>
            <a:r>
              <a:rPr lang="en-US" u="none" strike="noStrike" baseline="0" dirty="0"/>
              <a:t>reat for shock</a:t>
            </a:r>
          </a:p>
          <a:p>
            <a:pPr lvl="1">
              <a:spcBef>
                <a:spcPts val="600"/>
              </a:spcBef>
              <a:spcAft>
                <a:spcPts val="600"/>
              </a:spcAft>
            </a:pPr>
            <a:r>
              <a:rPr lang="en-US" dirty="0"/>
              <a:t>P</a:t>
            </a:r>
            <a:r>
              <a:rPr lang="en-US" u="none" strike="noStrike" baseline="0" dirty="0"/>
              <a:t>rovide oxygen </a:t>
            </a:r>
          </a:p>
          <a:p>
            <a:pPr lvl="1">
              <a:spcBef>
                <a:spcPts val="600"/>
              </a:spcBef>
              <a:spcAft>
                <a:spcPts val="600"/>
              </a:spcAft>
            </a:pPr>
            <a:r>
              <a:rPr lang="en-US" dirty="0"/>
              <a:t>P</a:t>
            </a:r>
            <a:r>
              <a:rPr lang="en-US" u="none" strike="noStrike" baseline="0" dirty="0"/>
              <a:t>rovide rapid transport with ALS to a definitive-care facility.</a:t>
            </a:r>
          </a:p>
          <a:p>
            <a:pPr marR="0" lvl="1" rtl="0"/>
            <a:endParaRPr lang="en-US"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a:p>
            <a:pPr marR="0" lvl="1" rtl="0"/>
            <a:endParaRPr lang="en-US" b="0" i="0" u="none" strike="noStrike" baseline="0"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40894397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Cardiovascular Patients</a:t>
            </a:r>
          </a:p>
        </p:txBody>
      </p:sp>
      <p:sp>
        <p:nvSpPr>
          <p:cNvPr id="3" name="Text Placeholder 2"/>
          <p:cNvSpPr>
            <a:spLocks noGrp="1"/>
          </p:cNvSpPr>
          <p:nvPr>
            <p:ph type="body" idx="1"/>
          </p:nvPr>
        </p:nvSpPr>
        <p:spPr>
          <a:xfrm>
            <a:off x="877026" y="1971476"/>
            <a:ext cx="10435590" cy="3986213"/>
          </a:xfrm>
        </p:spPr>
        <p:txBody>
          <a:bodyPr/>
          <a:lstStyle/>
          <a:p>
            <a:pPr>
              <a:spcBef>
                <a:spcPts val="600"/>
              </a:spcBef>
              <a:spcAft>
                <a:spcPts val="600"/>
              </a:spcAft>
              <a:buNone/>
            </a:pPr>
            <a:r>
              <a:rPr lang="en-US" b="1" dirty="0"/>
              <a:t>Cardiovascular Patients Who Are Not in Cardiac Arrest</a:t>
            </a:r>
          </a:p>
          <a:p>
            <a:pPr>
              <a:spcBef>
                <a:spcPts val="600"/>
              </a:spcBef>
              <a:spcAft>
                <a:spcPts val="600"/>
              </a:spcAft>
            </a:pPr>
            <a:r>
              <a:rPr lang="en-US" dirty="0"/>
              <a:t>Responsive patients with a suspected cardiovascular emergency may go into cardiac arrest at any time.</a:t>
            </a:r>
          </a:p>
          <a:p>
            <a:pPr lvl="1">
              <a:spcBef>
                <a:spcPts val="600"/>
              </a:spcBef>
              <a:spcAft>
                <a:spcPts val="600"/>
              </a:spcAft>
            </a:pPr>
            <a:r>
              <a:rPr lang="en-US" dirty="0"/>
              <a:t>Call immediately for assistance, oxygen, AED, and transport with ALS. </a:t>
            </a:r>
          </a:p>
          <a:p>
            <a:pPr lvl="1">
              <a:spcBef>
                <a:spcPts val="600"/>
              </a:spcBef>
              <a:spcAft>
                <a:spcPts val="600"/>
              </a:spcAft>
            </a:pPr>
            <a:r>
              <a:rPr lang="en-US" dirty="0"/>
              <a:t>Attempt to keep patients calm because doing so will help reduce both anxiety and stress on the heart.</a:t>
            </a:r>
          </a:p>
          <a:p>
            <a:pPr lvl="1">
              <a:spcBef>
                <a:spcPts val="600"/>
              </a:spcBef>
              <a:spcAft>
                <a:spcPts val="600"/>
              </a:spcAft>
            </a:pPr>
            <a:r>
              <a:rPr lang="en-US" dirty="0"/>
              <a:t> Place patient into a position of comfort. </a:t>
            </a:r>
          </a:p>
          <a:p>
            <a:pPr lvl="1">
              <a:spcBef>
                <a:spcPts val="600"/>
              </a:spcBef>
              <a:spcAft>
                <a:spcPts val="600"/>
              </a:spcAft>
            </a:pPr>
            <a:r>
              <a:rPr lang="en-US" dirty="0"/>
              <a:t> For patients with chest pain, this is usually sitting up. </a:t>
            </a:r>
          </a:p>
        </p:txBody>
      </p:sp>
      <p:pic>
        <p:nvPicPr>
          <p:cNvPr id="4" name="Picture 3"/>
          <p:cNvPicPr>
            <a:picLocks noChangeAspect="1"/>
          </p:cNvPicPr>
          <p:nvPr/>
        </p:nvPicPr>
        <p:blipFill>
          <a:blip r:embed="rId2" cstate="print"/>
          <a:stretch>
            <a:fillRect/>
          </a:stretch>
        </p:blipFill>
        <p:spPr>
          <a:xfrm>
            <a:off x="10476718" y="333264"/>
            <a:ext cx="1359526" cy="1355761"/>
          </a:xfrm>
          <a:prstGeom prst="rect">
            <a:avLst/>
          </a:prstGeom>
        </p:spPr>
      </p:pic>
      <p:sp>
        <p:nvSpPr>
          <p:cNvPr id="5" name="Rectangle 4"/>
          <p:cNvSpPr/>
          <p:nvPr/>
        </p:nvSpPr>
        <p:spPr>
          <a:xfrm>
            <a:off x="10476718" y="780311"/>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925830" y="2202426"/>
            <a:ext cx="10287000" cy="3987491"/>
          </a:xfrm>
        </p:spPr>
        <p:txBody>
          <a:bodyPr/>
          <a:lstStyle/>
          <a:p>
            <a:r>
              <a:rPr lang="en-US" dirty="0"/>
              <a:t>You are called to assist a 65-year-old man who is complaining of chest pain. Upon arrival, you find patient sitting on a log. He appears to be in considerable distress. Patient tells you that he was hiking on snowshoes when he suddenly experienced a “crushing pain” in his chest that radiated down his left arm. He has a history of “heart problems” but has never experienced pain this bad before. He also complains of feeling weak and slightly nauseated. He is pale and is sweating profusely.</a:t>
            </a:r>
          </a:p>
          <a:p>
            <a:endParaRPr lang="en-US" dirty="0"/>
          </a:p>
          <a:p>
            <a:r>
              <a:rPr lang="en-US" i="1" dirty="0"/>
              <a:t>What should be your first step in providing care?</a:t>
            </a:r>
            <a:endParaRPr lang="en-US" dirty="0"/>
          </a:p>
          <a:p>
            <a:pPr marL="0" indent="0">
              <a:buNone/>
            </a:pPr>
            <a:r>
              <a:rPr lang="en-US" i="1" dirty="0"/>
              <a:t>				</a:t>
            </a:r>
            <a:endParaRPr lang="en-US"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1946787"/>
            <a:ext cx="10287000" cy="4243130"/>
          </a:xfrm>
        </p:spPr>
        <p:txBody>
          <a:bodyPr/>
          <a:lstStyle/>
          <a:p>
            <a:r>
              <a:rPr lang="en-US" dirty="0"/>
              <a:t>After ensuring that the scene is safe, you call for transport with ALS assistance and begin your assessment. You note a pulse of 128 beats per minute, respirations of 28 breaths per minute and shallow, and blood pressure of 164/94. The physical exam reveals an overweight man who is short of breath and appears to be very anxious. He is pale and diaphoretic. He describes the chest pain as a “9” on a scale of 1 to 10. Upon further questioning, you discover that he has a history of angina pectoris, but according to him, “This is the worst it’s ever felt.” He also says, “I feel like I’m going to die!”</a:t>
            </a:r>
          </a:p>
          <a:p>
            <a:pPr marL="0" indent="0">
              <a:buNone/>
            </a:pPr>
            <a:r>
              <a:rPr lang="en-US" i="1" dirty="0"/>
              <a:t> </a:t>
            </a:r>
            <a:endParaRPr lang="en-US" dirty="0"/>
          </a:p>
          <a:p>
            <a:r>
              <a:rPr lang="en-US" i="1" dirty="0"/>
              <a:t>What should you do?</a:t>
            </a:r>
            <a:endParaRPr lang="en-US" dirty="0"/>
          </a:p>
          <a:p>
            <a:endParaRPr lang="en-US" dirty="0"/>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1848465"/>
            <a:ext cx="10287000" cy="4341452"/>
          </a:xfrm>
        </p:spPr>
        <p:txBody>
          <a:bodyPr/>
          <a:lstStyle/>
          <a:p>
            <a:r>
              <a:rPr lang="en-US" dirty="0"/>
              <a:t>You administer oxygen by nonrebreather mask at 15 LPM. The man is more comfortable sitting. Soon after ALS personnel arrive, you assist them in transporting patient to an ambulance waiting at the trailhead. Later, you learn that patient had a myocardial infarction. He underwent a cardiac catherization placing a stent into the blocked coronary artery and is expected to make a complete recovery.</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173291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2180A-4877-4F43-9093-84601180A369}"/>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15-1: Administering Nitroglycerin</a:t>
            </a:r>
          </a:p>
        </p:txBody>
      </p:sp>
      <p:sp>
        <p:nvSpPr>
          <p:cNvPr id="3" name="Text Placeholder 2">
            <a:extLst>
              <a:ext uri="{FF2B5EF4-FFF2-40B4-BE49-F238E27FC236}">
                <a16:creationId xmlns:a16="http://schemas.microsoft.com/office/drawing/2014/main" xmlns="" id="{BE683CC6-C0B1-4470-8B2E-1CEB3ADC6026}"/>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1. Check systolic blood pressure to ensure it is over 100 mm Hg.</a:t>
            </a:r>
            <a:r>
              <a:rPr lang="en-US" b="0" i="0" u="none" strike="noStrike" baseline="0" dirty="0">
                <a:highlight>
                  <a:srgbClr val="FFFF00"/>
                </a:highlight>
              </a:rPr>
              <a:t> </a:t>
            </a:r>
          </a:p>
        </p:txBody>
      </p:sp>
      <p:pic>
        <p:nvPicPr>
          <p:cNvPr id="12290" name="Picture 2" descr="Photo shows an O E C technician checking the systolic blood pressure of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185" y="2108686"/>
            <a:ext cx="5192904" cy="324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9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Heart </a:t>
            </a:r>
            <a:endParaRPr lang="en-US" dirty="0"/>
          </a:p>
        </p:txBody>
      </p:sp>
      <p:sp>
        <p:nvSpPr>
          <p:cNvPr id="3" name="Text Placeholder 2"/>
          <p:cNvSpPr>
            <a:spLocks noGrp="1"/>
          </p:cNvSpPr>
          <p:nvPr>
            <p:ph type="body" idx="1"/>
          </p:nvPr>
        </p:nvSpPr>
        <p:spPr>
          <a:xfrm>
            <a:off x="878205" y="2178822"/>
            <a:ext cx="10435590" cy="4558145"/>
          </a:xfrm>
        </p:spPr>
        <p:txBody>
          <a:bodyPr/>
          <a:lstStyle/>
          <a:p>
            <a:pPr>
              <a:buNone/>
            </a:pPr>
            <a:r>
              <a:rPr lang="en-US" b="1" dirty="0"/>
              <a:t>The Heart</a:t>
            </a:r>
            <a:r>
              <a:rPr lang="x-none" b="1" dirty="0"/>
              <a:t> </a:t>
            </a:r>
            <a:endParaRPr lang="en-US" b="1" dirty="0"/>
          </a:p>
          <a:p>
            <a:r>
              <a:rPr lang="en-US" dirty="0"/>
              <a:t>A thick organ located behind and just to the left of the sternum </a:t>
            </a:r>
          </a:p>
          <a:p>
            <a:r>
              <a:rPr lang="en-US" dirty="0"/>
              <a:t>Approximately the size of a closed fist</a:t>
            </a:r>
          </a:p>
          <a:p>
            <a:r>
              <a:rPr lang="en-US" dirty="0"/>
              <a:t>Enclosed within a tough, fibrous pericardial sac</a:t>
            </a:r>
          </a:p>
          <a:p>
            <a:pPr lvl="1"/>
            <a:r>
              <a:rPr lang="en-US" dirty="0"/>
              <a:t>Contains a small amount of pericardial fluid that allows friction-free movement of the heart within the sac</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73164E-8960-4722-AD66-0E6BC407539B}"/>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15-1: Administering Nitroglycerin</a:t>
            </a:r>
          </a:p>
        </p:txBody>
      </p:sp>
      <p:sp>
        <p:nvSpPr>
          <p:cNvPr id="3" name="Text Placeholder 2">
            <a:extLst>
              <a:ext uri="{FF2B5EF4-FFF2-40B4-BE49-F238E27FC236}">
                <a16:creationId xmlns:a16="http://schemas.microsoft.com/office/drawing/2014/main" xmlns="" id="{880E08D7-6898-411B-88DF-10D373E32BED}"/>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2. Check the medication to ensure it is prescribed for patient and that it has not expired. Do NOT shake the metered-dose spray.</a:t>
            </a:r>
            <a:r>
              <a:rPr lang="en-US" b="0" i="0" u="none" strike="noStrike" baseline="0" dirty="0">
                <a:highlight>
                  <a:srgbClr val="FFFF00"/>
                </a:highlight>
              </a:rPr>
              <a:t> </a:t>
            </a:r>
          </a:p>
        </p:txBody>
      </p:sp>
      <p:pic>
        <p:nvPicPr>
          <p:cNvPr id="6" name="Picture 2" descr="Photo shows an O E C technician checking the systolic blood pressure of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185" y="2108686"/>
            <a:ext cx="5192904" cy="324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59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81CA28-256A-4D91-A1DA-CAE8E9BE7EDD}"/>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15-1: Administering Nitroglycerin</a:t>
            </a:r>
          </a:p>
        </p:txBody>
      </p:sp>
      <p:sp>
        <p:nvSpPr>
          <p:cNvPr id="3" name="Text Placeholder 2">
            <a:extLst>
              <a:ext uri="{FF2B5EF4-FFF2-40B4-BE49-F238E27FC236}">
                <a16:creationId xmlns:a16="http://schemas.microsoft.com/office/drawing/2014/main" xmlns="" id="{2C1162C4-6C0D-44B8-959E-CFE45826A271}"/>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3. Instruct patient to lift the tongue. </a:t>
            </a:r>
            <a:endParaRPr lang="en-US" b="0" i="0" u="none" strike="noStrike" baseline="0" dirty="0">
              <a:highlight>
                <a:srgbClr val="FFFF00"/>
              </a:highlight>
            </a:endParaRPr>
          </a:p>
        </p:txBody>
      </p:sp>
      <p:pic>
        <p:nvPicPr>
          <p:cNvPr id="6" name="Picture 2" descr="Photo shows an O E C technician checking the systolic blood pressure of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185" y="2108686"/>
            <a:ext cx="5192904" cy="324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6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45A55-3C48-4053-AD29-D7509139C860}"/>
              </a:ext>
            </a:extLst>
          </p:cNvPr>
          <p:cNvSpPr>
            <a:spLocks noGrp="1"/>
          </p:cNvSpPr>
          <p:nvPr>
            <p:ph type="title"/>
          </p:nvPr>
        </p:nvSpPr>
        <p:spPr>
          <a:xfrm>
            <a:off x="0" y="121033"/>
            <a:ext cx="12192000" cy="1002089"/>
          </a:xfrm>
        </p:spPr>
        <p:txBody>
          <a:bodyPr anchor="ctr">
            <a:normAutofit/>
          </a:bodyPr>
          <a:lstStyle/>
          <a:p>
            <a:pPr marR="0" rtl="0"/>
            <a:r>
              <a:rPr lang="en-US" i="0" u="none" strike="noStrike" baseline="0" dirty="0"/>
              <a:t>OEC Skill 15-1: Administering Nitroglycerin</a:t>
            </a:r>
          </a:p>
        </p:txBody>
      </p:sp>
      <p:sp>
        <p:nvSpPr>
          <p:cNvPr id="3" name="Text Placeholder 2">
            <a:extLst>
              <a:ext uri="{FF2B5EF4-FFF2-40B4-BE49-F238E27FC236}">
                <a16:creationId xmlns:a16="http://schemas.microsoft.com/office/drawing/2014/main" xmlns="" id="{A440F8BA-F763-487E-B168-6D2657FBAAE9}"/>
              </a:ext>
            </a:extLst>
          </p:cNvPr>
          <p:cNvSpPr>
            <a:spLocks noGrp="1"/>
          </p:cNvSpPr>
          <p:nvPr>
            <p:ph sz="half" idx="1"/>
          </p:nvPr>
        </p:nvSpPr>
        <p:spPr>
          <a:xfrm>
            <a:off x="914400" y="1461052"/>
            <a:ext cx="4855464" cy="4729436"/>
          </a:xfrm>
        </p:spPr>
        <p:txBody>
          <a:bodyPr>
            <a:normAutofit/>
          </a:bodyPr>
          <a:lstStyle/>
          <a:p>
            <a:pPr marR="0" lvl="0" rtl="0"/>
            <a:r>
              <a:rPr lang="en-US" b="0" i="0" u="none" strike="noStrike" baseline="0" dirty="0"/>
              <a:t>4. Apply one spray beneath patient’s tongue.</a:t>
            </a:r>
            <a:r>
              <a:rPr lang="en-US" b="0" i="0" u="none" strike="noStrike" baseline="0" dirty="0">
                <a:highlight>
                  <a:srgbClr val="FFFF00"/>
                </a:highlight>
              </a:rPr>
              <a:t> </a:t>
            </a:r>
          </a:p>
        </p:txBody>
      </p:sp>
      <p:pic>
        <p:nvPicPr>
          <p:cNvPr id="6" name="Picture 2" descr="Photo shows an O E C technician checking the systolic blood pressure of a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185" y="2108686"/>
            <a:ext cx="5192904" cy="3243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5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Heart </a:t>
            </a:r>
            <a:endParaRPr lang="en-US" dirty="0"/>
          </a:p>
        </p:txBody>
      </p:sp>
      <p:sp>
        <p:nvSpPr>
          <p:cNvPr id="3" name="Text Placeholder 2"/>
          <p:cNvSpPr>
            <a:spLocks noGrp="1"/>
          </p:cNvSpPr>
          <p:nvPr>
            <p:ph type="body" idx="1"/>
          </p:nvPr>
        </p:nvSpPr>
        <p:spPr>
          <a:xfrm>
            <a:off x="702854" y="1956618"/>
            <a:ext cx="5624055" cy="4901381"/>
          </a:xfrm>
        </p:spPr>
        <p:txBody>
          <a:bodyPr/>
          <a:lstStyle/>
          <a:p>
            <a:r>
              <a:rPr lang="en-US" dirty="0"/>
              <a:t>The heart is a muscular organ with four 4 compartments or “chambers.” </a:t>
            </a:r>
          </a:p>
          <a:p>
            <a:pPr lvl="1">
              <a:spcAft>
                <a:spcPts val="300"/>
              </a:spcAft>
            </a:pPr>
            <a:r>
              <a:rPr lang="en-US" dirty="0"/>
              <a:t>Divided into right and left sides, with two chambers on each side</a:t>
            </a:r>
          </a:p>
          <a:p>
            <a:pPr lvl="1">
              <a:spcAft>
                <a:spcPts val="300"/>
              </a:spcAft>
            </a:pPr>
            <a:r>
              <a:rPr lang="en-US" dirty="0"/>
              <a:t>Each side has an upper chamber called the atrium. </a:t>
            </a:r>
          </a:p>
          <a:p>
            <a:pPr lvl="2">
              <a:spcAft>
                <a:spcPts val="300"/>
              </a:spcAft>
            </a:pPr>
            <a:r>
              <a:rPr lang="en-US" sz="2000" dirty="0"/>
              <a:t>Serves as a primer pump for t</a:t>
            </a:r>
            <a:r>
              <a:rPr lang="en-US" dirty="0"/>
              <a:t>he lower, larger, and more powerful chambers called the ventricle</a:t>
            </a:r>
          </a:p>
        </p:txBody>
      </p:sp>
      <p:pic>
        <p:nvPicPr>
          <p:cNvPr id="1026" name="Picture 2" descr="Superior vena cava from the top and Inferior vena cava from below open into the Right atrium, The Tricuspid valve between the right atrium and Right ventricle, The Mitral valve between the Left atrium and the Left ventricle, Right pulmonary artery, Aortic valve, Main pulmonary artery, Pulmonic valve, Aorta, Left pulmonary Artery, and Pulmonary vein are labeled." title="Illustration shows the heart with its various parts labele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570" y="2147751"/>
            <a:ext cx="4204398" cy="342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26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Heart </a:t>
            </a:r>
            <a:endParaRPr lang="en-US" dirty="0"/>
          </a:p>
        </p:txBody>
      </p:sp>
      <p:sp>
        <p:nvSpPr>
          <p:cNvPr id="3" name="Text Placeholder 2"/>
          <p:cNvSpPr>
            <a:spLocks noGrp="1"/>
          </p:cNvSpPr>
          <p:nvPr>
            <p:ph type="body" idx="1"/>
          </p:nvPr>
        </p:nvSpPr>
        <p:spPr>
          <a:xfrm>
            <a:off x="878345" y="1986115"/>
            <a:ext cx="5624055" cy="4788757"/>
          </a:xfrm>
        </p:spPr>
        <p:txBody>
          <a:bodyPr/>
          <a:lstStyle/>
          <a:p>
            <a:pPr>
              <a:spcAft>
                <a:spcPts val="300"/>
              </a:spcAft>
            </a:pPr>
            <a:r>
              <a:rPr lang="en-US" dirty="0"/>
              <a:t>The right side accepts deoxygenated blood FROM the body.</a:t>
            </a:r>
          </a:p>
          <a:p>
            <a:pPr lvl="1">
              <a:spcAft>
                <a:spcPts val="300"/>
              </a:spcAft>
            </a:pPr>
            <a:r>
              <a:rPr lang="en-US" dirty="0"/>
              <a:t>Pumps it to the lungs to remove carbon dioxide and to receive fresh oxygen</a:t>
            </a:r>
          </a:p>
          <a:p>
            <a:pPr>
              <a:spcAft>
                <a:spcPts val="300"/>
              </a:spcAft>
            </a:pPr>
            <a:r>
              <a:rPr lang="en-US" dirty="0"/>
              <a:t>Oxygenated blood then moves from the lungs to the left heart.</a:t>
            </a:r>
          </a:p>
          <a:p>
            <a:pPr>
              <a:spcAft>
                <a:spcPts val="300"/>
              </a:spcAft>
            </a:pPr>
            <a:r>
              <a:rPr lang="en-US" dirty="0"/>
              <a:t>The heart then pumps the oxygenated blood to the brain, muscles, and other organs.</a:t>
            </a:r>
          </a:p>
        </p:txBody>
      </p:sp>
      <p:pic>
        <p:nvPicPr>
          <p:cNvPr id="5" name="Picture 2" descr="Superior vena cava from the top and Inferior vena cava from below open into the Right atrium, The Tricuspid valve between the right atrium and Right ventricle, The Mitral valve between the Left atrium and the Left ventricle, Right pulmonary artery, Aortic valve, Main pulmonary artery, Pulmonic valve, Aorta, Left pulmonary Artery, and Pulmonary vein are labeled." title="Illustration shows the heart with its various parts labeled.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9570" y="2147751"/>
            <a:ext cx="4204398" cy="3423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1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Heart </a:t>
            </a:r>
            <a:endParaRPr lang="en-US" dirty="0"/>
          </a:p>
        </p:txBody>
      </p:sp>
      <p:sp>
        <p:nvSpPr>
          <p:cNvPr id="3" name="Text Placeholder 2"/>
          <p:cNvSpPr>
            <a:spLocks noGrp="1"/>
          </p:cNvSpPr>
          <p:nvPr>
            <p:ph type="body" idx="1"/>
          </p:nvPr>
        </p:nvSpPr>
        <p:spPr>
          <a:xfrm>
            <a:off x="833483" y="1884390"/>
            <a:ext cx="10435590" cy="3986213"/>
          </a:xfrm>
        </p:spPr>
        <p:txBody>
          <a:bodyPr/>
          <a:lstStyle/>
          <a:p>
            <a:r>
              <a:rPr lang="en-US" dirty="0"/>
              <a:t>Cardiac muscle is called </a:t>
            </a:r>
            <a:r>
              <a:rPr lang="en-US" u="dbl" dirty="0">
                <a:solidFill>
                  <a:srgbClr val="C00000"/>
                </a:solidFill>
              </a:rPr>
              <a:t>myocardium</a:t>
            </a:r>
            <a:r>
              <a:rPr lang="en-US" dirty="0"/>
              <a:t>.</a:t>
            </a:r>
          </a:p>
          <a:p>
            <a:pPr>
              <a:spcBef>
                <a:spcPts val="600"/>
              </a:spcBef>
              <a:spcAft>
                <a:spcPts val="600"/>
              </a:spcAft>
            </a:pPr>
            <a:r>
              <a:rPr lang="en-US" dirty="0"/>
              <a:t>Heart’s pumping function is coordinated through the cardiac conduction system.</a:t>
            </a:r>
          </a:p>
          <a:p>
            <a:pPr lvl="1">
              <a:spcBef>
                <a:spcPts val="600"/>
              </a:spcBef>
              <a:spcAft>
                <a:spcPts val="600"/>
              </a:spcAft>
            </a:pPr>
            <a:r>
              <a:rPr lang="en-US" dirty="0"/>
              <a:t>An electrical pathway that has a pacemaker function located in the atrium that initiates an automatic electrical impulse </a:t>
            </a:r>
          </a:p>
          <a:p>
            <a:pPr lvl="1">
              <a:spcBef>
                <a:spcPts val="600"/>
              </a:spcBef>
              <a:spcAft>
                <a:spcPts val="600"/>
              </a:spcAft>
            </a:pPr>
            <a:r>
              <a:rPr lang="en-US" dirty="0"/>
              <a:t>Impulse stimulates the myocardium to contract in an organized and efficient manner. </a:t>
            </a:r>
          </a:p>
          <a:p>
            <a:pPr lvl="1">
              <a:spcBef>
                <a:spcPts val="600"/>
              </a:spcBef>
              <a:spcAft>
                <a:spcPts val="600"/>
              </a:spcAft>
            </a:pPr>
            <a:r>
              <a:rPr lang="en-US" dirty="0"/>
              <a:t>Electrical system creates the regular “beat” of the heart. </a:t>
            </a:r>
          </a:p>
          <a:p>
            <a:pPr>
              <a:spcBef>
                <a:spcPts val="600"/>
              </a:spcBef>
              <a:spcAft>
                <a:spcPts val="600"/>
              </a:spcAft>
            </a:pPr>
            <a:r>
              <a:rPr lang="en-US" dirty="0"/>
              <a:t>Efficiency of the pump depends on four valves. </a:t>
            </a:r>
          </a:p>
          <a:p>
            <a:pPr lvl="1">
              <a:spcBef>
                <a:spcPts val="600"/>
              </a:spcBef>
              <a:spcAft>
                <a:spcPts val="600"/>
              </a:spcAft>
            </a:pPr>
            <a:r>
              <a:rPr lang="en-US" dirty="0"/>
              <a:t>Situated between each of the chambers and the major blood vessels</a:t>
            </a:r>
          </a:p>
          <a:p>
            <a:pPr lvl="1">
              <a:spcBef>
                <a:spcPts val="600"/>
              </a:spcBef>
              <a:spcAft>
                <a:spcPts val="600"/>
              </a:spcAft>
            </a:pPr>
            <a:r>
              <a:rPr lang="en-US" dirty="0"/>
              <a:t>The opening and closing of which allows for only forward flow of the blood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Blood Vessels </a:t>
            </a:r>
            <a:endParaRPr lang="en-US" dirty="0"/>
          </a:p>
        </p:txBody>
      </p:sp>
      <p:sp>
        <p:nvSpPr>
          <p:cNvPr id="3" name="Text Placeholder 2"/>
          <p:cNvSpPr>
            <a:spLocks noGrp="1"/>
          </p:cNvSpPr>
          <p:nvPr>
            <p:ph type="body" idx="1"/>
          </p:nvPr>
        </p:nvSpPr>
        <p:spPr/>
        <p:txBody>
          <a:bodyPr/>
          <a:lstStyle/>
          <a:p>
            <a:pPr>
              <a:buNone/>
            </a:pPr>
            <a:r>
              <a:rPr lang="en-US" b="1" dirty="0"/>
              <a:t>Blood Vessels</a:t>
            </a:r>
          </a:p>
          <a:p>
            <a:r>
              <a:rPr lang="en-US" dirty="0"/>
              <a:t>There are different types of blood vessels that serve different purposes. </a:t>
            </a:r>
          </a:p>
          <a:p>
            <a:pPr lvl="1">
              <a:spcBef>
                <a:spcPts val="600"/>
              </a:spcBef>
              <a:spcAft>
                <a:spcPts val="600"/>
              </a:spcAft>
            </a:pPr>
            <a:r>
              <a:rPr lang="en-US" dirty="0"/>
              <a:t>Arteries and arterioles carry blood away from the heart. </a:t>
            </a:r>
          </a:p>
          <a:p>
            <a:pPr lvl="1">
              <a:spcBef>
                <a:spcPts val="600"/>
              </a:spcBef>
              <a:spcAft>
                <a:spcPts val="600"/>
              </a:spcAft>
            </a:pPr>
            <a:r>
              <a:rPr lang="en-US" dirty="0"/>
              <a:t>Veins and venules bring blood back to the heart. </a:t>
            </a:r>
          </a:p>
          <a:p>
            <a:pPr lvl="1">
              <a:spcBef>
                <a:spcPts val="600"/>
              </a:spcBef>
              <a:spcAft>
                <a:spcPts val="600"/>
              </a:spcAft>
            </a:pPr>
            <a:r>
              <a:rPr lang="en-US" dirty="0"/>
              <a:t>Capillaries connect the arteries to the veins.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Major Arteries </a:t>
            </a:r>
            <a:endParaRPr lang="en-US" dirty="0"/>
          </a:p>
        </p:txBody>
      </p:sp>
      <p:sp>
        <p:nvSpPr>
          <p:cNvPr id="3" name="Text Placeholder 2"/>
          <p:cNvSpPr>
            <a:spLocks noGrp="1"/>
          </p:cNvSpPr>
          <p:nvPr>
            <p:ph type="body" idx="1"/>
          </p:nvPr>
        </p:nvSpPr>
        <p:spPr>
          <a:xfrm>
            <a:off x="673826" y="2235200"/>
            <a:ext cx="5542247" cy="4368800"/>
          </a:xfrm>
        </p:spPr>
        <p:txBody>
          <a:bodyPr/>
          <a:lstStyle/>
          <a:p>
            <a:pPr lvl="1">
              <a:spcBef>
                <a:spcPts val="600"/>
              </a:spcBef>
              <a:spcAft>
                <a:spcPts val="600"/>
              </a:spcAft>
            </a:pPr>
            <a:r>
              <a:rPr lang="en-US" u="dbl" dirty="0">
                <a:solidFill>
                  <a:srgbClr val="C00000"/>
                </a:solidFill>
              </a:rPr>
              <a:t>Aorta</a:t>
            </a:r>
            <a:r>
              <a:rPr lang="en-US" dirty="0"/>
              <a:t>: the largest artery in the body, carries blood out of the left side of the heart to smaller arteries that travel through the entire body</a:t>
            </a:r>
          </a:p>
          <a:p>
            <a:pPr lvl="1">
              <a:spcBef>
                <a:spcPts val="600"/>
              </a:spcBef>
              <a:spcAft>
                <a:spcPts val="600"/>
              </a:spcAft>
            </a:pPr>
            <a:r>
              <a:rPr lang="en-US" u="dbl" dirty="0">
                <a:solidFill>
                  <a:srgbClr val="C00000"/>
                </a:solidFill>
              </a:rPr>
              <a:t>Coronary arteries</a:t>
            </a:r>
            <a:r>
              <a:rPr lang="en-US" dirty="0"/>
              <a:t>: carry oxygen-rich blood to the heart muscle, leave the aorta just above the heart</a:t>
            </a:r>
          </a:p>
        </p:txBody>
      </p:sp>
      <p:pic>
        <p:nvPicPr>
          <p:cNvPr id="2050" name="Picture 2" descr=" Anterior View: Aorta, Left pulmonary artery, Left main coronary artery, Left atrium, Circumflex branch of left coronary artery just below the left atrium, Anterior descending branch of left coronary artery and Coronary vein running down vertically below the left atrium, Superior vena cava, Right atrium, Right coronary artery in coronary sulcus below the right atrium, Inferior vena cava are labeled." title="Illustration shows the Anterior View of the heart with its parts labeled."/>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000"/>
          <a:stretch/>
        </p:blipFill>
        <p:spPr bwMode="auto">
          <a:xfrm>
            <a:off x="6199696" y="1985400"/>
            <a:ext cx="5449760" cy="3650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Major Arteries </a:t>
            </a:r>
            <a:endParaRPr lang="en-US" dirty="0"/>
          </a:p>
        </p:txBody>
      </p:sp>
      <p:sp>
        <p:nvSpPr>
          <p:cNvPr id="3" name="Text Placeholder 2"/>
          <p:cNvSpPr>
            <a:spLocks noGrp="1"/>
          </p:cNvSpPr>
          <p:nvPr>
            <p:ph type="body" idx="1"/>
          </p:nvPr>
        </p:nvSpPr>
        <p:spPr>
          <a:xfrm>
            <a:off x="950917" y="1402779"/>
            <a:ext cx="5569956" cy="4951839"/>
          </a:xfrm>
        </p:spPr>
        <p:txBody>
          <a:bodyPr/>
          <a:lstStyle/>
          <a:p>
            <a:pPr>
              <a:spcBef>
                <a:spcPts val="600"/>
              </a:spcBef>
              <a:spcAft>
                <a:spcPts val="600"/>
              </a:spcAft>
            </a:pPr>
            <a:r>
              <a:rPr lang="en-US" dirty="0"/>
              <a:t>Carotid arteries: </a:t>
            </a:r>
          </a:p>
          <a:p>
            <a:pPr lvl="1">
              <a:spcBef>
                <a:spcPts val="600"/>
              </a:spcBef>
              <a:spcAft>
                <a:spcPts val="600"/>
              </a:spcAft>
            </a:pPr>
            <a:r>
              <a:rPr lang="en-US" dirty="0"/>
              <a:t>In the neck</a:t>
            </a:r>
          </a:p>
          <a:p>
            <a:pPr lvl="1">
              <a:spcBef>
                <a:spcPts val="600"/>
              </a:spcBef>
              <a:spcAft>
                <a:spcPts val="600"/>
              </a:spcAft>
            </a:pPr>
            <a:r>
              <a:rPr lang="en-US" dirty="0"/>
              <a:t>Supply blood to the brain</a:t>
            </a:r>
          </a:p>
          <a:p>
            <a:pPr>
              <a:spcBef>
                <a:spcPts val="600"/>
              </a:spcBef>
              <a:spcAft>
                <a:spcPts val="600"/>
              </a:spcAft>
            </a:pPr>
            <a:r>
              <a:rPr lang="en-US" dirty="0"/>
              <a:t>Subclavian arteries: </a:t>
            </a:r>
          </a:p>
          <a:p>
            <a:pPr lvl="1">
              <a:spcBef>
                <a:spcPts val="600"/>
              </a:spcBef>
              <a:spcAft>
                <a:spcPts val="600"/>
              </a:spcAft>
            </a:pPr>
            <a:r>
              <a:rPr lang="en-US" dirty="0"/>
              <a:t>Under the clavicles </a:t>
            </a:r>
          </a:p>
          <a:p>
            <a:pPr lvl="1">
              <a:spcBef>
                <a:spcPts val="600"/>
              </a:spcBef>
              <a:spcAft>
                <a:spcPts val="600"/>
              </a:spcAft>
            </a:pPr>
            <a:r>
              <a:rPr lang="en-US" dirty="0"/>
              <a:t>Supply the arms through the brachial, radial, and ulnar branches</a:t>
            </a:r>
          </a:p>
          <a:p>
            <a:pPr>
              <a:spcBef>
                <a:spcPts val="600"/>
              </a:spcBef>
              <a:spcAft>
                <a:spcPts val="600"/>
              </a:spcAft>
            </a:pPr>
            <a:r>
              <a:rPr lang="en-US" dirty="0"/>
              <a:t>Abdominal aorta:</a:t>
            </a:r>
          </a:p>
          <a:p>
            <a:pPr lvl="1">
              <a:spcBef>
                <a:spcPts val="600"/>
              </a:spcBef>
              <a:spcAft>
                <a:spcPts val="600"/>
              </a:spcAft>
            </a:pPr>
            <a:r>
              <a:rPr lang="en-US" dirty="0"/>
              <a:t>Supplies blood to the internal organs</a:t>
            </a:r>
          </a:p>
          <a:p>
            <a:pPr lvl="1">
              <a:spcBef>
                <a:spcPts val="600"/>
              </a:spcBef>
              <a:spcAft>
                <a:spcPts val="600"/>
              </a:spcAft>
            </a:pPr>
            <a:r>
              <a:rPr lang="en-US" dirty="0"/>
              <a:t>Then the pelvis and legs through the iliac and femoral arteries</a:t>
            </a:r>
          </a:p>
        </p:txBody>
      </p:sp>
      <p:pic>
        <p:nvPicPr>
          <p:cNvPr id="3074" name="Picture 2" descr="Major veins: Internal jugular and External jugular at the throat, innominate, Subclavian, Axillary, and Superior vena cava in the chest area, Cephalic, Brachial, and Antecubital in the arm, Inferior vena cava at the abdomen, Common iliac in the pelvic area, Volar digital in the fingers, Great saphenous, Femoral, Popliteal, Anterior tibial, Peroneal, and Posterior tibial in the leg, Dorsal venous arch at the foot. Major Arteries: Internal carotid, External carotid, and Common carotid at the throat, Subclavian, Innominate, Axillary, and Ascending aorta in chest area, Descending aorta in the abdomen, Common iliac in the pelvic area, Brachial, Ulnar, and Radial in the arm, Palmar arches in the palm, Digital in the fingers, Superficial femoral, Deep femoral, Popliteal, Anterior tibial, Posterior tibial, ad Peroneal in the leg, Dorsalis pedis and Arcuate in the foot." title="Illustration of human anatomy shows the location of the Major Arteries and Major Veins with labels from neck down to the to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015" y="1346899"/>
            <a:ext cx="37179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45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Major Arteries </a:t>
            </a:r>
            <a:endParaRPr lang="en-US" dirty="0"/>
          </a:p>
        </p:txBody>
      </p:sp>
      <p:sp>
        <p:nvSpPr>
          <p:cNvPr id="3" name="Text Placeholder 2"/>
          <p:cNvSpPr>
            <a:spLocks noGrp="1"/>
          </p:cNvSpPr>
          <p:nvPr>
            <p:ph type="body" idx="1"/>
          </p:nvPr>
        </p:nvSpPr>
        <p:spPr>
          <a:xfrm>
            <a:off x="673826" y="1652161"/>
            <a:ext cx="5533010" cy="4951839"/>
          </a:xfrm>
        </p:spPr>
        <p:txBody>
          <a:bodyPr/>
          <a:lstStyle/>
          <a:p>
            <a:pPr>
              <a:spcBef>
                <a:spcPts val="600"/>
              </a:spcBef>
              <a:spcAft>
                <a:spcPts val="600"/>
              </a:spcAft>
            </a:pPr>
            <a:r>
              <a:rPr lang="en-US" dirty="0"/>
              <a:t>Femoral arteries:</a:t>
            </a:r>
          </a:p>
          <a:p>
            <a:pPr lvl="1">
              <a:spcBef>
                <a:spcPts val="600"/>
              </a:spcBef>
              <a:spcAft>
                <a:spcPts val="600"/>
              </a:spcAft>
            </a:pPr>
            <a:r>
              <a:rPr lang="en-US" dirty="0"/>
              <a:t>In the legs</a:t>
            </a:r>
          </a:p>
          <a:p>
            <a:pPr lvl="1">
              <a:spcBef>
                <a:spcPts val="600"/>
              </a:spcBef>
              <a:spcAft>
                <a:spcPts val="600"/>
              </a:spcAft>
            </a:pPr>
            <a:r>
              <a:rPr lang="en-US" dirty="0"/>
              <a:t>Divide into the tibial and peroneal arteries</a:t>
            </a:r>
          </a:p>
          <a:p>
            <a:pPr lvl="1">
              <a:spcBef>
                <a:spcPts val="600"/>
              </a:spcBef>
              <a:spcAft>
                <a:spcPts val="600"/>
              </a:spcAft>
            </a:pPr>
            <a:r>
              <a:rPr lang="en-US" dirty="0"/>
              <a:t> Dorsalis Pedis artery:</a:t>
            </a:r>
          </a:p>
          <a:p>
            <a:pPr lvl="2">
              <a:spcBef>
                <a:spcPts val="600"/>
              </a:spcBef>
              <a:spcAft>
                <a:spcPts val="600"/>
              </a:spcAft>
            </a:pPr>
            <a:r>
              <a:rPr lang="en-US" dirty="0"/>
              <a:t>On top of the foot </a:t>
            </a:r>
          </a:p>
          <a:p>
            <a:pPr lvl="2">
              <a:spcBef>
                <a:spcPts val="600"/>
              </a:spcBef>
              <a:spcAft>
                <a:spcPts val="600"/>
              </a:spcAft>
            </a:pPr>
            <a:endParaRPr lang="en-US" dirty="0"/>
          </a:p>
          <a:p>
            <a:pPr>
              <a:spcBef>
                <a:spcPts val="600"/>
              </a:spcBef>
              <a:spcAft>
                <a:spcPts val="600"/>
              </a:spcAft>
            </a:pPr>
            <a:r>
              <a:rPr lang="en-US" dirty="0"/>
              <a:t>Several of these arteries are just under the skin.</a:t>
            </a:r>
          </a:p>
          <a:p>
            <a:pPr lvl="1">
              <a:spcBef>
                <a:spcPts val="600"/>
              </a:spcBef>
              <a:spcAft>
                <a:spcPts val="600"/>
              </a:spcAft>
            </a:pPr>
            <a:r>
              <a:rPr lang="en-US" dirty="0"/>
              <a:t>Where you can take a pulse </a:t>
            </a:r>
          </a:p>
        </p:txBody>
      </p:sp>
      <p:pic>
        <p:nvPicPr>
          <p:cNvPr id="5" name="Picture 2" descr="Major veins: Internal jugular and External jugular at the throat, innominate, Subclavian, Axillary, and Superior vena cava in the chest area, Cephalic, Brachial, and Antecubital in the arm, Inferior vena cava at the abdomen, Common iliac in the pelvic area, Volar digital in the fingers, Great saphenous, Femoral, Popliteal, Anterior tibial, Peroneal, and Posterior tibial in the leg, Dorsal venous arch at the foot. Major Arteries: Internal carotid, External carotid, and Common carotid at the throat, Subclavian, Innominate, Axillary, and Ascending aorta in chest area, Descending aorta in the abdomen, Common iliac in the pelvic area, Brachial, Ulnar, and Radial in the arm, Palmar arches in the palm, Digital in the fingers, Superficial femoral, Deep femoral, Popliteal, Anterior tibial, Posterior tibial, ad Peroneal in the leg, Dorsalis pedis and Arcuate in the foot." title="Illustration of human anatomy shows the location of the Major Arteries and Major Veins with labels from neck down to the to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015" y="1346899"/>
            <a:ext cx="37179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3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533596"/>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Major Arteries and Pulses </a:t>
            </a:r>
            <a:endParaRPr lang="en-US" dirty="0"/>
          </a:p>
        </p:txBody>
      </p:sp>
      <p:pic>
        <p:nvPicPr>
          <p:cNvPr id="4098" name="Picture 2" descr="Gloved fingers are placed on a patient lying on her back on the floor at the pulse locations as follows. Photo A: at the neck. Photo B: inside of the thigh at the groin area. Photo C: on the arm, above the elbow. Photo D: at the wrist. Photo E: on the inside of the foot. Photo F: at the top of the foot." title="Photos a through f show various locations for taking a pu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542" y="1408176"/>
            <a:ext cx="4893452" cy="526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68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Veins </a:t>
            </a:r>
            <a:endParaRPr lang="en-US" dirty="0"/>
          </a:p>
        </p:txBody>
      </p:sp>
      <p:sp>
        <p:nvSpPr>
          <p:cNvPr id="3" name="Text Placeholder 2"/>
          <p:cNvSpPr>
            <a:spLocks noGrp="1"/>
          </p:cNvSpPr>
          <p:nvPr>
            <p:ph type="body" idx="1"/>
          </p:nvPr>
        </p:nvSpPr>
        <p:spPr>
          <a:xfrm>
            <a:off x="891540" y="2203704"/>
            <a:ext cx="5195224" cy="3986213"/>
          </a:xfrm>
        </p:spPr>
        <p:txBody>
          <a:bodyPr/>
          <a:lstStyle/>
          <a:p>
            <a:r>
              <a:rPr lang="en-US" dirty="0"/>
              <a:t>Veins transport oxygen-depleted blood back to the right side of the heart. </a:t>
            </a:r>
          </a:p>
          <a:p>
            <a:pPr>
              <a:spcBef>
                <a:spcPts val="600"/>
              </a:spcBef>
              <a:spcAft>
                <a:spcPts val="600"/>
              </a:spcAft>
            </a:pPr>
            <a:r>
              <a:rPr lang="en-US" dirty="0"/>
              <a:t>Venules are the smallest component of the venous circulation. </a:t>
            </a:r>
          </a:p>
          <a:p>
            <a:pPr lvl="1">
              <a:spcBef>
                <a:spcPts val="600"/>
              </a:spcBef>
              <a:spcAft>
                <a:spcPts val="600"/>
              </a:spcAft>
            </a:pPr>
            <a:r>
              <a:rPr lang="en-US" dirty="0"/>
              <a:t>Drain into progressively larger venules and veins</a:t>
            </a:r>
          </a:p>
          <a:p>
            <a:pPr>
              <a:spcBef>
                <a:spcPts val="600"/>
              </a:spcBef>
              <a:spcAft>
                <a:spcPts val="600"/>
              </a:spcAft>
            </a:pPr>
            <a:r>
              <a:rPr lang="en-US" dirty="0"/>
              <a:t>The two major veins: </a:t>
            </a:r>
          </a:p>
          <a:p>
            <a:pPr lvl="1">
              <a:spcBef>
                <a:spcPts val="600"/>
              </a:spcBef>
              <a:spcAft>
                <a:spcPts val="600"/>
              </a:spcAft>
            </a:pPr>
            <a:r>
              <a:rPr lang="en-US" dirty="0"/>
              <a:t>The superior and inferior venae cava, which drain into the right side of the heart. </a:t>
            </a:r>
          </a:p>
        </p:txBody>
      </p:sp>
      <p:pic>
        <p:nvPicPr>
          <p:cNvPr id="5" name="Picture 2" descr="Major veins: Internal jugular and External jugular at the throat, innominate, Subclavian, Axillary, and Superior vena cava in the chest area, Cephalic, Brachial, and Antecubital in the arm, Inferior vena cava at the abdomen, Common iliac in the pelvic area, Volar digital in the fingers, Great saphenous, Femoral, Popliteal, Anterior tibial, Peroneal, and Posterior tibial in the leg, Dorsal venous arch at the foot. Major Arteries: Internal carotid, External carotid, and Common carotid at the throat, Subclavian, Innominate, Axillary, and Ascending aorta in chest area, Descending aorta in the abdomen, Common iliac in the pelvic area, Brachial, Ulnar, and Radial in the arm, Palmar arches in the palm, Digital in the fingers, Superficial femoral, Deep femoral, Popliteal, Anterior tibial, Posterior tibial, ad Peroneal in the leg, Dorsalis pedis and Arcuate in the foot." title="Illustration of human anatomy shows the location of the Major Arteries and Major Veins with labels from neck down to the to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015" y="1346899"/>
            <a:ext cx="3717925"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Veins </a:t>
            </a:r>
            <a:endParaRPr lang="en-US" dirty="0"/>
          </a:p>
        </p:txBody>
      </p:sp>
      <p:sp>
        <p:nvSpPr>
          <p:cNvPr id="3" name="Text Placeholder 2"/>
          <p:cNvSpPr>
            <a:spLocks noGrp="1"/>
          </p:cNvSpPr>
          <p:nvPr>
            <p:ph type="body" idx="1"/>
          </p:nvPr>
        </p:nvSpPr>
        <p:spPr>
          <a:xfrm>
            <a:off x="891540" y="1708728"/>
            <a:ext cx="10435590" cy="4481190"/>
          </a:xfrm>
        </p:spPr>
        <p:txBody>
          <a:bodyPr/>
          <a:lstStyle/>
          <a:p>
            <a:pPr>
              <a:spcBef>
                <a:spcPts val="600"/>
              </a:spcBef>
              <a:spcAft>
                <a:spcPts val="600"/>
              </a:spcAft>
            </a:pPr>
            <a:r>
              <a:rPr lang="en-US" dirty="0"/>
              <a:t>Blood from the body drains to the:</a:t>
            </a:r>
          </a:p>
          <a:p>
            <a:pPr lvl="1">
              <a:spcBef>
                <a:spcPts val="600"/>
              </a:spcBef>
              <a:spcAft>
                <a:spcPts val="600"/>
              </a:spcAft>
            </a:pPr>
            <a:r>
              <a:rPr lang="en-US" dirty="0"/>
              <a:t>Superior Vena Cava:</a:t>
            </a:r>
          </a:p>
          <a:p>
            <a:pPr lvl="2">
              <a:spcBef>
                <a:spcPts val="600"/>
              </a:spcBef>
              <a:spcAft>
                <a:spcPts val="600"/>
              </a:spcAft>
            </a:pPr>
            <a:r>
              <a:rPr lang="en-US" sz="2000" dirty="0"/>
              <a:t>Venous blood from the head, arms, and chest </a:t>
            </a:r>
          </a:p>
          <a:p>
            <a:pPr lvl="1">
              <a:spcBef>
                <a:spcPts val="600"/>
              </a:spcBef>
              <a:spcAft>
                <a:spcPts val="600"/>
              </a:spcAft>
            </a:pPr>
            <a:r>
              <a:rPr lang="en-US" dirty="0"/>
              <a:t>Inferior Vena Cava:</a:t>
            </a:r>
          </a:p>
          <a:p>
            <a:pPr lvl="2">
              <a:spcBef>
                <a:spcPts val="600"/>
              </a:spcBef>
              <a:spcAft>
                <a:spcPts val="600"/>
              </a:spcAft>
            </a:pPr>
            <a:r>
              <a:rPr lang="en-US" sz="2000" dirty="0"/>
              <a:t>Blood from the legs and abdomen </a:t>
            </a:r>
          </a:p>
          <a:p>
            <a:pPr>
              <a:spcBef>
                <a:spcPts val="600"/>
              </a:spcBef>
              <a:spcAft>
                <a:spcPts val="600"/>
              </a:spcAft>
            </a:pPr>
            <a:r>
              <a:rPr lang="en-US" dirty="0"/>
              <a:t>Blood then goes through the right side of the heart. </a:t>
            </a:r>
          </a:p>
          <a:p>
            <a:pPr>
              <a:spcBef>
                <a:spcPts val="600"/>
              </a:spcBef>
              <a:spcAft>
                <a:spcPts val="600"/>
              </a:spcAft>
            </a:pPr>
            <a:r>
              <a:rPr lang="en-US" dirty="0"/>
              <a:t>Then to the lungs where carbon dioxide is excreted, and oxygen is taken in</a:t>
            </a:r>
          </a:p>
          <a:p>
            <a:pPr>
              <a:spcBef>
                <a:spcPts val="600"/>
              </a:spcBef>
              <a:spcAft>
                <a:spcPts val="600"/>
              </a:spcAft>
            </a:pPr>
            <a:r>
              <a:rPr lang="en-US" dirty="0"/>
              <a:t>Blood goes back to the left side of the heart.</a:t>
            </a:r>
          </a:p>
          <a:p>
            <a:pPr>
              <a:spcBef>
                <a:spcPts val="600"/>
              </a:spcBef>
              <a:spcAft>
                <a:spcPts val="600"/>
              </a:spcAft>
            </a:pPr>
            <a:r>
              <a:rPr lang="en-US" dirty="0"/>
              <a:t>Then the cycle is repeated.</a:t>
            </a:r>
          </a:p>
          <a:p>
            <a:pPr lvl="2">
              <a:spcBef>
                <a:spcPts val="600"/>
              </a:spcBef>
              <a:spcAft>
                <a:spcPts val="600"/>
              </a:spcAft>
            </a:pPr>
            <a:endParaRPr lang="en-US" dirty="0"/>
          </a:p>
        </p:txBody>
      </p:sp>
    </p:spTree>
    <p:extLst>
      <p:ext uri="{BB962C8B-B14F-4D97-AF65-F5344CB8AC3E}">
        <p14:creationId xmlns:p14="http://schemas.microsoft.com/office/powerpoint/2010/main" val="148628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Blood </a:t>
            </a:r>
            <a:endParaRPr lang="en-US" dirty="0"/>
          </a:p>
        </p:txBody>
      </p:sp>
      <p:sp>
        <p:nvSpPr>
          <p:cNvPr id="3" name="Text Placeholder 2"/>
          <p:cNvSpPr>
            <a:spLocks noGrp="1"/>
          </p:cNvSpPr>
          <p:nvPr>
            <p:ph type="body" idx="1"/>
          </p:nvPr>
        </p:nvSpPr>
        <p:spPr/>
        <p:txBody>
          <a:bodyPr/>
          <a:lstStyle/>
          <a:p>
            <a:pPr>
              <a:spcBef>
                <a:spcPts val="600"/>
              </a:spcBef>
              <a:spcAft>
                <a:spcPts val="600"/>
              </a:spcAft>
              <a:buNone/>
            </a:pPr>
            <a:r>
              <a:rPr lang="x-none" b="1" dirty="0"/>
              <a:t>The Blood</a:t>
            </a:r>
            <a:endParaRPr lang="en-US" b="1" dirty="0"/>
          </a:p>
          <a:p>
            <a:pPr>
              <a:spcBef>
                <a:spcPts val="600"/>
              </a:spcBef>
              <a:spcAft>
                <a:spcPts val="600"/>
              </a:spcAft>
            </a:pPr>
            <a:r>
              <a:rPr lang="en-US" dirty="0"/>
              <a:t>There are four main components of blood: </a:t>
            </a:r>
          </a:p>
          <a:p>
            <a:pPr marL="914400" lvl="1" indent="-457200">
              <a:spcBef>
                <a:spcPts val="600"/>
              </a:spcBef>
              <a:spcAft>
                <a:spcPts val="600"/>
              </a:spcAft>
              <a:buFont typeface="+mj-lt"/>
              <a:buAutoNum type="alphaUcPeriod"/>
            </a:pPr>
            <a:r>
              <a:rPr lang="en-US" dirty="0"/>
              <a:t>White blood cells</a:t>
            </a:r>
          </a:p>
          <a:p>
            <a:pPr marL="914400" lvl="1" indent="-457200">
              <a:spcBef>
                <a:spcPts val="600"/>
              </a:spcBef>
              <a:spcAft>
                <a:spcPts val="600"/>
              </a:spcAft>
              <a:buFont typeface="+mj-lt"/>
              <a:buAutoNum type="alphaUcPeriod"/>
            </a:pPr>
            <a:r>
              <a:rPr lang="en-US" dirty="0"/>
              <a:t>Red blood cells</a:t>
            </a:r>
          </a:p>
          <a:p>
            <a:pPr marL="914400" lvl="1" indent="-457200">
              <a:spcBef>
                <a:spcPts val="600"/>
              </a:spcBef>
              <a:spcAft>
                <a:spcPts val="600"/>
              </a:spcAft>
              <a:buFont typeface="+mj-lt"/>
              <a:buAutoNum type="alphaUcPeriod"/>
            </a:pPr>
            <a:r>
              <a:rPr lang="en-US" dirty="0"/>
              <a:t>Platelets </a:t>
            </a:r>
          </a:p>
          <a:p>
            <a:pPr marL="914400" lvl="1" indent="-457200">
              <a:spcBef>
                <a:spcPts val="600"/>
              </a:spcBef>
              <a:spcAft>
                <a:spcPts val="600"/>
              </a:spcAft>
              <a:buFont typeface="+mj-lt"/>
              <a:buAutoNum type="alphaUcPeriod"/>
            </a:pPr>
            <a:r>
              <a:rPr lang="en-US" dirty="0"/>
              <a:t>Plasma </a:t>
            </a:r>
          </a:p>
        </p:txBody>
      </p:sp>
      <p:pic>
        <p:nvPicPr>
          <p:cNvPr id="5122" name="Picture 2" descr="One big circular red blood cell, several smaller, circular white blood cells, clusters of platelets in plasma are shown." title="Micrograph shows the components of bl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037" y="2325120"/>
            <a:ext cx="4351084" cy="2921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Anatomy and Physiology: The Blood </a:t>
            </a:r>
            <a:endParaRPr lang="en-US" dirty="0"/>
          </a:p>
        </p:txBody>
      </p:sp>
      <p:sp>
        <p:nvSpPr>
          <p:cNvPr id="3" name="Text Placeholder 2"/>
          <p:cNvSpPr>
            <a:spLocks noGrp="1"/>
          </p:cNvSpPr>
          <p:nvPr>
            <p:ph type="body" idx="1"/>
          </p:nvPr>
        </p:nvSpPr>
        <p:spPr/>
        <p:txBody>
          <a:bodyPr/>
          <a:lstStyle/>
          <a:p>
            <a:r>
              <a:rPr lang="en-US" dirty="0"/>
              <a:t>Red blood cells: </a:t>
            </a:r>
          </a:p>
          <a:p>
            <a:pPr lvl="1"/>
            <a:r>
              <a:rPr lang="en-US" dirty="0"/>
              <a:t>Carry oxygen to the body’s cells</a:t>
            </a:r>
          </a:p>
          <a:p>
            <a:pPr lvl="1"/>
            <a:r>
              <a:rPr lang="en-US" dirty="0"/>
              <a:t>Assist in removing carbon dioxide </a:t>
            </a:r>
          </a:p>
          <a:p>
            <a:r>
              <a:rPr lang="en-US" dirty="0"/>
              <a:t>White blood cells:</a:t>
            </a:r>
          </a:p>
          <a:p>
            <a:pPr lvl="1"/>
            <a:r>
              <a:rPr lang="en-US" dirty="0"/>
              <a:t>Part of the body’s immune system</a:t>
            </a:r>
          </a:p>
          <a:p>
            <a:pPr lvl="1"/>
            <a:r>
              <a:rPr lang="en-US" dirty="0"/>
              <a:t>Helping the body defend itself against infection</a:t>
            </a:r>
          </a:p>
          <a:p>
            <a:r>
              <a:rPr lang="en-US" dirty="0"/>
              <a:t>Platelets:</a:t>
            </a:r>
          </a:p>
          <a:p>
            <a:pPr lvl="1"/>
            <a:r>
              <a:rPr lang="en-US" dirty="0"/>
              <a:t>The component of blood (along with specialized proteins from the liver in the plasma) that forms blood clots to stop bleeding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Cardiovascular Emergencies</a:t>
            </a:r>
          </a:p>
        </p:txBody>
      </p:sp>
    </p:spTree>
    <p:extLst>
      <p:ext uri="{BB962C8B-B14F-4D97-AF65-F5344CB8AC3E}">
        <p14:creationId xmlns:p14="http://schemas.microsoft.com/office/powerpoint/2010/main" val="6643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43FF0-F028-4CAD-B7A2-987BE20230C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Cardiovascular Emergencies</a:t>
            </a:r>
          </a:p>
        </p:txBody>
      </p:sp>
      <p:sp>
        <p:nvSpPr>
          <p:cNvPr id="3" name="Text Placeholder 2">
            <a:extLst>
              <a:ext uri="{FF2B5EF4-FFF2-40B4-BE49-F238E27FC236}">
                <a16:creationId xmlns:a16="http://schemas.microsoft.com/office/drawing/2014/main" xmlns="" id="{2016F463-EBFD-473F-8177-787B680AE1A0}"/>
              </a:ext>
            </a:extLst>
          </p:cNvPr>
          <p:cNvSpPr>
            <a:spLocks noGrp="1"/>
          </p:cNvSpPr>
          <p:nvPr>
            <p:ph sz="half" idx="1"/>
          </p:nvPr>
        </p:nvSpPr>
        <p:spPr>
          <a:xfrm>
            <a:off x="858982" y="1908088"/>
            <a:ext cx="9848602" cy="3865691"/>
          </a:xfrm>
        </p:spPr>
        <p:txBody>
          <a:bodyPr>
            <a:noAutofit/>
          </a:bodyPr>
          <a:lstStyle/>
          <a:p>
            <a:pPr>
              <a:spcBef>
                <a:spcPts val="600"/>
              </a:spcBef>
              <a:spcAft>
                <a:spcPts val="600"/>
              </a:spcAft>
            </a:pPr>
            <a:r>
              <a:rPr lang="en-US" dirty="0"/>
              <a:t>Most causes of cardiovascular system failure can be traced to cardiovascular disease.</a:t>
            </a:r>
          </a:p>
          <a:p>
            <a:pPr lvl="1">
              <a:spcBef>
                <a:spcPts val="600"/>
              </a:spcBef>
              <a:spcAft>
                <a:spcPts val="600"/>
              </a:spcAft>
            </a:pPr>
            <a:r>
              <a:rPr lang="en-US" dirty="0"/>
              <a:t>A generic term that describes several diseases that affect the heart and blood vessels</a:t>
            </a:r>
          </a:p>
          <a:p>
            <a:pPr lvl="1">
              <a:spcBef>
                <a:spcPts val="600"/>
              </a:spcBef>
              <a:spcAft>
                <a:spcPts val="600"/>
              </a:spcAft>
            </a:pPr>
            <a:r>
              <a:rPr lang="en-US" dirty="0"/>
              <a:t>Can cause a host of problems, including:</a:t>
            </a:r>
          </a:p>
          <a:p>
            <a:pPr lvl="2">
              <a:spcBef>
                <a:spcPts val="600"/>
              </a:spcBef>
              <a:spcAft>
                <a:spcPts val="600"/>
              </a:spcAft>
            </a:pPr>
            <a:r>
              <a:rPr lang="en-US" dirty="0"/>
              <a:t>High blood pressure</a:t>
            </a:r>
          </a:p>
          <a:p>
            <a:pPr lvl="2">
              <a:spcBef>
                <a:spcPts val="600"/>
              </a:spcBef>
              <a:spcAft>
                <a:spcPts val="600"/>
              </a:spcAft>
            </a:pPr>
            <a:r>
              <a:rPr lang="en-US" dirty="0"/>
              <a:t>Congestive heart failure</a:t>
            </a:r>
          </a:p>
          <a:p>
            <a:pPr lvl="2">
              <a:spcBef>
                <a:spcPts val="600"/>
              </a:spcBef>
              <a:spcAft>
                <a:spcPts val="600"/>
              </a:spcAft>
            </a:pPr>
            <a:r>
              <a:rPr lang="en-US" dirty="0"/>
              <a:t>Acute myocardial infarction</a:t>
            </a:r>
          </a:p>
          <a:p>
            <a:pPr lvl="2">
              <a:spcBef>
                <a:spcPts val="600"/>
              </a:spcBef>
              <a:spcAft>
                <a:spcPts val="600"/>
              </a:spcAft>
            </a:pPr>
            <a:r>
              <a:rPr lang="en-US" dirty="0"/>
              <a:t>Stroke</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90872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43FF0-F028-4CAD-B7A2-987BE20230C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Cardiovascular Emergencies</a:t>
            </a:r>
          </a:p>
        </p:txBody>
      </p:sp>
      <p:sp>
        <p:nvSpPr>
          <p:cNvPr id="3" name="Text Placeholder 2">
            <a:extLst>
              <a:ext uri="{FF2B5EF4-FFF2-40B4-BE49-F238E27FC236}">
                <a16:creationId xmlns:a16="http://schemas.microsoft.com/office/drawing/2014/main" xmlns="" id="{2016F463-EBFD-473F-8177-787B680AE1A0}"/>
              </a:ext>
            </a:extLst>
          </p:cNvPr>
          <p:cNvSpPr>
            <a:spLocks noGrp="1"/>
          </p:cNvSpPr>
          <p:nvPr>
            <p:ph sz="half" idx="1"/>
          </p:nvPr>
        </p:nvSpPr>
        <p:spPr>
          <a:xfrm>
            <a:off x="914400" y="1943982"/>
            <a:ext cx="10363200" cy="3865691"/>
          </a:xfrm>
        </p:spPr>
        <p:txBody>
          <a:bodyPr>
            <a:noAutofit/>
          </a:bodyPr>
          <a:lstStyle/>
          <a:p>
            <a:pPr>
              <a:spcBef>
                <a:spcPts val="600"/>
              </a:spcBef>
              <a:spcAft>
                <a:spcPts val="600"/>
              </a:spcAft>
            </a:pPr>
            <a:r>
              <a:rPr lang="en-US" sz="2000" dirty="0"/>
              <a:t>“Heart attack”</a:t>
            </a:r>
          </a:p>
          <a:p>
            <a:pPr lvl="1">
              <a:spcBef>
                <a:spcPts val="600"/>
              </a:spcBef>
              <a:spcAft>
                <a:spcPts val="600"/>
              </a:spcAft>
            </a:pPr>
            <a:r>
              <a:rPr lang="en-US" dirty="0"/>
              <a:t>Known as an acute myocardial infarction</a:t>
            </a:r>
          </a:p>
          <a:p>
            <a:pPr lvl="1">
              <a:spcBef>
                <a:spcPts val="600"/>
              </a:spcBef>
              <a:spcAft>
                <a:spcPts val="600"/>
              </a:spcAft>
            </a:pPr>
            <a:r>
              <a:rPr lang="en-US" dirty="0"/>
              <a:t>More common in individuals 40 to 70 years of age</a:t>
            </a:r>
          </a:p>
          <a:p>
            <a:pPr lvl="1">
              <a:spcBef>
                <a:spcPts val="600"/>
              </a:spcBef>
              <a:spcAft>
                <a:spcPts val="600"/>
              </a:spcAft>
            </a:pPr>
            <a:r>
              <a:rPr lang="en-US" dirty="0"/>
              <a:t>Can occur as early as one’s twenties</a:t>
            </a:r>
          </a:p>
          <a:p>
            <a:pPr lvl="1">
              <a:spcBef>
                <a:spcPts val="600"/>
              </a:spcBef>
              <a:spcAft>
                <a:spcPts val="600"/>
              </a:spcAft>
            </a:pPr>
            <a:r>
              <a:rPr lang="en-US" dirty="0"/>
              <a:t>Remains a significant problem in the elderly</a:t>
            </a:r>
          </a:p>
          <a:p>
            <a:pPr lvl="1">
              <a:spcBef>
                <a:spcPts val="600"/>
              </a:spcBef>
              <a:spcAft>
                <a:spcPts val="600"/>
              </a:spcAft>
            </a:pPr>
            <a:r>
              <a:rPr lang="en-US" dirty="0"/>
              <a:t>A feared complication is triggering a lethal arrhythmia leading to sudden cardiac arrest. </a:t>
            </a:r>
          </a:p>
          <a:p>
            <a:pPr lvl="2">
              <a:spcBef>
                <a:spcPts val="600"/>
              </a:spcBef>
              <a:spcAft>
                <a:spcPts val="600"/>
              </a:spcAft>
            </a:pPr>
            <a:r>
              <a:rPr lang="en-US" sz="2000" dirty="0"/>
              <a:t>The heart cannot pump blood</a:t>
            </a:r>
          </a:p>
          <a:p>
            <a:pPr lvl="1">
              <a:spcBef>
                <a:spcPts val="600"/>
              </a:spcBef>
              <a:spcAft>
                <a:spcPts val="600"/>
              </a:spcAft>
            </a:pPr>
            <a:endParaRPr lang="en-US" sz="2000" dirty="0"/>
          </a:p>
          <a:p>
            <a:pPr marR="0" lvl="0" rtl="0">
              <a:lnSpc>
                <a:spcPct val="90000"/>
              </a:lnSpc>
            </a:pPr>
            <a:endParaRPr lang="en-US" sz="2000" b="1" i="1" u="none" strike="noStrike" baseline="0"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400219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43FF0-F028-4CAD-B7A2-987BE20230C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Cardiovascular Emergencies</a:t>
            </a:r>
          </a:p>
        </p:txBody>
      </p:sp>
      <p:sp>
        <p:nvSpPr>
          <p:cNvPr id="3" name="Text Placeholder 2">
            <a:extLst>
              <a:ext uri="{FF2B5EF4-FFF2-40B4-BE49-F238E27FC236}">
                <a16:creationId xmlns:a16="http://schemas.microsoft.com/office/drawing/2014/main" xmlns="" id="{2016F463-EBFD-473F-8177-787B680AE1A0}"/>
              </a:ext>
            </a:extLst>
          </p:cNvPr>
          <p:cNvSpPr>
            <a:spLocks noGrp="1"/>
          </p:cNvSpPr>
          <p:nvPr>
            <p:ph sz="half" idx="1"/>
          </p:nvPr>
        </p:nvSpPr>
        <p:spPr>
          <a:xfrm>
            <a:off x="932873" y="1925509"/>
            <a:ext cx="9793184" cy="3865691"/>
          </a:xfrm>
        </p:spPr>
        <p:txBody>
          <a:bodyPr>
            <a:noAutofit/>
          </a:bodyPr>
          <a:lstStyle/>
          <a:p>
            <a:pPr>
              <a:spcBef>
                <a:spcPts val="600"/>
              </a:spcBef>
              <a:spcAft>
                <a:spcPts val="600"/>
              </a:spcAft>
            </a:pPr>
            <a:r>
              <a:rPr lang="en-US" dirty="0"/>
              <a:t>Most causes of cardiovascular disease are attributed to coronary artery disease</a:t>
            </a:r>
            <a:r>
              <a:rPr lang="en-US" sz="2000" dirty="0"/>
              <a:t>.</a:t>
            </a:r>
          </a:p>
          <a:p>
            <a:pPr lvl="1"/>
            <a:r>
              <a:rPr lang="en-US" dirty="0">
                <a:solidFill>
                  <a:schemeClr val="tx2"/>
                </a:solidFill>
              </a:rPr>
              <a:t> </a:t>
            </a:r>
            <a:r>
              <a:rPr lang="en-US" u="dbl" dirty="0">
                <a:solidFill>
                  <a:srgbClr val="C00000"/>
                </a:solidFill>
              </a:rPr>
              <a:t>Coronary artery disease</a:t>
            </a:r>
            <a:r>
              <a:rPr lang="en-US" dirty="0">
                <a:solidFill>
                  <a:srgbClr val="C00000"/>
                </a:solidFill>
              </a:rPr>
              <a:t> </a:t>
            </a:r>
            <a:r>
              <a:rPr lang="en-US" dirty="0"/>
              <a:t>is the narrowing of the coronary arteries, which supply blood and oxygen to the muscle of the heart.</a:t>
            </a:r>
          </a:p>
          <a:p>
            <a:pPr lvl="1"/>
            <a:r>
              <a:rPr lang="en-US" dirty="0">
                <a:solidFill>
                  <a:schemeClr val="tx2"/>
                </a:solidFill>
              </a:rPr>
              <a:t> </a:t>
            </a:r>
            <a:r>
              <a:rPr lang="en-US" u="dbl" dirty="0">
                <a:solidFill>
                  <a:srgbClr val="C00000"/>
                </a:solidFill>
              </a:rPr>
              <a:t>Atherosclerosis</a:t>
            </a:r>
            <a:r>
              <a:rPr lang="en-US" dirty="0"/>
              <a:t> is when cholesterol and lipid plaques form within the walls of arteries.</a:t>
            </a:r>
          </a:p>
          <a:p>
            <a:pPr marR="0" lvl="0" rtl="0">
              <a:lnSpc>
                <a:spcPct val="90000"/>
              </a:lnSpc>
            </a:pPr>
            <a:endParaRPr lang="en-US" sz="2000" b="1" i="1" u="none" strike="noStrike" baseline="0"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15813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a:t>
            </a:r>
            <a:br>
              <a:rPr lang="en-US" kern="1600" dirty="0"/>
            </a:br>
            <a:r>
              <a:rPr lang="en-US" kern="1600" dirty="0"/>
              <a:t>Congestive Heart Failure</a:t>
            </a:r>
            <a:endParaRPr lang="en-US" dirty="0"/>
          </a:p>
        </p:txBody>
      </p:sp>
      <p:sp>
        <p:nvSpPr>
          <p:cNvPr id="3" name="Content Placeholder 2"/>
          <p:cNvSpPr>
            <a:spLocks noGrp="1"/>
          </p:cNvSpPr>
          <p:nvPr>
            <p:ph sz="half" idx="1"/>
          </p:nvPr>
        </p:nvSpPr>
        <p:spPr>
          <a:xfrm>
            <a:off x="932872" y="2097633"/>
            <a:ext cx="10903371" cy="4535395"/>
          </a:xfrm>
        </p:spPr>
        <p:txBody>
          <a:bodyPr/>
          <a:lstStyle/>
          <a:p>
            <a:pPr lvl="0">
              <a:lnSpc>
                <a:spcPct val="90000"/>
              </a:lnSpc>
              <a:spcBef>
                <a:spcPts val="600"/>
              </a:spcBef>
              <a:spcAft>
                <a:spcPts val="600"/>
              </a:spcAft>
              <a:buNone/>
            </a:pPr>
            <a:r>
              <a:rPr lang="en-US" sz="2400" b="1" dirty="0">
                <a:solidFill>
                  <a:schemeClr val="tx2"/>
                </a:solidFill>
              </a:rPr>
              <a:t>Congestive Heart Failure </a:t>
            </a:r>
          </a:p>
          <a:p>
            <a:pPr>
              <a:lnSpc>
                <a:spcPct val="90000"/>
              </a:lnSpc>
              <a:spcBef>
                <a:spcPts val="600"/>
              </a:spcBef>
              <a:spcAft>
                <a:spcPts val="600"/>
              </a:spcAft>
            </a:pPr>
            <a:r>
              <a:rPr lang="en-US" dirty="0"/>
              <a:t>The heart cannot adequately pump blood to body tissues.</a:t>
            </a:r>
          </a:p>
          <a:p>
            <a:pPr>
              <a:lnSpc>
                <a:spcPct val="90000"/>
              </a:lnSpc>
              <a:spcBef>
                <a:spcPts val="600"/>
              </a:spcBef>
              <a:spcAft>
                <a:spcPts val="600"/>
              </a:spcAft>
            </a:pPr>
            <a:r>
              <a:rPr lang="en-US" dirty="0"/>
              <a:t>Blood backs up into the major blood vessels that leads to the heart and certain organs. </a:t>
            </a:r>
          </a:p>
          <a:p>
            <a:pPr lvl="1">
              <a:lnSpc>
                <a:spcPct val="90000"/>
              </a:lnSpc>
              <a:spcBef>
                <a:spcPts val="600"/>
              </a:spcBef>
              <a:spcAft>
                <a:spcPts val="600"/>
              </a:spcAft>
            </a:pPr>
            <a:r>
              <a:rPr lang="en-US" dirty="0"/>
              <a:t>Called </a:t>
            </a:r>
            <a:r>
              <a:rPr lang="en-US" u="dbl" dirty="0">
                <a:solidFill>
                  <a:srgbClr val="C00000"/>
                </a:solidFill>
              </a:rPr>
              <a:t>congestive heart failure (CHF)</a:t>
            </a:r>
          </a:p>
          <a:p>
            <a:pPr lvl="1">
              <a:lnSpc>
                <a:spcPct val="90000"/>
              </a:lnSpc>
              <a:spcBef>
                <a:spcPts val="600"/>
              </a:spcBef>
              <a:spcAft>
                <a:spcPts val="600"/>
              </a:spcAft>
            </a:pPr>
            <a:r>
              <a:rPr lang="en-US" dirty="0"/>
              <a:t>One or both sides of the heart can fail. </a:t>
            </a:r>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218391"/>
            <a:ext cx="12192000" cy="1002089"/>
          </a:xfrm>
        </p:spPr>
        <p:txBody>
          <a:bodyPr/>
          <a:lstStyle/>
          <a:p>
            <a:r>
              <a:rPr lang="en-US" dirty="0"/>
              <a:t>Objectives</a:t>
            </a:r>
          </a:p>
        </p:txBody>
      </p:sp>
      <p:sp>
        <p:nvSpPr>
          <p:cNvPr id="14" name="Content Placeholder 2"/>
          <p:cNvSpPr>
            <a:spLocks noGrp="1"/>
          </p:cNvSpPr>
          <p:nvPr>
            <p:ph idx="1"/>
          </p:nvPr>
        </p:nvSpPr>
        <p:spPr>
          <a:xfrm>
            <a:off x="925830" y="2364509"/>
            <a:ext cx="10287000" cy="3825408"/>
          </a:xfrm>
        </p:spPr>
        <p:txBody>
          <a:bodyPr/>
          <a:lstStyle/>
          <a:p>
            <a:r>
              <a:rPr lang="en-US" dirty="0"/>
              <a:t>15-1 List the arrhythmias associated with sudden cardiac death.</a:t>
            </a:r>
          </a:p>
          <a:p>
            <a:r>
              <a:rPr lang="en-US" dirty="0"/>
              <a:t>15-2 Demonstrate how to assess and treat a patient with a cardiovascular emergency.</a:t>
            </a:r>
          </a:p>
          <a:p>
            <a:r>
              <a:rPr lang="en-US" dirty="0"/>
              <a:t>15-3 Describe what you should ask a patient who takes a heart medication.</a:t>
            </a:r>
          </a:p>
          <a:p>
            <a:r>
              <a:rPr lang="en-US" dirty="0"/>
              <a:t>15-4 Explain what an anticoagulant (“blood thinner”) is. </a:t>
            </a:r>
          </a:p>
          <a:p>
            <a:endParaRPr lang="en-US" sz="4000" dirty="0"/>
          </a:p>
          <a:p>
            <a:pPr lvl="1">
              <a:lnSpc>
                <a:spcPct val="200000"/>
              </a:lnSpc>
            </a:pPr>
            <a:endParaRPr lang="en-US"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Tree>
    <p:extLst>
      <p:ext uri="{BB962C8B-B14F-4D97-AF65-F5344CB8AC3E}">
        <p14:creationId xmlns:p14="http://schemas.microsoft.com/office/powerpoint/2010/main" val="311672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a:t>
            </a:r>
            <a:br>
              <a:rPr lang="en-US" kern="1600" dirty="0"/>
            </a:br>
            <a:r>
              <a:rPr lang="en-US" kern="1600" dirty="0"/>
              <a:t>Congestive Heart Failure</a:t>
            </a:r>
            <a:endParaRPr lang="en-US" dirty="0"/>
          </a:p>
        </p:txBody>
      </p:sp>
      <p:sp>
        <p:nvSpPr>
          <p:cNvPr id="3" name="Content Placeholder 2"/>
          <p:cNvSpPr>
            <a:spLocks noGrp="1"/>
          </p:cNvSpPr>
          <p:nvPr>
            <p:ph sz="half" idx="1"/>
          </p:nvPr>
        </p:nvSpPr>
        <p:spPr>
          <a:xfrm>
            <a:off x="905164" y="2068945"/>
            <a:ext cx="5805714" cy="4504914"/>
          </a:xfrm>
        </p:spPr>
        <p:txBody>
          <a:bodyPr/>
          <a:lstStyle/>
          <a:p>
            <a:pPr>
              <a:lnSpc>
                <a:spcPct val="90000"/>
              </a:lnSpc>
              <a:spcBef>
                <a:spcPts val="600"/>
              </a:spcBef>
              <a:spcAft>
                <a:spcPts val="600"/>
              </a:spcAft>
            </a:pPr>
            <a:r>
              <a:rPr lang="en-US" dirty="0"/>
              <a:t>Right-sided CHF results in the backup of blood in the venous system.</a:t>
            </a:r>
          </a:p>
          <a:p>
            <a:pPr lvl="1">
              <a:lnSpc>
                <a:spcPct val="90000"/>
              </a:lnSpc>
              <a:spcBef>
                <a:spcPts val="600"/>
              </a:spcBef>
              <a:spcAft>
                <a:spcPts val="600"/>
              </a:spcAft>
            </a:pPr>
            <a:r>
              <a:rPr lang="en-US" dirty="0"/>
              <a:t>The body’s blood return circuit</a:t>
            </a:r>
          </a:p>
          <a:p>
            <a:pPr>
              <a:lnSpc>
                <a:spcPct val="90000"/>
              </a:lnSpc>
              <a:spcBef>
                <a:spcPts val="600"/>
              </a:spcBef>
              <a:spcAft>
                <a:spcPts val="600"/>
              </a:spcAft>
            </a:pPr>
            <a:r>
              <a:rPr lang="en-US" dirty="0"/>
              <a:t>Causes leakage of the fluid part of the blood into the extremities, commonly the legs, ankles, and feet</a:t>
            </a:r>
          </a:p>
          <a:p>
            <a:pPr lvl="1">
              <a:lnSpc>
                <a:spcPct val="90000"/>
              </a:lnSpc>
            </a:pPr>
            <a:r>
              <a:rPr lang="en-US" dirty="0"/>
              <a:t>Resulting swelling is known as pedal edema.</a:t>
            </a:r>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pic>
        <p:nvPicPr>
          <p:cNvPr id="6146" name="Picture 2" descr="Photo shows the swollen legs of a patient with pedal edema being examined by a pair of 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005" y="2109799"/>
            <a:ext cx="4261476" cy="2886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4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a:t>
            </a:r>
            <a:br>
              <a:rPr lang="en-US" kern="1600" dirty="0"/>
            </a:br>
            <a:r>
              <a:rPr lang="en-US" kern="1600" dirty="0"/>
              <a:t>Congestive Heart Failure</a:t>
            </a:r>
            <a:endParaRPr lang="en-US" dirty="0"/>
          </a:p>
        </p:txBody>
      </p:sp>
      <p:sp>
        <p:nvSpPr>
          <p:cNvPr id="3" name="Content Placeholder 2"/>
          <p:cNvSpPr>
            <a:spLocks noGrp="1"/>
          </p:cNvSpPr>
          <p:nvPr>
            <p:ph sz="half" idx="1"/>
          </p:nvPr>
        </p:nvSpPr>
        <p:spPr>
          <a:xfrm>
            <a:off x="905164" y="2438400"/>
            <a:ext cx="10931080" cy="4061568"/>
          </a:xfrm>
        </p:spPr>
        <p:txBody>
          <a:bodyPr/>
          <a:lstStyle/>
          <a:p>
            <a:pPr>
              <a:lnSpc>
                <a:spcPct val="90000"/>
              </a:lnSpc>
              <a:spcBef>
                <a:spcPts val="600"/>
              </a:spcBef>
              <a:spcAft>
                <a:spcPts val="600"/>
              </a:spcAft>
            </a:pPr>
            <a:r>
              <a:rPr lang="en-US" dirty="0"/>
              <a:t>Left-sided CHF causes blood to backup in the lungs resulting in:</a:t>
            </a:r>
          </a:p>
          <a:p>
            <a:pPr lvl="1">
              <a:lnSpc>
                <a:spcPct val="90000"/>
              </a:lnSpc>
              <a:spcBef>
                <a:spcPts val="600"/>
              </a:spcBef>
              <a:spcAft>
                <a:spcPts val="600"/>
              </a:spcAft>
            </a:pPr>
            <a:r>
              <a:rPr lang="en-US" dirty="0"/>
              <a:t>Shortness of breath</a:t>
            </a:r>
          </a:p>
          <a:p>
            <a:pPr lvl="1">
              <a:lnSpc>
                <a:spcPct val="90000"/>
              </a:lnSpc>
              <a:spcBef>
                <a:spcPts val="600"/>
              </a:spcBef>
              <a:spcAft>
                <a:spcPts val="600"/>
              </a:spcAft>
            </a:pPr>
            <a:r>
              <a:rPr lang="en-US" dirty="0"/>
              <a:t>Fluid in the lungs known as </a:t>
            </a:r>
            <a:r>
              <a:rPr lang="en-US" u="dbl" dirty="0">
                <a:solidFill>
                  <a:srgbClr val="C00000"/>
                </a:solidFill>
              </a:rPr>
              <a:t>pulmonary edema</a:t>
            </a:r>
            <a:r>
              <a:rPr lang="en-US" dirty="0"/>
              <a:t> </a:t>
            </a:r>
          </a:p>
          <a:p>
            <a:pPr lvl="2">
              <a:lnSpc>
                <a:spcPct val="90000"/>
              </a:lnSpc>
              <a:spcBef>
                <a:spcPts val="600"/>
              </a:spcBef>
              <a:spcAft>
                <a:spcPts val="600"/>
              </a:spcAft>
            </a:pPr>
            <a:r>
              <a:rPr lang="en-US" sz="2000" dirty="0"/>
              <a:t>Causes difficulty breathing</a:t>
            </a:r>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741276" y="741872"/>
            <a:ext cx="817853" cy="461665"/>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8" name="Picture 7"/>
          <p:cNvPicPr>
            <a:picLocks noChangeAspect="1"/>
          </p:cNvPicPr>
          <p:nvPr/>
        </p:nvPicPr>
        <p:blipFill>
          <a:blip r:embed="rId2" cstate="print"/>
          <a:stretch>
            <a:fillRect/>
          </a:stretch>
        </p:blipFill>
        <p:spPr>
          <a:xfrm>
            <a:off x="10476718" y="314792"/>
            <a:ext cx="1359526" cy="1355761"/>
          </a:xfrm>
          <a:prstGeom prst="rect">
            <a:avLst/>
          </a:prstGeom>
        </p:spPr>
      </p:pic>
      <p:sp>
        <p:nvSpPr>
          <p:cNvPr id="9" name="Rectangle 8"/>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15990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Pulmonary Edema</a:t>
            </a:r>
            <a:endParaRPr lang="en-US" dirty="0"/>
          </a:p>
        </p:txBody>
      </p:sp>
      <p:sp>
        <p:nvSpPr>
          <p:cNvPr id="3" name="Content Placeholder 2"/>
          <p:cNvSpPr>
            <a:spLocks noGrp="1"/>
          </p:cNvSpPr>
          <p:nvPr>
            <p:ph sz="half" idx="1"/>
          </p:nvPr>
        </p:nvSpPr>
        <p:spPr>
          <a:xfrm>
            <a:off x="914400" y="2244436"/>
            <a:ext cx="9956800" cy="3946052"/>
          </a:xfrm>
        </p:spPr>
        <p:txBody>
          <a:bodyPr/>
          <a:lstStyle/>
          <a:p>
            <a:r>
              <a:rPr lang="en-US" sz="2400" b="1" dirty="0"/>
              <a:t>Pulmonary edema</a:t>
            </a:r>
          </a:p>
          <a:p>
            <a:r>
              <a:rPr lang="en-US" dirty="0"/>
              <a:t>Pulmonary edema is an accumulation of fluid in the lungs. </a:t>
            </a:r>
          </a:p>
          <a:p>
            <a:pPr lvl="1">
              <a:spcBef>
                <a:spcPts val="600"/>
              </a:spcBef>
              <a:spcAft>
                <a:spcPts val="600"/>
              </a:spcAft>
            </a:pPr>
            <a:r>
              <a:rPr lang="en-US" dirty="0"/>
              <a:t>Cause may be due either to:</a:t>
            </a:r>
          </a:p>
          <a:p>
            <a:pPr lvl="2">
              <a:spcBef>
                <a:spcPts val="600"/>
              </a:spcBef>
              <a:spcAft>
                <a:spcPts val="600"/>
              </a:spcAft>
            </a:pPr>
            <a:r>
              <a:rPr lang="en-US" sz="2000" dirty="0"/>
              <a:t>The heart failing </a:t>
            </a:r>
          </a:p>
          <a:p>
            <a:pPr lvl="2">
              <a:spcBef>
                <a:spcPts val="600"/>
              </a:spcBef>
              <a:spcAft>
                <a:spcPts val="600"/>
              </a:spcAft>
            </a:pPr>
            <a:r>
              <a:rPr lang="en-US" sz="2000" dirty="0"/>
              <a:t>Other non-heart-related causes</a:t>
            </a:r>
          </a:p>
          <a:p>
            <a:pPr>
              <a:spcBef>
                <a:spcPts val="600"/>
              </a:spcBef>
              <a:spcAft>
                <a:spcPts val="600"/>
              </a:spcAft>
            </a:pPr>
            <a:r>
              <a:rPr lang="en-US" dirty="0"/>
              <a:t>Common cause: heart damage from an AMI</a:t>
            </a:r>
          </a:p>
          <a:p>
            <a:pPr lvl="1">
              <a:spcBef>
                <a:spcPts val="600"/>
              </a:spcBef>
              <a:spcAft>
                <a:spcPts val="600"/>
              </a:spcAft>
            </a:pPr>
            <a:r>
              <a:rPr lang="en-US" dirty="0"/>
              <a:t>Other conditions include: untreated hypertension, heart valve disease, direct trauma to the lung tissue, and certain drugs (heroin)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Pulmonary Edema</a:t>
            </a:r>
            <a:endParaRPr lang="en-US" dirty="0"/>
          </a:p>
        </p:txBody>
      </p:sp>
      <p:sp>
        <p:nvSpPr>
          <p:cNvPr id="3" name="Content Placeholder 2"/>
          <p:cNvSpPr>
            <a:spLocks noGrp="1"/>
          </p:cNvSpPr>
          <p:nvPr>
            <p:ph sz="half" idx="1"/>
          </p:nvPr>
        </p:nvSpPr>
        <p:spPr>
          <a:xfrm>
            <a:off x="914399" y="2115126"/>
            <a:ext cx="10116457" cy="4075361"/>
          </a:xfrm>
        </p:spPr>
        <p:txBody>
          <a:bodyPr/>
          <a:lstStyle/>
          <a:p>
            <a:pPr>
              <a:spcBef>
                <a:spcPts val="600"/>
              </a:spcBef>
              <a:spcAft>
                <a:spcPts val="600"/>
              </a:spcAft>
            </a:pPr>
            <a:r>
              <a:rPr lang="en-US" dirty="0"/>
              <a:t>Results from the inability of the left ventricle to pump blood effectively to the body</a:t>
            </a:r>
          </a:p>
          <a:p>
            <a:pPr lvl="1">
              <a:spcBef>
                <a:spcPts val="600"/>
              </a:spcBef>
              <a:spcAft>
                <a:spcPts val="600"/>
              </a:spcAft>
            </a:pPr>
            <a:r>
              <a:rPr lang="en-US" dirty="0"/>
              <a:t>Blood backs up into the lungs.</a:t>
            </a:r>
          </a:p>
          <a:p>
            <a:pPr lvl="1"/>
            <a:r>
              <a:rPr lang="en-US" dirty="0"/>
              <a:t>Causes an increase in fluid pressure within the pulmonary capillaries </a:t>
            </a:r>
          </a:p>
          <a:p>
            <a:pPr lvl="1"/>
            <a:r>
              <a:rPr lang="en-US" dirty="0"/>
              <a:t>Fluid seeps into the alveoli.</a:t>
            </a:r>
          </a:p>
          <a:p>
            <a:pPr lvl="1"/>
            <a:r>
              <a:rPr lang="en-US" dirty="0"/>
              <a:t>Prevents proper exchange of oxygen and carbon dioxide</a:t>
            </a:r>
          </a:p>
          <a:p>
            <a:r>
              <a:rPr lang="en-US" dirty="0"/>
              <a:t>Leads to moderate-to-severe hypoxemia (low oxygen in the blood) with associated respiratory distress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Pulmonary Edema</a:t>
            </a:r>
            <a:endParaRPr lang="en-US" dirty="0"/>
          </a:p>
        </p:txBody>
      </p:sp>
      <p:sp>
        <p:nvSpPr>
          <p:cNvPr id="3" name="Content Placeholder 2"/>
          <p:cNvSpPr>
            <a:spLocks noGrp="1"/>
          </p:cNvSpPr>
          <p:nvPr>
            <p:ph sz="half" idx="1"/>
          </p:nvPr>
        </p:nvSpPr>
        <p:spPr>
          <a:xfrm>
            <a:off x="914399" y="2068944"/>
            <a:ext cx="10116457" cy="4121543"/>
          </a:xfrm>
        </p:spPr>
        <p:txBody>
          <a:bodyPr/>
          <a:lstStyle/>
          <a:p>
            <a:r>
              <a:rPr lang="en-US" dirty="0"/>
              <a:t>Respiratory centers within the brain signal the body to breathe faster.</a:t>
            </a:r>
          </a:p>
          <a:p>
            <a:pPr lvl="1"/>
            <a:r>
              <a:rPr lang="en-US" dirty="0"/>
              <a:t>The lungs become more damaged.</a:t>
            </a:r>
          </a:p>
          <a:p>
            <a:pPr lvl="1"/>
            <a:r>
              <a:rPr lang="en-US" dirty="0"/>
              <a:t>Red blood cells leak into the alveoli.</a:t>
            </a:r>
          </a:p>
          <a:p>
            <a:pPr lvl="1"/>
            <a:r>
              <a:rPr lang="en-US" dirty="0"/>
              <a:t>Lead to frothy, blood-tinged fluid to be coughed up</a:t>
            </a:r>
          </a:p>
          <a:p>
            <a:pPr lvl="0"/>
            <a:r>
              <a:rPr lang="en-US" dirty="0"/>
              <a:t>Eventually patient develops cardiogenic shock from profound hypoxia. </a:t>
            </a:r>
          </a:p>
          <a:p>
            <a:pPr lvl="0"/>
            <a:r>
              <a:rPr lang="en-US" dirty="0"/>
              <a:t>Another cause of pulmonary edema is altitude illness.</a:t>
            </a:r>
          </a:p>
        </p:txBody>
      </p:sp>
    </p:spTree>
    <p:extLst>
      <p:ext uri="{BB962C8B-B14F-4D97-AF65-F5344CB8AC3E}">
        <p14:creationId xmlns:p14="http://schemas.microsoft.com/office/powerpoint/2010/main" val="215064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Angina Pectoris</a:t>
            </a:r>
            <a:endParaRPr lang="en-US" dirty="0"/>
          </a:p>
        </p:txBody>
      </p:sp>
      <p:sp>
        <p:nvSpPr>
          <p:cNvPr id="3" name="Content Placeholder 2"/>
          <p:cNvSpPr>
            <a:spLocks noGrp="1"/>
          </p:cNvSpPr>
          <p:nvPr>
            <p:ph sz="half" idx="1"/>
          </p:nvPr>
        </p:nvSpPr>
        <p:spPr>
          <a:xfrm>
            <a:off x="870857" y="1910995"/>
            <a:ext cx="10072914" cy="4729436"/>
          </a:xfrm>
        </p:spPr>
        <p:txBody>
          <a:bodyPr/>
          <a:lstStyle/>
          <a:p>
            <a:pPr>
              <a:buNone/>
            </a:pPr>
            <a:r>
              <a:rPr lang="en-US" sz="2000" b="1" dirty="0"/>
              <a:t>Angina Pectoris </a:t>
            </a:r>
          </a:p>
          <a:p>
            <a:pPr lvl="1">
              <a:spcBef>
                <a:spcPts val="600"/>
              </a:spcBef>
              <a:spcAft>
                <a:spcPts val="600"/>
              </a:spcAft>
            </a:pPr>
            <a:r>
              <a:rPr lang="en-US" u="dbl" dirty="0">
                <a:solidFill>
                  <a:srgbClr val="C00000"/>
                </a:solidFill>
              </a:rPr>
              <a:t>Angina pectoris</a:t>
            </a:r>
            <a:r>
              <a:rPr lang="en-US" dirty="0"/>
              <a:t> is chest pain or discomfort caused by </a:t>
            </a:r>
            <a:r>
              <a:rPr lang="en-US" u="dbl" dirty="0">
                <a:solidFill>
                  <a:srgbClr val="C00000"/>
                </a:solidFill>
              </a:rPr>
              <a:t>ischemia</a:t>
            </a:r>
            <a:r>
              <a:rPr lang="en-US" dirty="0"/>
              <a:t> (lack of oxygen) of the </a:t>
            </a:r>
            <a:r>
              <a:rPr lang="en-US" dirty="0">
                <a:solidFill>
                  <a:schemeClr val="tx2"/>
                </a:solidFill>
              </a:rPr>
              <a:t>myocardium </a:t>
            </a:r>
            <a:r>
              <a:rPr lang="en-US" dirty="0"/>
              <a:t>(heart muscle). </a:t>
            </a:r>
          </a:p>
          <a:p>
            <a:pPr lvl="2">
              <a:spcBef>
                <a:spcPts val="600"/>
              </a:spcBef>
              <a:spcAft>
                <a:spcPts val="600"/>
              </a:spcAft>
            </a:pPr>
            <a:r>
              <a:rPr lang="en-US" dirty="0"/>
              <a:t>Simply referred to as angina</a:t>
            </a:r>
          </a:p>
          <a:p>
            <a:pPr lvl="1">
              <a:spcBef>
                <a:spcPts val="600"/>
              </a:spcBef>
              <a:spcAft>
                <a:spcPts val="600"/>
              </a:spcAft>
            </a:pPr>
            <a:r>
              <a:rPr lang="en-US" dirty="0"/>
              <a:t>Heart muscle is not getting enough oxygen. </a:t>
            </a:r>
          </a:p>
          <a:p>
            <a:pPr lvl="1">
              <a:spcBef>
                <a:spcPts val="600"/>
              </a:spcBef>
              <a:spcAft>
                <a:spcPts val="600"/>
              </a:spcAft>
            </a:pPr>
            <a:r>
              <a:rPr lang="en-US" dirty="0"/>
              <a:t>Typically manifested as chest discomfort</a:t>
            </a:r>
          </a:p>
          <a:p>
            <a:pPr lvl="1">
              <a:spcBef>
                <a:spcPts val="600"/>
              </a:spcBef>
              <a:spcAft>
                <a:spcPts val="600"/>
              </a:spcAft>
            </a:pPr>
            <a:r>
              <a:rPr lang="en-US" dirty="0"/>
              <a:t>When the stressor is eliminated, the pain usually subsides.</a:t>
            </a:r>
          </a:p>
          <a:p>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6" name="Picture 5"/>
          <p:cNvPicPr>
            <a:picLocks noChangeAspect="1"/>
          </p:cNvPicPr>
          <p:nvPr/>
        </p:nvPicPr>
        <p:blipFill>
          <a:blip r:embed="rId2" cstate="print"/>
          <a:stretch>
            <a:fillRect/>
          </a:stretch>
        </p:blipFill>
        <p:spPr>
          <a:xfrm>
            <a:off x="10476718" y="314792"/>
            <a:ext cx="1359526" cy="1355761"/>
          </a:xfrm>
          <a:prstGeom prst="rect">
            <a:avLst/>
          </a:prstGeom>
        </p:spPr>
      </p:pic>
      <p:sp>
        <p:nvSpPr>
          <p:cNvPr id="7" name="Rectangle 6"/>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0A24E-46EE-41E8-8DB5-02AA17322AD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Cardiovascular Emergencies: Myocardial Infarction </a:t>
            </a:r>
          </a:p>
        </p:txBody>
      </p:sp>
      <p:sp>
        <p:nvSpPr>
          <p:cNvPr id="3" name="Text Placeholder 2">
            <a:extLst>
              <a:ext uri="{FF2B5EF4-FFF2-40B4-BE49-F238E27FC236}">
                <a16:creationId xmlns:a16="http://schemas.microsoft.com/office/drawing/2014/main" xmlns="" id="{832C0B9C-A4C9-476B-A6F8-E05743D89516}"/>
              </a:ext>
            </a:extLst>
          </p:cNvPr>
          <p:cNvSpPr>
            <a:spLocks noGrp="1"/>
          </p:cNvSpPr>
          <p:nvPr>
            <p:ph sz="half" idx="1"/>
          </p:nvPr>
        </p:nvSpPr>
        <p:spPr>
          <a:xfrm>
            <a:off x="914400" y="2253672"/>
            <a:ext cx="4855464" cy="3936815"/>
          </a:xfrm>
        </p:spPr>
        <p:txBody>
          <a:bodyPr>
            <a:normAutofit/>
          </a:bodyPr>
          <a:lstStyle/>
          <a:p>
            <a:pPr marR="0" lvl="0" rtl="0">
              <a:buNone/>
            </a:pPr>
            <a:r>
              <a:rPr lang="en-US" b="1" u="none" strike="noStrike" baseline="0" dirty="0"/>
              <a:t>Myocardial Infarction </a:t>
            </a:r>
          </a:p>
          <a:p>
            <a:r>
              <a:rPr lang="en-US" u="none" strike="noStrike" baseline="0" dirty="0"/>
              <a:t>A myocardial infarction is a blockage in one or more of the coronary arteries.</a:t>
            </a:r>
          </a:p>
          <a:p>
            <a:pPr lvl="1"/>
            <a:r>
              <a:rPr lang="en-US" dirty="0"/>
              <a:t>R</a:t>
            </a:r>
            <a:r>
              <a:rPr lang="en-US" u="none" strike="noStrike" baseline="0" dirty="0"/>
              <a:t>esults in ischemic death of heart muscle that is supplied by the blocked artery(s)</a:t>
            </a:r>
          </a:p>
          <a:p>
            <a:pPr lvl="1"/>
            <a:r>
              <a:rPr lang="en-US" dirty="0"/>
              <a:t>Also known as</a:t>
            </a:r>
            <a:r>
              <a:rPr lang="en-US" dirty="0">
                <a:solidFill>
                  <a:srgbClr val="FF0000"/>
                </a:solidFill>
              </a:rPr>
              <a:t> </a:t>
            </a:r>
            <a:r>
              <a:rPr lang="en-US" u="dbl" dirty="0">
                <a:solidFill>
                  <a:srgbClr val="C00000"/>
                </a:solidFill>
              </a:rPr>
              <a:t>acute myocardial infarction (AMI)</a:t>
            </a:r>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9" name="Rectangle 8"/>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pic>
        <p:nvPicPr>
          <p:cNvPr id="7170" name="Picture 2" descr="Illustration shows a heart with aorta, pulmonary artery. An inset magnified view of Blocked coronary artery shows the darkened Area of infarction and the lighter Area of ischemia above it. Areas of collateral circulation on the heart are sh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024" y="2179561"/>
            <a:ext cx="3842252" cy="365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10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50A24E-46EE-41E8-8DB5-02AA17322ADA}"/>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Cardiovascular Emergencies: Myocardial Infarction </a:t>
            </a:r>
          </a:p>
        </p:txBody>
      </p:sp>
      <p:sp>
        <p:nvSpPr>
          <p:cNvPr id="3" name="Text Placeholder 2">
            <a:extLst>
              <a:ext uri="{FF2B5EF4-FFF2-40B4-BE49-F238E27FC236}">
                <a16:creationId xmlns:a16="http://schemas.microsoft.com/office/drawing/2014/main" xmlns="" id="{832C0B9C-A4C9-476B-A6F8-E05743D89516}"/>
              </a:ext>
            </a:extLst>
          </p:cNvPr>
          <p:cNvSpPr>
            <a:spLocks noGrp="1"/>
          </p:cNvSpPr>
          <p:nvPr>
            <p:ph sz="half" idx="1"/>
          </p:nvPr>
        </p:nvSpPr>
        <p:spPr>
          <a:xfrm>
            <a:off x="914400" y="2198254"/>
            <a:ext cx="9562318" cy="3992233"/>
          </a:xfrm>
        </p:spPr>
        <p:txBody>
          <a:bodyPr>
            <a:normAutofit/>
          </a:bodyPr>
          <a:lstStyle/>
          <a:p>
            <a:pPr lvl="0"/>
            <a:r>
              <a:rPr lang="en-US" dirty="0"/>
              <a:t>A blood clot is the most common source of the blockage.</a:t>
            </a:r>
          </a:p>
          <a:p>
            <a:pPr lvl="1"/>
            <a:r>
              <a:rPr lang="en-US" dirty="0"/>
              <a:t>Represents approximately 90% of all myocardial infarction cases</a:t>
            </a:r>
          </a:p>
          <a:p>
            <a:pPr lvl="0"/>
            <a:r>
              <a:rPr lang="en-US" dirty="0"/>
              <a:t>A small atherosclerotic plaque in the coronary artery has ruptured or dislodged.</a:t>
            </a:r>
          </a:p>
          <a:p>
            <a:pPr lvl="1"/>
            <a:r>
              <a:rPr lang="en-US" dirty="0"/>
              <a:t>A blood clot forms to repair the rupture.</a:t>
            </a:r>
          </a:p>
          <a:p>
            <a:pPr lvl="1"/>
            <a:r>
              <a:rPr lang="en-US" dirty="0"/>
              <a:t>The coronary artery can become completely blocked.</a:t>
            </a:r>
          </a:p>
          <a:p>
            <a:pPr lvl="1"/>
            <a:r>
              <a:rPr lang="en-US" dirty="0"/>
              <a:t>Preventing blood flow past the blockage</a:t>
            </a:r>
          </a:p>
          <a:p>
            <a:pPr lvl="0"/>
            <a:r>
              <a:rPr lang="en-US" dirty="0"/>
              <a:t>Another cause is the gradual growth of plaques in coronary vessels until they completely prevent blood flow through the vessels.</a:t>
            </a:r>
          </a:p>
          <a:p>
            <a:pPr marR="0" lvl="0" rtl="0">
              <a:lnSpc>
                <a:spcPct val="90000"/>
              </a:lnSpc>
            </a:pPr>
            <a:endParaRPr lang="en-US" sz="17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9" name="Picture 8"/>
          <p:cNvPicPr>
            <a:picLocks noChangeAspect="1"/>
          </p:cNvPicPr>
          <p:nvPr/>
        </p:nvPicPr>
        <p:blipFill>
          <a:blip r:embed="rId2" cstate="print"/>
          <a:stretch>
            <a:fillRect/>
          </a:stretch>
        </p:blipFill>
        <p:spPr>
          <a:xfrm>
            <a:off x="10476718" y="314792"/>
            <a:ext cx="1359526" cy="1355761"/>
          </a:xfrm>
          <a:prstGeom prst="rect">
            <a:avLst/>
          </a:prstGeom>
        </p:spPr>
      </p:pic>
      <p:sp>
        <p:nvSpPr>
          <p:cNvPr id="10" name="Rectangle 9"/>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279043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Myocardial Infarction</a:t>
            </a:r>
            <a:endParaRPr lang="en-US" dirty="0"/>
          </a:p>
        </p:txBody>
      </p:sp>
      <p:sp>
        <p:nvSpPr>
          <p:cNvPr id="3" name="Content Placeholder 2"/>
          <p:cNvSpPr>
            <a:spLocks noGrp="1"/>
          </p:cNvSpPr>
          <p:nvPr>
            <p:ph sz="half" idx="1"/>
          </p:nvPr>
        </p:nvSpPr>
        <p:spPr>
          <a:xfrm>
            <a:off x="914400" y="1782618"/>
            <a:ext cx="9993745" cy="4857812"/>
          </a:xfrm>
        </p:spPr>
        <p:txBody>
          <a:bodyPr/>
          <a:lstStyle/>
          <a:p>
            <a:pPr>
              <a:spcBef>
                <a:spcPts val="600"/>
              </a:spcBef>
              <a:spcAft>
                <a:spcPts val="600"/>
              </a:spcAft>
            </a:pPr>
            <a:r>
              <a:rPr lang="en-US" dirty="0"/>
              <a:t>The heart tissue supplied by an obstructed coronary artery becomes oxygen starved.</a:t>
            </a:r>
          </a:p>
          <a:p>
            <a:pPr lvl="1">
              <a:spcBef>
                <a:spcPts val="600"/>
              </a:spcBef>
              <a:spcAft>
                <a:spcPts val="600"/>
              </a:spcAft>
            </a:pPr>
            <a:r>
              <a:rPr lang="en-US" dirty="0"/>
              <a:t>The tissue begins to die.</a:t>
            </a:r>
          </a:p>
          <a:p>
            <a:pPr lvl="1">
              <a:spcBef>
                <a:spcPts val="600"/>
              </a:spcBef>
              <a:spcAft>
                <a:spcPts val="600"/>
              </a:spcAft>
            </a:pPr>
            <a:r>
              <a:rPr lang="en-US" dirty="0"/>
              <a:t>This area of dead heart muscle is referred to as an infarct.</a:t>
            </a:r>
          </a:p>
          <a:p>
            <a:pPr>
              <a:spcBef>
                <a:spcPts val="600"/>
              </a:spcBef>
              <a:spcAft>
                <a:spcPts val="600"/>
              </a:spcAft>
            </a:pPr>
            <a:r>
              <a:rPr lang="en-US" dirty="0"/>
              <a:t>If enough heart muscle is damaged, the heart cannot pump effectively.</a:t>
            </a:r>
          </a:p>
          <a:p>
            <a:pPr lvl="1">
              <a:spcBef>
                <a:spcPts val="600"/>
              </a:spcBef>
              <a:spcAft>
                <a:spcPts val="600"/>
              </a:spcAft>
            </a:pPr>
            <a:r>
              <a:rPr lang="en-US" dirty="0"/>
              <a:t>Leads to a host of other life-threatening problems, including:</a:t>
            </a:r>
          </a:p>
          <a:p>
            <a:pPr lvl="2">
              <a:spcBef>
                <a:spcPts val="600"/>
              </a:spcBef>
              <a:spcAft>
                <a:spcPts val="600"/>
              </a:spcAft>
            </a:pPr>
            <a:r>
              <a:rPr lang="en-US" sz="2000" dirty="0"/>
              <a:t>Cardiac arrhythmias</a:t>
            </a:r>
          </a:p>
          <a:p>
            <a:pPr lvl="2">
              <a:spcBef>
                <a:spcPts val="600"/>
              </a:spcBef>
              <a:spcAft>
                <a:spcPts val="600"/>
              </a:spcAft>
            </a:pPr>
            <a:r>
              <a:rPr lang="en-US" sz="2000" dirty="0"/>
              <a:t>CHF</a:t>
            </a:r>
          </a:p>
          <a:p>
            <a:pPr lvl="2">
              <a:spcBef>
                <a:spcPts val="600"/>
              </a:spcBef>
              <a:spcAft>
                <a:spcPts val="600"/>
              </a:spcAft>
            </a:pPr>
            <a:r>
              <a:rPr lang="en-US" sz="2000" dirty="0"/>
              <a:t>Cardiogenic shock</a:t>
            </a:r>
          </a:p>
          <a:p>
            <a:pPr lvl="2">
              <a:spcBef>
                <a:spcPts val="600"/>
              </a:spcBef>
              <a:spcAft>
                <a:spcPts val="600"/>
              </a:spcAft>
            </a:pPr>
            <a:r>
              <a:rPr lang="en-US" sz="2000" dirty="0"/>
              <a:t>Death</a:t>
            </a:r>
          </a:p>
          <a:p>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13F87-B4E4-4E39-9DBE-DD723E277CB1}"/>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Cardiac Arrhythmias</a:t>
            </a:r>
            <a:endParaRPr lang="en-US" b="1" i="0" u="none" strike="noStrike" kern="1600" baseline="0" dirty="0"/>
          </a:p>
        </p:txBody>
      </p:sp>
      <p:sp>
        <p:nvSpPr>
          <p:cNvPr id="3" name="Text Placeholder 2">
            <a:extLst>
              <a:ext uri="{FF2B5EF4-FFF2-40B4-BE49-F238E27FC236}">
                <a16:creationId xmlns:a16="http://schemas.microsoft.com/office/drawing/2014/main" xmlns="" id="{28360652-B583-472C-9D34-3E436F108817}"/>
              </a:ext>
            </a:extLst>
          </p:cNvPr>
          <p:cNvSpPr>
            <a:spLocks noGrp="1"/>
          </p:cNvSpPr>
          <p:nvPr>
            <p:ph type="body" idx="1"/>
          </p:nvPr>
        </p:nvSpPr>
        <p:spPr>
          <a:xfrm>
            <a:off x="913970" y="2105851"/>
            <a:ext cx="10435590" cy="3835964"/>
          </a:xfrm>
        </p:spPr>
        <p:txBody>
          <a:bodyPr/>
          <a:lstStyle/>
          <a:p>
            <a:pPr marR="0" lvl="0" rtl="0">
              <a:spcBef>
                <a:spcPts val="600"/>
              </a:spcBef>
              <a:spcAft>
                <a:spcPts val="600"/>
              </a:spcAft>
            </a:pPr>
            <a:r>
              <a:rPr lang="en-US" u="none" strike="noStrike" baseline="0" dirty="0"/>
              <a:t>Built into the heart is a pathway with a coordinated electrical signal.</a:t>
            </a:r>
          </a:p>
          <a:p>
            <a:pPr lvl="1">
              <a:spcBef>
                <a:spcPts val="600"/>
              </a:spcBef>
              <a:spcAft>
                <a:spcPts val="600"/>
              </a:spcAft>
            </a:pPr>
            <a:r>
              <a:rPr lang="en-US" sz="2200" dirty="0"/>
              <a:t>M</a:t>
            </a:r>
            <a:r>
              <a:rPr lang="en-US" sz="2200" u="none" strike="noStrike" baseline="0" dirty="0"/>
              <a:t>akes the heart beat in a normal rhythm</a:t>
            </a:r>
          </a:p>
          <a:p>
            <a:pPr lvl="1">
              <a:spcBef>
                <a:spcPts val="600"/>
              </a:spcBef>
              <a:spcAft>
                <a:spcPts val="600"/>
              </a:spcAft>
            </a:pPr>
            <a:r>
              <a:rPr lang="en-US" sz="2200" u="none" strike="noStrike" baseline="0" dirty="0"/>
              <a:t>Any abnormality can lead to an irregular heart beat or heart rhythm.</a:t>
            </a:r>
          </a:p>
          <a:p>
            <a:pPr lvl="2">
              <a:spcBef>
                <a:spcPts val="600"/>
              </a:spcBef>
              <a:spcAft>
                <a:spcPts val="600"/>
              </a:spcAft>
            </a:pPr>
            <a:r>
              <a:rPr lang="en-US" sz="2000" u="none" strike="noStrike" baseline="0" dirty="0"/>
              <a:t>Known as an </a:t>
            </a:r>
            <a:r>
              <a:rPr lang="en-US" sz="2000" u="dbl" strike="noStrike" dirty="0">
                <a:solidFill>
                  <a:srgbClr val="C00000"/>
                </a:solidFill>
              </a:rPr>
              <a:t>arrhythmia</a:t>
            </a:r>
            <a:endParaRPr lang="en-US" sz="2000" dirty="0">
              <a:solidFill>
                <a:schemeClr val="tx2"/>
              </a:solidFill>
            </a:endParaRPr>
          </a:p>
          <a:p>
            <a:pPr lvl="2">
              <a:spcBef>
                <a:spcPts val="600"/>
              </a:spcBef>
              <a:spcAft>
                <a:spcPts val="600"/>
              </a:spcAft>
            </a:pPr>
            <a:r>
              <a:rPr lang="en-US" sz="2000" u="none" strike="noStrike" baseline="0" dirty="0">
                <a:solidFill>
                  <a:schemeClr val="tx2"/>
                </a:solidFill>
              </a:rPr>
              <a:t>C</a:t>
            </a:r>
            <a:r>
              <a:rPr lang="en-US" sz="2000" u="none" strike="noStrike" baseline="0" dirty="0"/>
              <a:t>an compromise normal heart function</a:t>
            </a:r>
          </a:p>
          <a:p>
            <a:pPr lvl="1">
              <a:spcBef>
                <a:spcPts val="600"/>
              </a:spcBef>
              <a:spcAft>
                <a:spcPts val="600"/>
              </a:spcAft>
            </a:pPr>
            <a:r>
              <a:rPr lang="en-US" sz="2200" dirty="0"/>
              <a:t>Arrhythmias can be caused by:</a:t>
            </a:r>
          </a:p>
          <a:p>
            <a:pPr lvl="2">
              <a:spcBef>
                <a:spcPts val="600"/>
              </a:spcBef>
              <a:spcAft>
                <a:spcPts val="600"/>
              </a:spcAft>
            </a:pPr>
            <a:r>
              <a:rPr lang="en-US" sz="2000" u="none" strike="noStrike" baseline="0" dirty="0"/>
              <a:t>A</a:t>
            </a:r>
            <a:r>
              <a:rPr lang="en-US" sz="2000" u="none" strike="noStrike" dirty="0"/>
              <a:t> </a:t>
            </a:r>
            <a:r>
              <a:rPr lang="en-US" sz="2000" u="none" strike="noStrike" baseline="0" dirty="0"/>
              <a:t>blockage of the electrical pathway through the heart muscle</a:t>
            </a:r>
          </a:p>
          <a:p>
            <a:pPr lvl="2">
              <a:spcBef>
                <a:spcPts val="600"/>
              </a:spcBef>
              <a:spcAft>
                <a:spcPts val="600"/>
              </a:spcAft>
            </a:pPr>
            <a:r>
              <a:rPr lang="en-US" sz="2000" dirty="0"/>
              <a:t>A</a:t>
            </a:r>
            <a:r>
              <a:rPr lang="en-US" sz="2000" u="none" strike="noStrike" baseline="0" dirty="0"/>
              <a:t>n abnormal electrical signal somewhere in the heart muscle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15-1</a:t>
            </a:r>
          </a:p>
        </p:txBody>
      </p:sp>
    </p:spTree>
    <p:extLst>
      <p:ext uri="{BB962C8B-B14F-4D97-AF65-F5344CB8AC3E}">
        <p14:creationId xmlns:p14="http://schemas.microsoft.com/office/powerpoint/2010/main" val="292524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88894"/>
            <a:ext cx="12192000" cy="1002089"/>
          </a:xfrm>
        </p:spPr>
        <p:txBody>
          <a:bodyPr/>
          <a:lstStyle/>
          <a:p>
            <a:r>
              <a:rPr lang="en-US" dirty="0"/>
              <a:t>Objectives</a:t>
            </a:r>
          </a:p>
        </p:txBody>
      </p:sp>
      <p:sp>
        <p:nvSpPr>
          <p:cNvPr id="14" name="Content Placeholder 2"/>
          <p:cNvSpPr>
            <a:spLocks noGrp="1"/>
          </p:cNvSpPr>
          <p:nvPr>
            <p:ph idx="1"/>
          </p:nvPr>
        </p:nvSpPr>
        <p:spPr>
          <a:xfrm>
            <a:off x="925830" y="2124364"/>
            <a:ext cx="10287000" cy="4065553"/>
          </a:xfrm>
        </p:spPr>
        <p:txBody>
          <a:bodyPr/>
          <a:lstStyle/>
          <a:p>
            <a:r>
              <a:rPr lang="en-US" dirty="0"/>
              <a:t>15-5 List the signs and symptoms for each of the following cardiovascular disorders:</a:t>
            </a:r>
          </a:p>
          <a:p>
            <a:pPr lvl="1"/>
            <a:r>
              <a:rPr lang="en-US" dirty="0"/>
              <a:t>Acute myocardial infarction</a:t>
            </a:r>
          </a:p>
          <a:p>
            <a:pPr lvl="1"/>
            <a:r>
              <a:rPr lang="en-US" dirty="0"/>
              <a:t>Congestive heart failure</a:t>
            </a:r>
          </a:p>
          <a:p>
            <a:pPr lvl="1"/>
            <a:r>
              <a:rPr lang="en-US" dirty="0"/>
              <a:t>Aortic aneurysm</a:t>
            </a:r>
          </a:p>
          <a:p>
            <a:pPr lvl="1"/>
            <a:r>
              <a:rPr lang="en-US" dirty="0"/>
              <a:t>Pericardial tamponade</a:t>
            </a:r>
          </a:p>
          <a:p>
            <a:r>
              <a:rPr lang="en-US" dirty="0"/>
              <a:t>15-6 Give the indications and contraindications of aspirin and nitroglycerin therapy.</a:t>
            </a:r>
          </a:p>
          <a:p>
            <a:r>
              <a:rPr lang="en-US" dirty="0"/>
              <a:t>15-7 Describe and demonstrate assisting a patient in taking nitroglycerin and/or aspirin.</a:t>
            </a:r>
          </a:p>
          <a:p>
            <a:endParaRPr lang="en-US" dirty="0"/>
          </a:p>
          <a:p>
            <a:endParaRPr lang="en-US" sz="4000" dirty="0"/>
          </a:p>
          <a:p>
            <a:pPr lvl="1">
              <a:lnSpc>
                <a:spcPct val="200000"/>
              </a:lnSpc>
            </a:pPr>
            <a:endParaRPr lang="en-US" dirty="0"/>
          </a:p>
          <a:p>
            <a:pPr lvl="1">
              <a:lnSpc>
                <a:spcPct val="200000"/>
              </a:lnSpc>
            </a:pPr>
            <a:endParaRPr lang="en-US" sz="2800" dirty="0"/>
          </a:p>
          <a:p>
            <a:pPr lvl="2"/>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06ED6-1871-44AC-801B-AD26F36FC796}"/>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Cardiac Arrhythmias</a:t>
            </a:r>
            <a:endParaRPr lang="en-US" b="1" i="0" u="none" strike="noStrike" kern="1600" baseline="0" dirty="0"/>
          </a:p>
        </p:txBody>
      </p:sp>
      <p:sp>
        <p:nvSpPr>
          <p:cNvPr id="3" name="Text Placeholder 2">
            <a:extLst>
              <a:ext uri="{FF2B5EF4-FFF2-40B4-BE49-F238E27FC236}">
                <a16:creationId xmlns:a16="http://schemas.microsoft.com/office/drawing/2014/main" xmlns="" id="{18266725-2657-498E-8B8F-43FFB51E2D11}"/>
              </a:ext>
            </a:extLst>
          </p:cNvPr>
          <p:cNvSpPr>
            <a:spLocks noGrp="1"/>
          </p:cNvSpPr>
          <p:nvPr>
            <p:ph type="body" idx="1"/>
          </p:nvPr>
        </p:nvSpPr>
        <p:spPr>
          <a:xfrm>
            <a:off x="688340" y="1768276"/>
            <a:ext cx="10435590" cy="4654296"/>
          </a:xfrm>
        </p:spPr>
        <p:txBody>
          <a:bodyPr/>
          <a:lstStyle/>
          <a:p>
            <a:pPr>
              <a:spcBef>
                <a:spcPts val="600"/>
              </a:spcBef>
              <a:spcAft>
                <a:spcPts val="600"/>
              </a:spcAft>
            </a:pPr>
            <a:r>
              <a:rPr lang="en-US" dirty="0"/>
              <a:t>Sudden life-threatening arrhythmias may be caused by ischemia (lack of oxygen) of the heart muscle. </a:t>
            </a:r>
            <a:endParaRPr lang="en-US" u="none" strike="noStrike" baseline="0" dirty="0"/>
          </a:p>
          <a:p>
            <a:pPr marR="0" lvl="0" rtl="0">
              <a:spcBef>
                <a:spcPts val="600"/>
              </a:spcBef>
              <a:spcAft>
                <a:spcPts val="600"/>
              </a:spcAft>
            </a:pPr>
            <a:r>
              <a:rPr lang="en-US" u="none" strike="noStrike" baseline="0" dirty="0"/>
              <a:t>The effects of cardiac</a:t>
            </a:r>
            <a:r>
              <a:rPr lang="en-US" u="none" strike="noStrike" dirty="0"/>
              <a:t> arrhythmias</a:t>
            </a:r>
            <a:r>
              <a:rPr lang="en-US" u="none" strike="noStrike" baseline="0" dirty="0"/>
              <a:t> are: </a:t>
            </a:r>
          </a:p>
          <a:p>
            <a:pPr lvl="1">
              <a:spcBef>
                <a:spcPts val="600"/>
              </a:spcBef>
              <a:spcAft>
                <a:spcPts val="600"/>
              </a:spcAft>
            </a:pPr>
            <a:r>
              <a:rPr lang="en-US" dirty="0"/>
              <a:t>Slow the heart rate to below 60 beats per minute (bradycardia)</a:t>
            </a:r>
          </a:p>
          <a:p>
            <a:pPr lvl="1">
              <a:spcBef>
                <a:spcPts val="600"/>
              </a:spcBef>
              <a:spcAft>
                <a:spcPts val="600"/>
              </a:spcAft>
            </a:pPr>
            <a:r>
              <a:rPr lang="en-US" dirty="0"/>
              <a:t>Speed it up to above 100 beats per minute (tachycardia)</a:t>
            </a:r>
          </a:p>
          <a:p>
            <a:pPr lvl="1">
              <a:spcBef>
                <a:spcPts val="600"/>
              </a:spcBef>
              <a:spcAft>
                <a:spcPts val="600"/>
              </a:spcAft>
            </a:pPr>
            <a:r>
              <a:rPr lang="en-US" dirty="0"/>
              <a:t>Alter the regularity of the rhythm</a:t>
            </a:r>
          </a:p>
          <a:p>
            <a:pPr lvl="1">
              <a:spcBef>
                <a:spcPts val="600"/>
              </a:spcBef>
              <a:spcAft>
                <a:spcPts val="600"/>
              </a:spcAft>
            </a:pPr>
            <a:r>
              <a:rPr lang="en-US" dirty="0"/>
              <a:t>Stop the heart, resulting in </a:t>
            </a:r>
            <a:r>
              <a:rPr lang="en-US" dirty="0">
                <a:solidFill>
                  <a:schemeClr val="tx2"/>
                </a:solidFill>
              </a:rPr>
              <a:t>sudden cardiac arrest</a:t>
            </a:r>
          </a:p>
          <a:p>
            <a:r>
              <a:rPr lang="en-US" dirty="0"/>
              <a:t>Many arrhythmias affect the ability of the heart to pump blood.</a:t>
            </a:r>
          </a:p>
          <a:p>
            <a:pPr lvl="1"/>
            <a:r>
              <a:rPr lang="en-US" dirty="0"/>
              <a:t>Cause a severe drop in blood pressure</a:t>
            </a:r>
          </a:p>
          <a:p>
            <a:pPr lvl="1"/>
            <a:r>
              <a:rPr lang="en-US" dirty="0"/>
              <a:t>Leads to cardiogenic shock</a:t>
            </a:r>
          </a:p>
          <a:p>
            <a:pPr>
              <a:spcBef>
                <a:spcPts val="600"/>
              </a:spcBef>
              <a:spcAft>
                <a:spcPts val="600"/>
              </a:spcAft>
            </a:pPr>
            <a:endParaRPr lang="en-US" dirty="0">
              <a:solidFill>
                <a:srgbClr val="C00000"/>
              </a:solidFill>
            </a:endParaRPr>
          </a:p>
          <a:p>
            <a:pPr marR="0" lvl="0" rtl="0">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15-1</a:t>
            </a:r>
          </a:p>
        </p:txBody>
      </p:sp>
    </p:spTree>
    <p:extLst>
      <p:ext uri="{BB962C8B-B14F-4D97-AF65-F5344CB8AC3E}">
        <p14:creationId xmlns:p14="http://schemas.microsoft.com/office/powerpoint/2010/main" val="3588445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09F87B-701D-400B-8484-966CFD0AB708}"/>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Cardiac Arrhythmias</a:t>
            </a:r>
            <a:endParaRPr lang="en-US" b="1" i="0" u="none" strike="noStrike" kern="1600" baseline="0" dirty="0"/>
          </a:p>
        </p:txBody>
      </p:sp>
      <p:sp>
        <p:nvSpPr>
          <p:cNvPr id="3" name="Text Placeholder 2">
            <a:extLst>
              <a:ext uri="{FF2B5EF4-FFF2-40B4-BE49-F238E27FC236}">
                <a16:creationId xmlns:a16="http://schemas.microsoft.com/office/drawing/2014/main" xmlns="" id="{422BA9CA-7150-4713-AD10-C7733F10C25C}"/>
              </a:ext>
            </a:extLst>
          </p:cNvPr>
          <p:cNvSpPr>
            <a:spLocks noGrp="1"/>
          </p:cNvSpPr>
          <p:nvPr>
            <p:ph type="body" idx="1"/>
          </p:nvPr>
        </p:nvSpPr>
        <p:spPr>
          <a:xfrm>
            <a:off x="789940" y="2029532"/>
            <a:ext cx="10435590" cy="3986213"/>
          </a:xfrm>
        </p:spPr>
        <p:txBody>
          <a:bodyPr/>
          <a:lstStyle/>
          <a:p>
            <a:pPr marR="0" lvl="0" rtl="0"/>
            <a:r>
              <a:rPr lang="en-US" u="none" strike="noStrike" baseline="0" dirty="0"/>
              <a:t>Not all arrhythmias cause immediate life-threatening problems. </a:t>
            </a:r>
          </a:p>
          <a:p>
            <a:pPr lvl="1">
              <a:spcBef>
                <a:spcPts val="600"/>
              </a:spcBef>
              <a:spcAft>
                <a:spcPts val="600"/>
              </a:spcAft>
            </a:pPr>
            <a:r>
              <a:rPr lang="en-US" sz="2200" u="none" strike="noStrike" baseline="0" dirty="0"/>
              <a:t>Some chronic arrhythmias are relatively benign.</a:t>
            </a:r>
          </a:p>
          <a:p>
            <a:pPr lvl="2">
              <a:spcBef>
                <a:spcPts val="600"/>
              </a:spcBef>
              <a:spcAft>
                <a:spcPts val="600"/>
              </a:spcAft>
            </a:pPr>
            <a:r>
              <a:rPr lang="en-US" sz="2000" dirty="0"/>
              <a:t>Still </a:t>
            </a:r>
            <a:r>
              <a:rPr lang="en-US" sz="2000" u="none" strike="noStrike" baseline="0" dirty="0"/>
              <a:t>indicate a problem with the heart’s electrical system</a:t>
            </a:r>
          </a:p>
          <a:p>
            <a:pPr lvl="1">
              <a:spcBef>
                <a:spcPts val="600"/>
              </a:spcBef>
              <a:spcAft>
                <a:spcPts val="600"/>
              </a:spcAft>
            </a:pPr>
            <a:r>
              <a:rPr lang="en-US" sz="2200" u="none" strike="noStrike" baseline="0" dirty="0"/>
              <a:t>Chronic cardiac arrhythmias can cause blood to stagnate and clot within the heart.</a:t>
            </a:r>
          </a:p>
          <a:p>
            <a:pPr lvl="2">
              <a:spcBef>
                <a:spcPts val="600"/>
              </a:spcBef>
              <a:spcAft>
                <a:spcPts val="600"/>
              </a:spcAft>
            </a:pPr>
            <a:r>
              <a:rPr lang="en-US" sz="2000" u="none" strike="noStrike" baseline="0" dirty="0"/>
              <a:t>Such clots can break free.</a:t>
            </a:r>
          </a:p>
          <a:p>
            <a:pPr lvl="2">
              <a:spcBef>
                <a:spcPts val="600"/>
              </a:spcBef>
              <a:spcAft>
                <a:spcPts val="600"/>
              </a:spcAft>
            </a:pPr>
            <a:r>
              <a:rPr lang="en-US" sz="2000" dirty="0"/>
              <a:t>T</a:t>
            </a:r>
            <a:r>
              <a:rPr lang="en-US" sz="2000" u="none" strike="noStrike" baseline="0" dirty="0"/>
              <a:t>ravel to the brain or elsewhere in the body</a:t>
            </a:r>
          </a:p>
          <a:p>
            <a:pPr lvl="2">
              <a:spcBef>
                <a:spcPts val="600"/>
              </a:spcBef>
              <a:spcAft>
                <a:spcPts val="600"/>
              </a:spcAft>
            </a:pPr>
            <a:r>
              <a:rPr lang="en-US" sz="2000" u="none" strike="noStrike" baseline="0" dirty="0"/>
              <a:t>May block blood flow</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15-1</a:t>
            </a:r>
          </a:p>
        </p:txBody>
      </p:sp>
    </p:spTree>
    <p:extLst>
      <p:ext uri="{BB962C8B-B14F-4D97-AF65-F5344CB8AC3E}">
        <p14:creationId xmlns:p14="http://schemas.microsoft.com/office/powerpoint/2010/main" val="3222914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Cardiac Arrhythmias</a:t>
            </a:r>
            <a:endParaRPr lang="en-US" dirty="0"/>
          </a:p>
        </p:txBody>
      </p:sp>
      <p:sp>
        <p:nvSpPr>
          <p:cNvPr id="3" name="Text Placeholder 2"/>
          <p:cNvSpPr>
            <a:spLocks noGrp="1"/>
          </p:cNvSpPr>
          <p:nvPr>
            <p:ph type="body" idx="1"/>
          </p:nvPr>
        </p:nvSpPr>
        <p:spPr>
          <a:xfrm>
            <a:off x="746397" y="1967345"/>
            <a:ext cx="10531203" cy="4593112"/>
          </a:xfrm>
        </p:spPr>
        <p:txBody>
          <a:bodyPr/>
          <a:lstStyle/>
          <a:p>
            <a:pPr lvl="0"/>
            <a:r>
              <a:rPr lang="en-US" sz="2000" dirty="0"/>
              <a:t>People who have certain chronic arrhythmias are put on medications that prevent the blood from clotting.</a:t>
            </a:r>
          </a:p>
          <a:p>
            <a:pPr lvl="1">
              <a:spcBef>
                <a:spcPts val="600"/>
              </a:spcBef>
              <a:spcAft>
                <a:spcPts val="600"/>
              </a:spcAft>
            </a:pPr>
            <a:r>
              <a:rPr lang="en-US" dirty="0"/>
              <a:t>Some patients take prescribed “blood thinning” medications. </a:t>
            </a:r>
          </a:p>
          <a:p>
            <a:pPr lvl="2">
              <a:spcBef>
                <a:spcPts val="600"/>
              </a:spcBef>
              <a:spcAft>
                <a:spcPts val="600"/>
              </a:spcAft>
            </a:pPr>
            <a:r>
              <a:rPr lang="en-US" sz="2000" dirty="0"/>
              <a:t>These medications are called anticoagulants.</a:t>
            </a:r>
          </a:p>
          <a:p>
            <a:pPr lvl="2">
              <a:spcBef>
                <a:spcPts val="600"/>
              </a:spcBef>
              <a:spcAft>
                <a:spcPts val="600"/>
              </a:spcAft>
            </a:pPr>
            <a:r>
              <a:rPr lang="en-US" sz="2000" dirty="0"/>
              <a:t>Slow the normal clotting process for patients with certain medical conditions</a:t>
            </a:r>
          </a:p>
          <a:p>
            <a:pPr lvl="3">
              <a:spcBef>
                <a:spcPts val="600"/>
              </a:spcBef>
              <a:spcAft>
                <a:spcPts val="600"/>
              </a:spcAft>
            </a:pPr>
            <a:r>
              <a:rPr lang="en-US" sz="2000" dirty="0"/>
              <a:t>Heart arrhythmia </a:t>
            </a:r>
          </a:p>
          <a:p>
            <a:pPr lvl="3">
              <a:spcBef>
                <a:spcPts val="600"/>
              </a:spcBef>
              <a:spcAft>
                <a:spcPts val="600"/>
              </a:spcAft>
            </a:pPr>
            <a:r>
              <a:rPr lang="en-US" sz="2000" dirty="0"/>
              <a:t>History of a blood clot in the leg, lung, heart, or brain</a:t>
            </a:r>
          </a:p>
          <a:p>
            <a:pPr lvl="2">
              <a:spcBef>
                <a:spcPts val="600"/>
              </a:spcBef>
              <a:spcAft>
                <a:spcPts val="600"/>
              </a:spcAft>
            </a:pPr>
            <a:r>
              <a:rPr lang="en-US" sz="2000" dirty="0"/>
              <a:t>Bleeding is more difficult to control in these patients.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161" y="572454"/>
            <a:ext cx="817853" cy="830997"/>
          </a:xfrm>
          <a:prstGeom prst="rect">
            <a:avLst/>
          </a:prstGeom>
        </p:spPr>
        <p:txBody>
          <a:bodyPr wrap="square">
            <a:spAutoFit/>
          </a:bodyPr>
          <a:lstStyle/>
          <a:p>
            <a:pPr algn="ctr"/>
            <a:r>
              <a:rPr lang="en-US" sz="2400" b="1" dirty="0">
                <a:latin typeface="Arial" pitchFamily="34" charset="0"/>
                <a:cs typeface="Arial" pitchFamily="34" charset="0"/>
              </a:rPr>
              <a:t>15-1</a:t>
            </a:r>
          </a:p>
          <a:p>
            <a:pPr algn="ctr"/>
            <a:r>
              <a:rPr lang="en-US" sz="2400" b="1" dirty="0">
                <a:latin typeface="Arial" pitchFamily="34" charset="0"/>
                <a:cs typeface="Arial" pitchFamily="34" charset="0"/>
              </a:rPr>
              <a:t>15-4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Cardiovascular Emergencies: Cardiac Arrhythmias</a:t>
            </a:r>
            <a:endParaRPr lang="en-US" dirty="0"/>
          </a:p>
        </p:txBody>
      </p:sp>
      <p:sp>
        <p:nvSpPr>
          <p:cNvPr id="3" name="Text Placeholder 2"/>
          <p:cNvSpPr>
            <a:spLocks noGrp="1"/>
          </p:cNvSpPr>
          <p:nvPr>
            <p:ph type="body" idx="1"/>
          </p:nvPr>
        </p:nvSpPr>
        <p:spPr>
          <a:xfrm>
            <a:off x="746397" y="2170545"/>
            <a:ext cx="10531203" cy="4389912"/>
          </a:xfrm>
        </p:spPr>
        <p:txBody>
          <a:bodyPr/>
          <a:lstStyle/>
          <a:p>
            <a:pPr lvl="1">
              <a:spcBef>
                <a:spcPts val="600"/>
              </a:spcBef>
              <a:spcAft>
                <a:spcPts val="600"/>
              </a:spcAft>
            </a:pPr>
            <a:r>
              <a:rPr lang="en-US" sz="2200" dirty="0"/>
              <a:t>Common “blood thinners” include:</a:t>
            </a:r>
          </a:p>
          <a:p>
            <a:pPr lvl="2">
              <a:spcBef>
                <a:spcPts val="600"/>
              </a:spcBef>
              <a:spcAft>
                <a:spcPts val="600"/>
              </a:spcAft>
            </a:pPr>
            <a:r>
              <a:rPr lang="en-US" sz="2200" dirty="0"/>
              <a:t>Aspirin</a:t>
            </a:r>
          </a:p>
          <a:p>
            <a:pPr lvl="2">
              <a:spcBef>
                <a:spcPts val="600"/>
              </a:spcBef>
              <a:spcAft>
                <a:spcPts val="600"/>
              </a:spcAft>
            </a:pPr>
            <a:r>
              <a:rPr lang="en-US" sz="2200" dirty="0"/>
              <a:t>Warfarin (Coumadin)</a:t>
            </a:r>
          </a:p>
          <a:p>
            <a:pPr lvl="2">
              <a:spcBef>
                <a:spcPts val="600"/>
              </a:spcBef>
              <a:spcAft>
                <a:spcPts val="600"/>
              </a:spcAft>
            </a:pPr>
            <a:r>
              <a:rPr lang="en-US" sz="2200" dirty="0"/>
              <a:t>Dabigatran (Pradaxa)</a:t>
            </a:r>
          </a:p>
          <a:p>
            <a:pPr lvl="2">
              <a:spcBef>
                <a:spcPts val="600"/>
              </a:spcBef>
              <a:spcAft>
                <a:spcPts val="600"/>
              </a:spcAft>
            </a:pPr>
            <a:r>
              <a:rPr lang="en-US" sz="2200" dirty="0"/>
              <a:t>Clopidogrel (Plavix)</a:t>
            </a:r>
          </a:p>
          <a:p>
            <a:endParaRPr lang="en-US" sz="200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7554" y="572244"/>
            <a:ext cx="817853" cy="830997"/>
          </a:xfrm>
          <a:prstGeom prst="rect">
            <a:avLst/>
          </a:prstGeom>
        </p:spPr>
        <p:txBody>
          <a:bodyPr wrap="square">
            <a:spAutoFit/>
          </a:bodyPr>
          <a:lstStyle/>
          <a:p>
            <a:pPr algn="ctr"/>
            <a:r>
              <a:rPr lang="en-US" sz="2400" b="1" dirty="0">
                <a:latin typeface="Arial" pitchFamily="34" charset="0"/>
                <a:cs typeface="Arial" pitchFamily="34" charset="0"/>
              </a:rPr>
              <a:t>15-1</a:t>
            </a:r>
          </a:p>
          <a:p>
            <a:pPr algn="ctr"/>
            <a:r>
              <a:rPr lang="en-US" sz="2400" b="1" dirty="0">
                <a:latin typeface="Arial" pitchFamily="34" charset="0"/>
                <a:cs typeface="Arial" pitchFamily="34" charset="0"/>
              </a:rPr>
              <a:t>15-4</a:t>
            </a:r>
          </a:p>
        </p:txBody>
      </p:sp>
    </p:spTree>
    <p:extLst>
      <p:ext uri="{BB962C8B-B14F-4D97-AF65-F5344CB8AC3E}">
        <p14:creationId xmlns:p14="http://schemas.microsoft.com/office/powerpoint/2010/main" val="2186335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Emergencies: Cardiogenic Shock</a:t>
            </a:r>
          </a:p>
        </p:txBody>
      </p:sp>
      <p:sp>
        <p:nvSpPr>
          <p:cNvPr id="3" name="Text Placeholder 2"/>
          <p:cNvSpPr>
            <a:spLocks noGrp="1"/>
          </p:cNvSpPr>
          <p:nvPr>
            <p:ph type="body" idx="1"/>
          </p:nvPr>
        </p:nvSpPr>
        <p:spPr>
          <a:xfrm>
            <a:off x="891540" y="2203704"/>
            <a:ext cx="9813405" cy="3986213"/>
          </a:xfrm>
        </p:spPr>
        <p:txBody>
          <a:bodyPr/>
          <a:lstStyle/>
          <a:p>
            <a:pPr marL="0" indent="0">
              <a:buNone/>
            </a:pPr>
            <a:r>
              <a:rPr lang="en-US" b="1" dirty="0"/>
              <a:t>Cardiogenic Shock</a:t>
            </a:r>
            <a:endParaRPr lang="en-US" dirty="0"/>
          </a:p>
          <a:p>
            <a:r>
              <a:rPr lang="en-US" dirty="0"/>
              <a:t>Enough heart muscle is suddenly and severely damaged.</a:t>
            </a:r>
          </a:p>
          <a:p>
            <a:pPr lvl="1"/>
            <a:r>
              <a:rPr lang="en-US" dirty="0"/>
              <a:t>The heart can no longer pump.</a:t>
            </a:r>
          </a:p>
          <a:p>
            <a:r>
              <a:rPr lang="en-US" dirty="0"/>
              <a:t>Cardiogenic shock is a condition in which the heart can not adequately pump blood.</a:t>
            </a:r>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862326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Emergencies: </a:t>
            </a:r>
            <a:br>
              <a:rPr lang="en-US" dirty="0"/>
            </a:br>
            <a:r>
              <a:rPr lang="en-US" dirty="0"/>
              <a:t>Sudden Cardiac Arrest</a:t>
            </a:r>
          </a:p>
        </p:txBody>
      </p:sp>
      <p:sp>
        <p:nvSpPr>
          <p:cNvPr id="3" name="Text Placeholder 2"/>
          <p:cNvSpPr>
            <a:spLocks noGrp="1"/>
          </p:cNvSpPr>
          <p:nvPr>
            <p:ph type="body" idx="1"/>
          </p:nvPr>
        </p:nvSpPr>
        <p:spPr>
          <a:xfrm>
            <a:off x="878205" y="1778831"/>
            <a:ext cx="10435590" cy="3986213"/>
          </a:xfrm>
        </p:spPr>
        <p:txBody>
          <a:bodyPr/>
          <a:lstStyle/>
          <a:p>
            <a:pPr marL="0" indent="0">
              <a:buNone/>
            </a:pPr>
            <a:r>
              <a:rPr lang="en-US" b="1" dirty="0"/>
              <a:t>Sudden Cardiac Arrest</a:t>
            </a:r>
            <a:endParaRPr lang="en-US" dirty="0"/>
          </a:p>
          <a:p>
            <a:r>
              <a:rPr lang="en-US" dirty="0"/>
              <a:t> </a:t>
            </a:r>
            <a:r>
              <a:rPr lang="en-US" u="dbl" dirty="0">
                <a:solidFill>
                  <a:srgbClr val="C00000"/>
                </a:solidFill>
              </a:rPr>
              <a:t>Sudden cardiac arrest</a:t>
            </a:r>
            <a:r>
              <a:rPr lang="en-US" dirty="0">
                <a:solidFill>
                  <a:srgbClr val="C00000"/>
                </a:solidFill>
              </a:rPr>
              <a:t> (SCA) </a:t>
            </a:r>
            <a:r>
              <a:rPr lang="en-US" dirty="0"/>
              <a:t>is the abrupt cessation of effective pumping of blood from the heart into the coronary arteries, the brain, and other vital organs.</a:t>
            </a:r>
          </a:p>
          <a:p>
            <a:r>
              <a:rPr lang="en-US" dirty="0"/>
              <a:t> Caused by arrhythmias:</a:t>
            </a:r>
          </a:p>
          <a:p>
            <a:pPr lvl="1"/>
            <a:r>
              <a:rPr lang="en-US" dirty="0"/>
              <a:t> </a:t>
            </a:r>
            <a:r>
              <a:rPr lang="en-US" u="dbl" dirty="0">
                <a:solidFill>
                  <a:srgbClr val="C00000"/>
                </a:solidFill>
              </a:rPr>
              <a:t>Ventricular fibrillation</a:t>
            </a:r>
            <a:r>
              <a:rPr lang="en-US" dirty="0">
                <a:solidFill>
                  <a:srgbClr val="C00000"/>
                </a:solidFill>
              </a:rPr>
              <a:t> (VF) </a:t>
            </a:r>
            <a:endParaRPr lang="en-US" dirty="0"/>
          </a:p>
          <a:p>
            <a:pPr lvl="2"/>
            <a:r>
              <a:rPr lang="en-US" sz="2000" dirty="0"/>
              <a:t>Chaotic</a:t>
            </a:r>
          </a:p>
          <a:p>
            <a:pPr lvl="2"/>
            <a:r>
              <a:rPr lang="en-US" sz="2000" dirty="0"/>
              <a:t>Ineffective contractions of the ventricles </a:t>
            </a:r>
          </a:p>
          <a:p>
            <a:pPr lvl="2"/>
            <a:r>
              <a:rPr lang="en-US" sz="2000" dirty="0"/>
              <a:t>Leads to cardiac arrest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15-1</a:t>
            </a:r>
          </a:p>
        </p:txBody>
      </p:sp>
    </p:spTree>
    <p:extLst>
      <p:ext uri="{BB962C8B-B14F-4D97-AF65-F5344CB8AC3E}">
        <p14:creationId xmlns:p14="http://schemas.microsoft.com/office/powerpoint/2010/main" val="1335807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Cardiovascular Emergencies: </a:t>
            </a:r>
            <a:br>
              <a:rPr lang="en-US" dirty="0"/>
            </a:br>
            <a:r>
              <a:rPr lang="en-US" dirty="0"/>
              <a:t>Sudden Cardiac Arrest</a:t>
            </a:r>
          </a:p>
        </p:txBody>
      </p:sp>
      <p:sp>
        <p:nvSpPr>
          <p:cNvPr id="3" name="Text Placeholder 2"/>
          <p:cNvSpPr>
            <a:spLocks noGrp="1"/>
          </p:cNvSpPr>
          <p:nvPr>
            <p:ph type="body" idx="1"/>
          </p:nvPr>
        </p:nvSpPr>
        <p:spPr>
          <a:xfrm>
            <a:off x="878205" y="1898904"/>
            <a:ext cx="10435590" cy="3986213"/>
          </a:xfrm>
        </p:spPr>
        <p:txBody>
          <a:bodyPr/>
          <a:lstStyle/>
          <a:p>
            <a:r>
              <a:rPr lang="en-US" dirty="0"/>
              <a:t>Caused by arrhythmias (cont’d):</a:t>
            </a:r>
            <a:r>
              <a:rPr lang="en-US" dirty="0">
                <a:solidFill>
                  <a:schemeClr val="tx2"/>
                </a:solidFill>
              </a:rPr>
              <a:t> </a:t>
            </a:r>
          </a:p>
          <a:p>
            <a:pPr lvl="1">
              <a:buClr>
                <a:schemeClr val="tx2"/>
              </a:buClr>
            </a:pPr>
            <a:r>
              <a:rPr lang="en-US" u="dbl" dirty="0">
                <a:solidFill>
                  <a:srgbClr val="C00000"/>
                </a:solidFill>
              </a:rPr>
              <a:t>Ventricular tachycardia</a:t>
            </a:r>
            <a:r>
              <a:rPr lang="en-US" dirty="0">
                <a:solidFill>
                  <a:srgbClr val="C00000"/>
                </a:solidFill>
              </a:rPr>
              <a:t> (VT)</a:t>
            </a:r>
            <a:r>
              <a:rPr lang="en-US" dirty="0"/>
              <a:t> </a:t>
            </a:r>
          </a:p>
          <a:p>
            <a:pPr lvl="2"/>
            <a:r>
              <a:rPr lang="en-US" sz="2000" dirty="0"/>
              <a:t>A rapid regular contraction of the ventricles</a:t>
            </a:r>
          </a:p>
          <a:p>
            <a:pPr lvl="2"/>
            <a:r>
              <a:rPr lang="en-US" sz="2000" dirty="0"/>
              <a:t>Leads to ineffective blood flow to the body tissues </a:t>
            </a:r>
          </a:p>
          <a:p>
            <a:pPr lvl="2"/>
            <a:r>
              <a:rPr lang="en-US" sz="2000" dirty="0"/>
              <a:t>Eventually leading to cardiac arrest</a:t>
            </a:r>
          </a:p>
          <a:p>
            <a:pPr lvl="1">
              <a:buClr>
                <a:schemeClr val="tx2"/>
              </a:buClr>
            </a:pPr>
            <a:r>
              <a:rPr lang="en-US" u="dbl" dirty="0">
                <a:solidFill>
                  <a:srgbClr val="C00000"/>
                </a:solidFill>
              </a:rPr>
              <a:t>Asystole</a:t>
            </a:r>
            <a:r>
              <a:rPr lang="en-US" dirty="0"/>
              <a:t> is an abrupt cessation of all cardiac electrical activity. </a:t>
            </a:r>
          </a:p>
          <a:p>
            <a:r>
              <a:rPr lang="en-US" dirty="0"/>
              <a:t>Without </a:t>
            </a:r>
            <a:r>
              <a:rPr lang="en-US" u="dbl" dirty="0">
                <a:solidFill>
                  <a:srgbClr val="C00000"/>
                </a:solidFill>
              </a:rPr>
              <a:t>cardiopulmonary resuscitation (CPR)</a:t>
            </a:r>
            <a:r>
              <a:rPr lang="en-US" dirty="0">
                <a:solidFill>
                  <a:srgbClr val="C00000"/>
                </a:solidFill>
              </a:rPr>
              <a:t> </a:t>
            </a:r>
            <a:r>
              <a:rPr lang="en-US" dirty="0"/>
              <a:t>and the use of an automated external defibrillator (AED), nearly all sudden cardiac arrest (SCA) will die.</a:t>
            </a:r>
          </a:p>
          <a:p>
            <a:pPr lvl="1"/>
            <a:r>
              <a:rPr lang="en-US" dirty="0"/>
              <a:t>An </a:t>
            </a:r>
            <a:r>
              <a:rPr lang="en-US" u="dbl" dirty="0">
                <a:solidFill>
                  <a:srgbClr val="C00000"/>
                </a:solidFill>
              </a:rPr>
              <a:t>automated external defibrillator (AED)</a:t>
            </a:r>
            <a:r>
              <a:rPr lang="en-US" dirty="0">
                <a:solidFill>
                  <a:srgbClr val="C00000"/>
                </a:solidFill>
              </a:rPr>
              <a:t> </a:t>
            </a:r>
            <a:r>
              <a:rPr lang="en-US" dirty="0"/>
              <a:t>is a medical device:</a:t>
            </a:r>
          </a:p>
          <a:p>
            <a:pPr lvl="2"/>
            <a:r>
              <a:rPr lang="en-US" sz="2000" dirty="0"/>
              <a:t>Used to deliver an electrical shock </a:t>
            </a:r>
          </a:p>
          <a:p>
            <a:pPr lvl="2"/>
            <a:r>
              <a:rPr lang="en-US" sz="2000" dirty="0"/>
              <a:t>To restore an effective heart rhythm</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15-1</a:t>
            </a:r>
          </a:p>
        </p:txBody>
      </p:sp>
    </p:spTree>
    <p:extLst>
      <p:ext uri="{BB962C8B-B14F-4D97-AF65-F5344CB8AC3E}">
        <p14:creationId xmlns:p14="http://schemas.microsoft.com/office/powerpoint/2010/main" val="2541122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3EBF2-F48C-41AF-AA23-E4EEC8196EB1}"/>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Pericarditis</a:t>
            </a:r>
            <a:endParaRPr lang="en-US" b="1" i="0" u="none" strike="noStrike" kern="1600" baseline="0" dirty="0"/>
          </a:p>
        </p:txBody>
      </p:sp>
      <p:sp>
        <p:nvSpPr>
          <p:cNvPr id="3" name="Text Placeholder 2">
            <a:extLst>
              <a:ext uri="{FF2B5EF4-FFF2-40B4-BE49-F238E27FC236}">
                <a16:creationId xmlns:a16="http://schemas.microsoft.com/office/drawing/2014/main" xmlns="" id="{880B2E51-D9CC-423D-AF44-2E4F2551D897}"/>
              </a:ext>
            </a:extLst>
          </p:cNvPr>
          <p:cNvSpPr>
            <a:spLocks noGrp="1"/>
          </p:cNvSpPr>
          <p:nvPr>
            <p:ph type="body" idx="1"/>
          </p:nvPr>
        </p:nvSpPr>
        <p:spPr>
          <a:xfrm>
            <a:off x="789940" y="1724734"/>
            <a:ext cx="10435590" cy="4908296"/>
          </a:xfrm>
        </p:spPr>
        <p:txBody>
          <a:bodyPr/>
          <a:lstStyle/>
          <a:p>
            <a:pPr marR="0" lvl="0" rtl="0">
              <a:buNone/>
            </a:pPr>
            <a:r>
              <a:rPr lang="pt-BR" b="1" u="none" strike="noStrike" baseline="0" dirty="0"/>
              <a:t>Pericarditis </a:t>
            </a:r>
          </a:p>
          <a:p>
            <a:r>
              <a:rPr lang="pt-BR" sz="2000" b="1" dirty="0">
                <a:solidFill>
                  <a:schemeClr val="tx2"/>
                </a:solidFill>
              </a:rPr>
              <a:t> </a:t>
            </a:r>
            <a:r>
              <a:rPr lang="en-US" u="dbl" strike="noStrike" dirty="0">
                <a:solidFill>
                  <a:srgbClr val="C00000"/>
                </a:solidFill>
              </a:rPr>
              <a:t>Pericarditis</a:t>
            </a:r>
            <a:r>
              <a:rPr lang="en-US" u="none" strike="noStrike" baseline="0" dirty="0"/>
              <a:t> is an inflammation of the pericardial sac that surrounds the heart.</a:t>
            </a:r>
          </a:p>
          <a:p>
            <a:pPr lvl="1">
              <a:spcBef>
                <a:spcPts val="600"/>
              </a:spcBef>
              <a:spcAft>
                <a:spcPts val="600"/>
              </a:spcAft>
            </a:pPr>
            <a:r>
              <a:rPr lang="en-US" u="none" strike="noStrike" baseline="0" dirty="0"/>
              <a:t>Among the numerous causes of pericarditis are:</a:t>
            </a:r>
          </a:p>
          <a:p>
            <a:pPr lvl="2">
              <a:spcBef>
                <a:spcPts val="600"/>
              </a:spcBef>
              <a:spcAft>
                <a:spcPts val="600"/>
              </a:spcAft>
            </a:pPr>
            <a:r>
              <a:rPr lang="en-US" sz="2000" u="none" strike="noStrike" baseline="0" dirty="0"/>
              <a:t>Myocardial infarction</a:t>
            </a:r>
          </a:p>
          <a:p>
            <a:pPr lvl="2">
              <a:spcBef>
                <a:spcPts val="600"/>
              </a:spcBef>
              <a:spcAft>
                <a:spcPts val="600"/>
              </a:spcAft>
            </a:pPr>
            <a:r>
              <a:rPr lang="en-US" sz="2000" u="none" strike="noStrike" baseline="0" dirty="0"/>
              <a:t>Bacterial and viral infections</a:t>
            </a:r>
          </a:p>
          <a:p>
            <a:pPr lvl="2">
              <a:spcBef>
                <a:spcPts val="600"/>
              </a:spcBef>
              <a:spcAft>
                <a:spcPts val="600"/>
              </a:spcAft>
            </a:pPr>
            <a:r>
              <a:rPr lang="en-US" sz="2000" u="none" strike="noStrike" baseline="0" dirty="0"/>
              <a:t>Trauma</a:t>
            </a:r>
          </a:p>
          <a:p>
            <a:pPr lvl="1">
              <a:spcBef>
                <a:spcPts val="600"/>
              </a:spcBef>
              <a:spcAft>
                <a:spcPts val="600"/>
              </a:spcAft>
            </a:pPr>
            <a:r>
              <a:rPr lang="en-US" u="none" strike="noStrike" baseline="0" dirty="0"/>
              <a:t>The inflammation can cause the pericardium to rub against the heart.</a:t>
            </a:r>
          </a:p>
          <a:p>
            <a:pPr lvl="2">
              <a:spcBef>
                <a:spcPts val="600"/>
              </a:spcBef>
              <a:spcAft>
                <a:spcPts val="600"/>
              </a:spcAft>
            </a:pPr>
            <a:r>
              <a:rPr lang="en-US" sz="2000" dirty="0"/>
              <a:t>R</a:t>
            </a:r>
            <a:r>
              <a:rPr lang="en-US" sz="2000" u="none" strike="noStrike" baseline="0" dirty="0"/>
              <a:t>esults in severe pain</a:t>
            </a:r>
          </a:p>
          <a:p>
            <a:pPr lvl="2">
              <a:spcBef>
                <a:spcPts val="600"/>
              </a:spcBef>
              <a:spcAft>
                <a:spcPts val="600"/>
              </a:spcAft>
            </a:pPr>
            <a:r>
              <a:rPr lang="en-US" sz="2000" dirty="0"/>
              <a:t>E</a:t>
            </a:r>
            <a:r>
              <a:rPr lang="en-US" sz="2000" u="none" strike="noStrike" baseline="0" dirty="0"/>
              <a:t>specially upon deep inhalation or coughing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565841"/>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2451922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3EBF2-F48C-41AF-AA23-E4EEC8196EB1}"/>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Pericarditis</a:t>
            </a:r>
            <a:endParaRPr lang="en-US" b="1" i="0" u="none" strike="noStrike" kern="1600" baseline="0" dirty="0"/>
          </a:p>
        </p:txBody>
      </p:sp>
      <p:sp>
        <p:nvSpPr>
          <p:cNvPr id="3" name="Text Placeholder 2">
            <a:extLst>
              <a:ext uri="{FF2B5EF4-FFF2-40B4-BE49-F238E27FC236}">
                <a16:creationId xmlns:a16="http://schemas.microsoft.com/office/drawing/2014/main" xmlns="" id="{880B2E51-D9CC-423D-AF44-2E4F2551D897}"/>
              </a:ext>
            </a:extLst>
          </p:cNvPr>
          <p:cNvSpPr>
            <a:spLocks noGrp="1"/>
          </p:cNvSpPr>
          <p:nvPr>
            <p:ph type="body" idx="1"/>
          </p:nvPr>
        </p:nvSpPr>
        <p:spPr>
          <a:xfrm>
            <a:off x="789940" y="1724734"/>
            <a:ext cx="10435590" cy="4908296"/>
          </a:xfrm>
        </p:spPr>
        <p:txBody>
          <a:bodyPr/>
          <a:lstStyle/>
          <a:p>
            <a:pPr marR="0" lvl="0" rtl="0">
              <a:buNone/>
            </a:pPr>
            <a:r>
              <a:rPr lang="pt-BR" b="1" u="none" strike="noStrike" baseline="0" dirty="0"/>
              <a:t>Pericardial Tamponade </a:t>
            </a:r>
          </a:p>
          <a:p>
            <a:r>
              <a:rPr lang="en-US" dirty="0"/>
              <a:t>E</a:t>
            </a:r>
            <a:r>
              <a:rPr lang="en-US" u="none" strike="noStrike" baseline="0" dirty="0"/>
              <a:t>xcess fluid may build up within pericardial sac.</a:t>
            </a:r>
          </a:p>
          <a:p>
            <a:pPr lvl="1"/>
            <a:r>
              <a:rPr lang="en-US" dirty="0"/>
              <a:t>A</a:t>
            </a:r>
            <a:r>
              <a:rPr lang="en-US" u="none" strike="noStrike" baseline="0" dirty="0"/>
              <a:t>pplies external pressure to the heart </a:t>
            </a:r>
          </a:p>
          <a:p>
            <a:pPr lvl="1"/>
            <a:r>
              <a:rPr lang="en-US" dirty="0"/>
              <a:t>P</a:t>
            </a:r>
            <a:r>
              <a:rPr lang="en-US" u="none" strike="noStrike" baseline="0" dirty="0"/>
              <a:t>revents adequate filling of the heart with blood</a:t>
            </a:r>
            <a:endParaRPr lang="en-US" dirty="0"/>
          </a:p>
          <a:p>
            <a:pPr lvl="1"/>
            <a:r>
              <a:rPr lang="en-US" u="none" strike="noStrike" baseline="0" dirty="0"/>
              <a:t>Restricts the heart’s ability to pump effectively</a:t>
            </a:r>
          </a:p>
          <a:p>
            <a:pPr lvl="1"/>
            <a:endParaRPr lang="en-US" dirty="0"/>
          </a:p>
          <a:p>
            <a:pPr>
              <a:spcBef>
                <a:spcPts val="600"/>
              </a:spcBef>
              <a:spcAft>
                <a:spcPts val="600"/>
              </a:spcAft>
            </a:pPr>
            <a:r>
              <a:rPr lang="en-US" dirty="0"/>
              <a:t>P</a:t>
            </a:r>
            <a:r>
              <a:rPr lang="en-US" u="none" strike="noStrike" baseline="0" dirty="0"/>
              <a:t>ericardial </a:t>
            </a:r>
            <a:r>
              <a:rPr lang="en-US" dirty="0"/>
              <a:t>T</a:t>
            </a:r>
            <a:r>
              <a:rPr lang="en-US" u="none" strike="noStrike" baseline="0" dirty="0"/>
              <a:t>amponade from trauma usually occurs suddenly.</a:t>
            </a:r>
          </a:p>
          <a:p>
            <a:pPr lvl="1">
              <a:spcBef>
                <a:spcPts val="600"/>
              </a:spcBef>
              <a:spcAft>
                <a:spcPts val="600"/>
              </a:spcAft>
            </a:pPr>
            <a:r>
              <a:rPr lang="en-US" dirty="0"/>
              <a:t>While pericarditis develops slowly</a:t>
            </a:r>
          </a:p>
          <a:p>
            <a:pPr lvl="1">
              <a:spcBef>
                <a:spcPts val="600"/>
              </a:spcBef>
              <a:spcAft>
                <a:spcPts val="600"/>
              </a:spcAft>
            </a:pPr>
            <a:r>
              <a:rPr lang="en-US" dirty="0"/>
              <a:t>R</a:t>
            </a:r>
            <a:r>
              <a:rPr lang="en-US" u="none" strike="noStrike" baseline="0" dirty="0"/>
              <a:t>apidly leading to death without treatment at a hospital</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7" name="Picture 6"/>
          <p:cNvPicPr>
            <a:picLocks noChangeAspect="1"/>
          </p:cNvPicPr>
          <p:nvPr/>
        </p:nvPicPr>
        <p:blipFill>
          <a:blip r:embed="rId2" cstate="print"/>
          <a:stretch>
            <a:fillRect/>
          </a:stretch>
        </p:blipFill>
        <p:spPr>
          <a:xfrm>
            <a:off x="10476718" y="314792"/>
            <a:ext cx="1359526" cy="1355761"/>
          </a:xfrm>
          <a:prstGeom prst="rect">
            <a:avLst/>
          </a:prstGeom>
        </p:spPr>
      </p:pic>
      <p:sp>
        <p:nvSpPr>
          <p:cNvPr id="8" name="Rectangle 7"/>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384064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18EC1-DDCC-4EFD-8B16-2A623B3728EB}"/>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Aortic Aneurysm</a:t>
            </a:r>
            <a:endParaRPr lang="en-US" b="1" i="0" u="none" strike="noStrike" kern="1600" baseline="0" dirty="0"/>
          </a:p>
        </p:txBody>
      </p:sp>
      <p:sp>
        <p:nvSpPr>
          <p:cNvPr id="3" name="Text Placeholder 2">
            <a:extLst>
              <a:ext uri="{FF2B5EF4-FFF2-40B4-BE49-F238E27FC236}">
                <a16:creationId xmlns:a16="http://schemas.microsoft.com/office/drawing/2014/main" xmlns="" id="{63034A7C-DF4E-436A-AC58-42A0B948D274}"/>
              </a:ext>
            </a:extLst>
          </p:cNvPr>
          <p:cNvSpPr>
            <a:spLocks noGrp="1"/>
          </p:cNvSpPr>
          <p:nvPr>
            <p:ph type="body" idx="1"/>
          </p:nvPr>
        </p:nvSpPr>
        <p:spPr>
          <a:xfrm>
            <a:off x="840508" y="2078182"/>
            <a:ext cx="10799947" cy="4368799"/>
          </a:xfrm>
        </p:spPr>
        <p:txBody>
          <a:bodyPr/>
          <a:lstStyle/>
          <a:p>
            <a:pPr marR="0" lvl="0" rtl="0">
              <a:spcBef>
                <a:spcPts val="600"/>
              </a:spcBef>
              <a:spcAft>
                <a:spcPts val="600"/>
              </a:spcAft>
              <a:buNone/>
            </a:pPr>
            <a:r>
              <a:rPr lang="en-US" b="1" u="none" strike="noStrike" baseline="0" dirty="0"/>
              <a:t>Aortic Aneurysm</a:t>
            </a:r>
            <a:endParaRPr lang="en-US" u="none" strike="noStrike" baseline="0" dirty="0"/>
          </a:p>
          <a:p>
            <a:pPr marR="0" lvl="0" rtl="0">
              <a:spcBef>
                <a:spcPts val="600"/>
              </a:spcBef>
              <a:spcAft>
                <a:spcPts val="600"/>
              </a:spcAft>
            </a:pPr>
            <a:r>
              <a:rPr lang="en-US" u="none" strike="noStrike" baseline="0" dirty="0"/>
              <a:t>An aneurysm is a localized dilation in a blood vessel.</a:t>
            </a:r>
          </a:p>
          <a:p>
            <a:pPr lvl="1">
              <a:spcBef>
                <a:spcPts val="600"/>
              </a:spcBef>
              <a:spcAft>
                <a:spcPts val="600"/>
              </a:spcAft>
            </a:pPr>
            <a:r>
              <a:rPr lang="en-US" dirty="0"/>
              <a:t>Like a “bubble” that forms on an overinflated bicycle inner tube</a:t>
            </a:r>
            <a:endParaRPr lang="en-US" u="none" strike="noStrike" baseline="0" dirty="0"/>
          </a:p>
          <a:p>
            <a:pPr marR="0" lvl="0" rtl="0">
              <a:spcBef>
                <a:spcPts val="600"/>
              </a:spcBef>
              <a:spcAft>
                <a:spcPts val="600"/>
              </a:spcAft>
            </a:pPr>
            <a:r>
              <a:rPr lang="en-US" dirty="0"/>
              <a:t>Causes are</a:t>
            </a:r>
            <a:r>
              <a:rPr lang="en-US" u="none" strike="noStrike" baseline="0" dirty="0"/>
              <a:t>:</a:t>
            </a:r>
          </a:p>
          <a:p>
            <a:pPr lvl="1">
              <a:spcBef>
                <a:spcPts val="600"/>
              </a:spcBef>
              <a:spcAft>
                <a:spcPts val="600"/>
              </a:spcAft>
            </a:pPr>
            <a:r>
              <a:rPr lang="en-US" dirty="0"/>
              <a:t>C</a:t>
            </a:r>
            <a:r>
              <a:rPr lang="en-US" u="none" strike="noStrike" baseline="0" dirty="0"/>
              <a:t>ongenital (born with the condition) </a:t>
            </a:r>
            <a:r>
              <a:rPr lang="en-US" i="1" u="none" strike="noStrike" baseline="0" dirty="0"/>
              <a:t>OR</a:t>
            </a:r>
          </a:p>
          <a:p>
            <a:pPr lvl="1">
              <a:spcBef>
                <a:spcPts val="600"/>
              </a:spcBef>
              <a:spcAft>
                <a:spcPts val="600"/>
              </a:spcAft>
            </a:pPr>
            <a:r>
              <a:rPr lang="en-US" dirty="0"/>
              <a:t>F</a:t>
            </a:r>
            <a:r>
              <a:rPr lang="en-US" u="none" strike="noStrike" baseline="0" dirty="0"/>
              <a:t>rom the degenerative weakening of the vessel wall over time</a:t>
            </a:r>
            <a:r>
              <a:rPr lang="en-US" dirty="0"/>
              <a:t>, caused by:</a:t>
            </a:r>
          </a:p>
          <a:p>
            <a:pPr lvl="2">
              <a:spcBef>
                <a:spcPts val="600"/>
              </a:spcBef>
              <a:spcAft>
                <a:spcPts val="600"/>
              </a:spcAft>
            </a:pPr>
            <a:r>
              <a:rPr lang="en-US" dirty="0"/>
              <a:t>Atherosclerosis, hypertension, and smoking</a:t>
            </a:r>
            <a:endParaRPr lang="en-US" u="none" strike="noStrike" baseline="0" dirty="0"/>
          </a:p>
          <a:p>
            <a:pPr marR="0" lvl="0" rtl="0">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6" name="Picture 5"/>
          <p:cNvPicPr>
            <a:picLocks noChangeAspect="1"/>
          </p:cNvPicPr>
          <p:nvPr/>
        </p:nvPicPr>
        <p:blipFill>
          <a:blip r:embed="rId2" cstate="print"/>
          <a:stretch>
            <a:fillRect/>
          </a:stretch>
        </p:blipFill>
        <p:spPr>
          <a:xfrm>
            <a:off x="10476718" y="314792"/>
            <a:ext cx="1359526" cy="1355761"/>
          </a:xfrm>
          <a:prstGeom prst="rect">
            <a:avLst/>
          </a:prstGeom>
        </p:spPr>
      </p:pic>
      <p:sp>
        <p:nvSpPr>
          <p:cNvPr id="7" name="Rectangle 6"/>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322460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32873" y="1884218"/>
            <a:ext cx="10279957" cy="4812145"/>
          </a:xfrm>
        </p:spPr>
        <p:txBody>
          <a:bodyPr numCol="2"/>
          <a:lstStyle/>
          <a:p>
            <a:r>
              <a:rPr lang="en-US" sz="2000" dirty="0"/>
              <a:t>Acute myocardial infarction (AMI)</a:t>
            </a:r>
          </a:p>
          <a:p>
            <a:r>
              <a:rPr lang="en-US" sz="2000" dirty="0"/>
              <a:t>Angina pectoris</a:t>
            </a:r>
          </a:p>
          <a:p>
            <a:r>
              <a:rPr lang="en-US" sz="2000" dirty="0"/>
              <a:t>Aorta</a:t>
            </a:r>
          </a:p>
          <a:p>
            <a:r>
              <a:rPr lang="en-US" sz="2000" dirty="0"/>
              <a:t>Aortic aneurysms</a:t>
            </a:r>
          </a:p>
          <a:p>
            <a:r>
              <a:rPr lang="en-US" sz="2000" dirty="0"/>
              <a:t>Arrhythmia</a:t>
            </a:r>
          </a:p>
          <a:p>
            <a:r>
              <a:rPr lang="en-US" sz="2000" dirty="0"/>
              <a:t>Asystole</a:t>
            </a:r>
          </a:p>
          <a:p>
            <a:r>
              <a:rPr lang="en-US" sz="2000" dirty="0"/>
              <a:t>Atherosclerosis</a:t>
            </a:r>
          </a:p>
          <a:p>
            <a:r>
              <a:rPr lang="en-US" sz="2000" dirty="0"/>
              <a:t>Automated external defibrillator (AED)</a:t>
            </a:r>
          </a:p>
          <a:p>
            <a:endParaRPr lang="en-US" sz="2000" dirty="0"/>
          </a:p>
          <a:p>
            <a:r>
              <a:rPr lang="en-US" sz="2000" dirty="0"/>
              <a:t>Automatic implantable cardioverter defibrillator (AICD)</a:t>
            </a:r>
          </a:p>
          <a:p>
            <a:r>
              <a:rPr lang="en-US" sz="2000" dirty="0"/>
              <a:t>Cardiopulmonary resuscitation (CPR)</a:t>
            </a:r>
          </a:p>
          <a:p>
            <a:r>
              <a:rPr lang="en-US" sz="2000" dirty="0"/>
              <a:t>Congestive heart failure (CHF)</a:t>
            </a:r>
          </a:p>
          <a:p>
            <a:r>
              <a:rPr lang="en-US" sz="2000" dirty="0"/>
              <a:t>Coronary arteries</a:t>
            </a:r>
          </a:p>
          <a:p>
            <a:r>
              <a:rPr lang="en-US" sz="2000" dirty="0"/>
              <a:t>Coronary artery disease</a:t>
            </a:r>
          </a:p>
          <a:p>
            <a:r>
              <a:rPr lang="en-US" sz="2000" dirty="0"/>
              <a:t>Defibrillation</a:t>
            </a:r>
          </a:p>
          <a:p>
            <a:r>
              <a:rPr lang="en-US" sz="2000" dirty="0"/>
              <a:t>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118EC1-DDCC-4EFD-8B16-2A623B3728EB}"/>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Aortic Aneurysm</a:t>
            </a:r>
            <a:endParaRPr lang="en-US" b="1" i="0" u="none" strike="noStrike" kern="1600" baseline="0" dirty="0"/>
          </a:p>
        </p:txBody>
      </p:sp>
      <p:sp>
        <p:nvSpPr>
          <p:cNvPr id="3" name="Text Placeholder 2">
            <a:extLst>
              <a:ext uri="{FF2B5EF4-FFF2-40B4-BE49-F238E27FC236}">
                <a16:creationId xmlns:a16="http://schemas.microsoft.com/office/drawing/2014/main" xmlns="" id="{63034A7C-DF4E-436A-AC58-42A0B948D274}"/>
              </a:ext>
            </a:extLst>
          </p:cNvPr>
          <p:cNvSpPr>
            <a:spLocks noGrp="1"/>
          </p:cNvSpPr>
          <p:nvPr>
            <p:ph type="body" idx="1"/>
          </p:nvPr>
        </p:nvSpPr>
        <p:spPr>
          <a:xfrm>
            <a:off x="840509" y="2179782"/>
            <a:ext cx="9624292" cy="4128654"/>
          </a:xfrm>
        </p:spPr>
        <p:txBody>
          <a:bodyPr/>
          <a:lstStyle/>
          <a:p>
            <a:pPr>
              <a:spcBef>
                <a:spcPts val="600"/>
              </a:spcBef>
              <a:spcAft>
                <a:spcPts val="600"/>
              </a:spcAft>
            </a:pPr>
            <a:r>
              <a:rPr lang="en-US" u="dbl" dirty="0">
                <a:solidFill>
                  <a:srgbClr val="C00000"/>
                </a:solidFill>
              </a:rPr>
              <a:t>Aortic aneurysm</a:t>
            </a:r>
            <a:r>
              <a:rPr lang="en-US" dirty="0">
                <a:solidFill>
                  <a:srgbClr val="C00000"/>
                </a:solidFill>
              </a:rPr>
              <a:t> </a:t>
            </a:r>
            <a:r>
              <a:rPr lang="en-US" dirty="0"/>
              <a:t>is an aneurysm that occurs anywhere along the length of the aorta. </a:t>
            </a:r>
          </a:p>
          <a:p>
            <a:pPr lvl="1">
              <a:spcBef>
                <a:spcPts val="600"/>
              </a:spcBef>
              <a:spcAft>
                <a:spcPts val="600"/>
              </a:spcAft>
            </a:pPr>
            <a:r>
              <a:rPr lang="en-US" dirty="0"/>
              <a:t>Potentially deadly in the abdomen or in the chest </a:t>
            </a:r>
          </a:p>
          <a:p>
            <a:pPr lvl="1">
              <a:spcBef>
                <a:spcPts val="600"/>
              </a:spcBef>
              <a:spcAft>
                <a:spcPts val="600"/>
              </a:spcAft>
            </a:pPr>
            <a:r>
              <a:rPr lang="en-US" dirty="0"/>
              <a:t>Nearly all patients will bleed to death within minutes.</a:t>
            </a:r>
          </a:p>
          <a:p>
            <a:pPr marR="0" lvl="0" rtl="0">
              <a:spcBef>
                <a:spcPts val="600"/>
              </a:spcBef>
              <a:spcAft>
                <a:spcPts val="600"/>
              </a:spcAft>
            </a:pP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6" name="Picture 5"/>
          <p:cNvPicPr>
            <a:picLocks noChangeAspect="1"/>
          </p:cNvPicPr>
          <p:nvPr/>
        </p:nvPicPr>
        <p:blipFill>
          <a:blip r:embed="rId2" cstate="print"/>
          <a:stretch>
            <a:fillRect/>
          </a:stretch>
        </p:blipFill>
        <p:spPr>
          <a:xfrm>
            <a:off x="10476718" y="314792"/>
            <a:ext cx="1359526" cy="1355761"/>
          </a:xfrm>
          <a:prstGeom prst="rect">
            <a:avLst/>
          </a:prstGeom>
        </p:spPr>
      </p:pic>
      <p:sp>
        <p:nvSpPr>
          <p:cNvPr id="7" name="Rectangle 6"/>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955558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B9DE0-1B10-46C3-A87D-4BC75A2F76B9}"/>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Aortic Dissection</a:t>
            </a:r>
            <a:endParaRPr lang="en-US" b="1" i="0" u="none" strike="noStrike" kern="1600" baseline="0" dirty="0"/>
          </a:p>
        </p:txBody>
      </p:sp>
      <p:sp>
        <p:nvSpPr>
          <p:cNvPr id="3" name="Text Placeholder 2">
            <a:extLst>
              <a:ext uri="{FF2B5EF4-FFF2-40B4-BE49-F238E27FC236}">
                <a16:creationId xmlns:a16="http://schemas.microsoft.com/office/drawing/2014/main" xmlns="" id="{602826BB-5588-41D8-8C81-8190ACC2BA94}"/>
              </a:ext>
            </a:extLst>
          </p:cNvPr>
          <p:cNvSpPr>
            <a:spLocks noGrp="1"/>
          </p:cNvSpPr>
          <p:nvPr>
            <p:ph type="body" idx="1"/>
          </p:nvPr>
        </p:nvSpPr>
        <p:spPr>
          <a:xfrm>
            <a:off x="878205" y="2230093"/>
            <a:ext cx="10435590" cy="3986213"/>
          </a:xfrm>
        </p:spPr>
        <p:txBody>
          <a:bodyPr/>
          <a:lstStyle/>
          <a:p>
            <a:pPr marR="0" lvl="0" rtl="0"/>
            <a:r>
              <a:rPr lang="en-US" u="none" strike="noStrike" baseline="0" dirty="0"/>
              <a:t>Aortic dissection is a condition in which the inner wall tears away from the outer wall. </a:t>
            </a:r>
          </a:p>
          <a:p>
            <a:pPr lvl="1">
              <a:spcBef>
                <a:spcPts val="600"/>
              </a:spcBef>
              <a:spcAft>
                <a:spcPts val="600"/>
              </a:spcAft>
            </a:pPr>
            <a:r>
              <a:rPr lang="en-US" dirty="0"/>
              <a:t>Due to the high pressure within the aorta</a:t>
            </a:r>
          </a:p>
          <a:p>
            <a:pPr lvl="1">
              <a:spcBef>
                <a:spcPts val="600"/>
              </a:spcBef>
              <a:spcAft>
                <a:spcPts val="600"/>
              </a:spcAft>
            </a:pPr>
            <a:r>
              <a:rPr lang="en-US" dirty="0"/>
              <a:t>The tear grows and can penetrate the other layers of the vessel.</a:t>
            </a:r>
          </a:p>
          <a:p>
            <a:pPr lvl="1">
              <a:spcBef>
                <a:spcPts val="600"/>
              </a:spcBef>
              <a:spcAft>
                <a:spcPts val="600"/>
              </a:spcAft>
            </a:pPr>
            <a:r>
              <a:rPr lang="en-US" dirty="0"/>
              <a:t>Weakens the vessel wall</a:t>
            </a:r>
          </a:p>
          <a:p>
            <a:pPr lvl="1">
              <a:spcBef>
                <a:spcPts val="600"/>
              </a:spcBef>
              <a:spcAft>
                <a:spcPts val="600"/>
              </a:spcAft>
            </a:pPr>
            <a:r>
              <a:rPr lang="en-US" dirty="0"/>
              <a:t>Makes it susceptible to rupture</a:t>
            </a:r>
          </a:p>
          <a:p>
            <a:pPr>
              <a:spcBef>
                <a:spcPts val="600"/>
              </a:spcBef>
              <a:spcAft>
                <a:spcPts val="600"/>
              </a:spcAft>
            </a:pPr>
            <a:r>
              <a:rPr lang="en-US" dirty="0"/>
              <a:t>Should rupture occur, life-threatening internal bleeding ensues</a:t>
            </a:r>
            <a:r>
              <a:rPr lang="en-US" sz="2000" dirty="0"/>
              <a:t>. </a:t>
            </a:r>
          </a:p>
          <a:p>
            <a:pPr marR="0" lvl="0" rtl="0"/>
            <a:endParaRPr lang="en-US" sz="2000"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3309"/>
          </a:xfrm>
          <a:prstGeom prst="rect">
            <a:avLst/>
          </a:prstGeom>
        </p:spPr>
        <p:txBody>
          <a:bodyPr wrap="square">
            <a:spAutoFit/>
          </a:bodyPr>
          <a:lstStyle/>
          <a:p>
            <a:pPr algn="ctr"/>
            <a:r>
              <a:rPr lang="en-US" sz="2400" b="1" dirty="0">
                <a:latin typeface="Arial" pitchFamily="34" charset="0"/>
                <a:cs typeface="Arial" pitchFamily="34" charset="0"/>
              </a:rPr>
              <a:t>15-5</a:t>
            </a:r>
          </a:p>
        </p:txBody>
      </p:sp>
      <p:pic>
        <p:nvPicPr>
          <p:cNvPr id="6" name="Picture 5"/>
          <p:cNvPicPr>
            <a:picLocks noChangeAspect="1"/>
          </p:cNvPicPr>
          <p:nvPr/>
        </p:nvPicPr>
        <p:blipFill>
          <a:blip r:embed="rId2" cstate="print"/>
          <a:stretch>
            <a:fillRect/>
          </a:stretch>
        </p:blipFill>
        <p:spPr>
          <a:xfrm>
            <a:off x="10476718" y="314792"/>
            <a:ext cx="1359526" cy="1355761"/>
          </a:xfrm>
          <a:prstGeom prst="rect">
            <a:avLst/>
          </a:prstGeom>
        </p:spPr>
      </p:pic>
      <p:sp>
        <p:nvSpPr>
          <p:cNvPr id="7" name="Rectangle 6"/>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616059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3B9DE0-1B10-46C3-A87D-4BC75A2F76B9}"/>
              </a:ext>
            </a:extLst>
          </p:cNvPr>
          <p:cNvSpPr>
            <a:spLocks noGrp="1"/>
          </p:cNvSpPr>
          <p:nvPr>
            <p:ph type="title"/>
          </p:nvPr>
        </p:nvSpPr>
        <p:spPr/>
        <p:txBody>
          <a:bodyPr/>
          <a:lstStyle/>
          <a:p>
            <a:pPr marR="0" rtl="0"/>
            <a:r>
              <a:rPr lang="en-US" b="1" i="0" u="none" strike="noStrike" kern="1600" baseline="0" dirty="0"/>
              <a:t>Cardiovascular Emergencies:</a:t>
            </a:r>
            <a:r>
              <a:rPr lang="en-US" b="1" i="0" u="none" strike="noStrike" kern="1600" dirty="0"/>
              <a:t> Aortic Dissection</a:t>
            </a:r>
            <a:endParaRPr lang="en-US" b="1" i="0" u="none" strike="noStrike" kern="1600" baseline="0" dirty="0"/>
          </a:p>
        </p:txBody>
      </p:sp>
      <p:sp>
        <p:nvSpPr>
          <p:cNvPr id="3" name="Text Placeholder 2">
            <a:extLst>
              <a:ext uri="{FF2B5EF4-FFF2-40B4-BE49-F238E27FC236}">
                <a16:creationId xmlns:a16="http://schemas.microsoft.com/office/drawing/2014/main" xmlns="" id="{602826BB-5588-41D8-8C81-8190ACC2BA94}"/>
              </a:ext>
            </a:extLst>
          </p:cNvPr>
          <p:cNvSpPr>
            <a:spLocks noGrp="1"/>
          </p:cNvSpPr>
          <p:nvPr>
            <p:ph type="body" idx="1"/>
          </p:nvPr>
        </p:nvSpPr>
        <p:spPr>
          <a:xfrm>
            <a:off x="920569" y="1948873"/>
            <a:ext cx="10435590" cy="3805615"/>
          </a:xfrm>
        </p:spPr>
        <p:txBody>
          <a:bodyPr/>
          <a:lstStyle/>
          <a:p>
            <a:pPr>
              <a:spcBef>
                <a:spcPts val="600"/>
              </a:spcBef>
              <a:spcAft>
                <a:spcPts val="600"/>
              </a:spcAft>
            </a:pPr>
            <a:r>
              <a:rPr lang="en-US" dirty="0"/>
              <a:t>Thoracic aortic dissection: </a:t>
            </a:r>
          </a:p>
          <a:p>
            <a:pPr lvl="1">
              <a:spcBef>
                <a:spcPts val="600"/>
              </a:spcBef>
              <a:spcAft>
                <a:spcPts val="600"/>
              </a:spcAft>
            </a:pPr>
            <a:r>
              <a:rPr lang="en-US" dirty="0"/>
              <a:t>A severe tearing sensation between the shoulder blades</a:t>
            </a:r>
          </a:p>
          <a:p>
            <a:pPr lvl="1">
              <a:spcBef>
                <a:spcPts val="600"/>
              </a:spcBef>
              <a:spcAft>
                <a:spcPts val="600"/>
              </a:spcAft>
            </a:pPr>
            <a:r>
              <a:rPr lang="en-US" dirty="0"/>
              <a:t>Symptoms may be confused with an AMI.</a:t>
            </a:r>
          </a:p>
          <a:p>
            <a:pPr>
              <a:spcBef>
                <a:spcPts val="600"/>
              </a:spcBef>
              <a:spcAft>
                <a:spcPts val="600"/>
              </a:spcAft>
            </a:pPr>
            <a:r>
              <a:rPr lang="en-US" dirty="0"/>
              <a:t>Abrupt stop causing trauma to the chest:</a:t>
            </a:r>
          </a:p>
          <a:p>
            <a:pPr lvl="1">
              <a:spcBef>
                <a:spcPts val="600"/>
              </a:spcBef>
              <a:spcAft>
                <a:spcPts val="600"/>
              </a:spcAft>
            </a:pPr>
            <a:r>
              <a:rPr lang="en-US" dirty="0"/>
              <a:t>Can cause tearing of the thoracic aorta with aortic dissection</a:t>
            </a:r>
          </a:p>
          <a:p>
            <a:pPr lvl="2">
              <a:spcBef>
                <a:spcPts val="600"/>
              </a:spcBef>
              <a:spcAft>
                <a:spcPts val="600"/>
              </a:spcAft>
            </a:pPr>
            <a:r>
              <a:rPr lang="en-US" sz="2000" dirty="0"/>
              <a:t>Followed by rupture and rapid death</a:t>
            </a:r>
          </a:p>
          <a:p>
            <a:pPr lvl="1"/>
            <a:r>
              <a:rPr lang="en-US" dirty="0"/>
              <a:t>Example: when a skier hits a tree at a fast speed</a:t>
            </a:r>
          </a:p>
          <a:p>
            <a:pPr marR="0" lvl="0" rtl="0"/>
            <a:endParaRPr lang="en-US" sz="2000" u="none" strike="noStrike" baseline="0" dirty="0"/>
          </a:p>
        </p:txBody>
      </p:sp>
      <p:pic>
        <p:nvPicPr>
          <p:cNvPr id="8" name="Picture 7"/>
          <p:cNvPicPr>
            <a:picLocks noChangeAspect="1"/>
          </p:cNvPicPr>
          <p:nvPr/>
        </p:nvPicPr>
        <p:blipFill>
          <a:blip r:embed="rId2" cstate="print"/>
          <a:stretch>
            <a:fillRect/>
          </a:stretch>
        </p:blipFill>
        <p:spPr>
          <a:xfrm>
            <a:off x="10476718" y="314792"/>
            <a:ext cx="1359526" cy="1355761"/>
          </a:xfrm>
          <a:prstGeom prst="rect">
            <a:avLst/>
          </a:prstGeom>
        </p:spPr>
      </p:pic>
      <p:sp>
        <p:nvSpPr>
          <p:cNvPr id="9" name="Rectangle 8"/>
          <p:cNvSpPr/>
          <p:nvPr/>
        </p:nvSpPr>
        <p:spPr>
          <a:xfrm>
            <a:off x="10476718" y="577173"/>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15-5</a:t>
            </a:r>
          </a:p>
        </p:txBody>
      </p:sp>
    </p:spTree>
    <p:extLst>
      <p:ext uri="{BB962C8B-B14F-4D97-AF65-F5344CB8AC3E}">
        <p14:creationId xmlns:p14="http://schemas.microsoft.com/office/powerpoint/2010/main" val="163344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Patient Assessment of Cardiovascular Emergencies</a:t>
            </a:r>
          </a:p>
        </p:txBody>
      </p:sp>
    </p:spTree>
    <p:extLst>
      <p:ext uri="{BB962C8B-B14F-4D97-AF65-F5344CB8AC3E}">
        <p14:creationId xmlns:p14="http://schemas.microsoft.com/office/powerpoint/2010/main" val="26633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71942-6940-4FC4-B26A-7852BBE17CB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Primary Assessment</a:t>
            </a:r>
            <a:endParaRPr lang="en-US" b="1" i="0" u="none" strike="noStrike" kern="1600" baseline="0" dirty="0"/>
          </a:p>
        </p:txBody>
      </p:sp>
      <p:sp>
        <p:nvSpPr>
          <p:cNvPr id="3" name="Text Placeholder 2">
            <a:extLst>
              <a:ext uri="{FF2B5EF4-FFF2-40B4-BE49-F238E27FC236}">
                <a16:creationId xmlns:a16="http://schemas.microsoft.com/office/drawing/2014/main" xmlns="" id="{75C7173B-01D1-45A8-92E3-F58B079D1DFC}"/>
              </a:ext>
            </a:extLst>
          </p:cNvPr>
          <p:cNvSpPr>
            <a:spLocks noGrp="1"/>
          </p:cNvSpPr>
          <p:nvPr>
            <p:ph type="body" idx="1"/>
          </p:nvPr>
        </p:nvSpPr>
        <p:spPr>
          <a:xfrm>
            <a:off x="746398" y="1995055"/>
            <a:ext cx="10435590" cy="4463802"/>
          </a:xfrm>
        </p:spPr>
        <p:txBody>
          <a:bodyPr/>
          <a:lstStyle/>
          <a:p>
            <a:pPr marR="0" lvl="0" rtl="0"/>
            <a:r>
              <a:rPr lang="en-US" dirty="0"/>
              <a:t>E</a:t>
            </a:r>
            <a:r>
              <a:rPr lang="en-US" u="none" strike="noStrike" baseline="0" dirty="0"/>
              <a:t>nsure that the scene is safe. </a:t>
            </a:r>
          </a:p>
          <a:p>
            <a:r>
              <a:rPr lang="en-US" u="none" strike="noStrike" baseline="0" dirty="0"/>
              <a:t>Perform</a:t>
            </a:r>
            <a:r>
              <a:rPr lang="en-US" u="none" strike="noStrike" dirty="0"/>
              <a:t> </a:t>
            </a:r>
            <a:r>
              <a:rPr lang="en-US" u="none" strike="noStrike" baseline="0" dirty="0"/>
              <a:t>a primary patient assessment.</a:t>
            </a:r>
          </a:p>
          <a:p>
            <a:pPr lvl="1"/>
            <a:r>
              <a:rPr lang="en-US" dirty="0"/>
              <a:t>Address any problem related to ABCDs.</a:t>
            </a:r>
            <a:r>
              <a:rPr lang="en-US" u="none" strike="noStrike" baseline="0" dirty="0"/>
              <a:t> </a:t>
            </a:r>
          </a:p>
          <a:p>
            <a:pPr lvl="1"/>
            <a:r>
              <a:rPr lang="en-US" dirty="0"/>
              <a:t>C</a:t>
            </a:r>
            <a:r>
              <a:rPr lang="en-US" u="none" strike="noStrike" baseline="0" dirty="0"/>
              <a:t>ardiac arrest wil</a:t>
            </a:r>
            <a:r>
              <a:rPr lang="en-US" dirty="0"/>
              <a:t>l be</a:t>
            </a:r>
            <a:r>
              <a:rPr lang="en-US" u="none" strike="noStrike" baseline="0" dirty="0"/>
              <a:t>:</a:t>
            </a:r>
          </a:p>
          <a:p>
            <a:pPr lvl="2"/>
            <a:r>
              <a:rPr lang="en-US" sz="2000" dirty="0"/>
              <a:t>U</a:t>
            </a:r>
            <a:r>
              <a:rPr lang="en-US" sz="2000" u="none" strike="noStrike" baseline="0" dirty="0"/>
              <a:t>nresponsive</a:t>
            </a:r>
          </a:p>
          <a:p>
            <a:pPr lvl="2"/>
            <a:r>
              <a:rPr lang="en-US" sz="2000" dirty="0"/>
              <a:t>A</a:t>
            </a:r>
            <a:r>
              <a:rPr lang="en-US" sz="2000" u="none" strike="noStrike" baseline="0" dirty="0"/>
              <a:t>pneic</a:t>
            </a:r>
          </a:p>
          <a:p>
            <a:pPr lvl="2"/>
            <a:r>
              <a:rPr lang="en-US" sz="2000" dirty="0"/>
              <a:t>P</a:t>
            </a:r>
            <a:r>
              <a:rPr lang="en-US" sz="2000" u="none" strike="noStrike" baseline="0" dirty="0"/>
              <a:t>ulseless</a:t>
            </a:r>
          </a:p>
          <a:p>
            <a:pPr lvl="1"/>
            <a:r>
              <a:rPr lang="en-US" dirty="0"/>
              <a:t>I</a:t>
            </a:r>
            <a:r>
              <a:rPr lang="en-US" u="none" strike="noStrike" baseline="0" dirty="0"/>
              <a:t>mmediately begin CPR.</a:t>
            </a:r>
          </a:p>
          <a:p>
            <a:pPr lvl="1"/>
            <a:r>
              <a:rPr lang="en-US" dirty="0"/>
              <a:t>C</a:t>
            </a:r>
            <a:r>
              <a:rPr lang="en-US" u="none" strike="noStrike" baseline="0" dirty="0"/>
              <a:t>all for an AED and ALS.</a:t>
            </a:r>
          </a:p>
          <a:p>
            <a:pPr lvl="1"/>
            <a:r>
              <a:rPr lang="en-US" u="none" strike="noStrike" baseline="0" dirty="0"/>
              <a:t>Do not delay transport, except to use an AED.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920046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071942-6940-4FC4-B26A-7852BBE17CB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Secondary Assessment</a:t>
            </a:r>
            <a:endParaRPr lang="en-US" b="1" i="0" u="none" strike="noStrike" kern="1600" baseline="0" dirty="0"/>
          </a:p>
        </p:txBody>
      </p:sp>
      <p:sp>
        <p:nvSpPr>
          <p:cNvPr id="3" name="Text Placeholder 2">
            <a:extLst>
              <a:ext uri="{FF2B5EF4-FFF2-40B4-BE49-F238E27FC236}">
                <a16:creationId xmlns:a16="http://schemas.microsoft.com/office/drawing/2014/main" xmlns="" id="{75C7173B-01D1-45A8-92E3-F58B079D1DFC}"/>
              </a:ext>
            </a:extLst>
          </p:cNvPr>
          <p:cNvSpPr>
            <a:spLocks noGrp="1"/>
          </p:cNvSpPr>
          <p:nvPr>
            <p:ph type="body" idx="1"/>
          </p:nvPr>
        </p:nvSpPr>
        <p:spPr>
          <a:xfrm>
            <a:off x="878205" y="1911928"/>
            <a:ext cx="10435590" cy="4279075"/>
          </a:xfrm>
        </p:spPr>
        <p:txBody>
          <a:bodyPr/>
          <a:lstStyle/>
          <a:p>
            <a:pPr marR="0" lvl="0" rtl="0"/>
            <a:r>
              <a:rPr lang="en-US" u="none" strike="noStrike" baseline="0" dirty="0"/>
              <a:t>For a secondary assessment:</a:t>
            </a:r>
          </a:p>
          <a:p>
            <a:pPr lvl="1"/>
            <a:r>
              <a:rPr lang="en-US" dirty="0"/>
              <a:t>P</a:t>
            </a:r>
            <a:r>
              <a:rPr lang="en-US" u="none" strike="noStrike" baseline="0" dirty="0"/>
              <a:t>ay close attention to:</a:t>
            </a:r>
          </a:p>
          <a:p>
            <a:pPr lvl="2"/>
            <a:r>
              <a:rPr lang="en-US" sz="2000" u="none" strike="noStrike" baseline="0" dirty="0"/>
              <a:t>Any complaints of chest pain</a:t>
            </a:r>
          </a:p>
          <a:p>
            <a:pPr lvl="2"/>
            <a:r>
              <a:rPr lang="en-US" sz="2000" u="none" strike="noStrike" baseline="0" dirty="0"/>
              <a:t>Any cardiac medications such as nitroglycerin or aspirin</a:t>
            </a:r>
          </a:p>
          <a:p>
            <a:pPr lvl="1"/>
            <a:r>
              <a:rPr lang="en-US" dirty="0"/>
              <a:t>If took nitroglycerin, ask if the symptoms:</a:t>
            </a:r>
          </a:p>
          <a:p>
            <a:pPr lvl="2"/>
            <a:r>
              <a:rPr lang="en-US" sz="2000" dirty="0"/>
              <a:t>Went away </a:t>
            </a:r>
          </a:p>
          <a:p>
            <a:pPr lvl="2"/>
            <a:r>
              <a:rPr lang="en-US" sz="2000" dirty="0"/>
              <a:t>Diminished</a:t>
            </a:r>
          </a:p>
          <a:p>
            <a:pPr lvl="2"/>
            <a:r>
              <a:rPr lang="en-US" sz="2000" dirty="0"/>
              <a:t>Stayed the same</a:t>
            </a:r>
          </a:p>
          <a:p>
            <a:pPr lvl="0"/>
            <a:r>
              <a:rPr lang="en-US" dirty="0"/>
              <a:t>Cardiovascular emergency patients may have difficulty communicating.</a:t>
            </a:r>
          </a:p>
          <a:p>
            <a:pPr lvl="1"/>
            <a:r>
              <a:rPr lang="en-US" dirty="0"/>
              <a:t>Gather historical information from a relative or friend. </a:t>
            </a:r>
          </a:p>
          <a:p>
            <a:endParaRPr lang="en-US" dirty="0"/>
          </a:p>
          <a:p>
            <a:pPr marR="0" lvl="0" rtl="0"/>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2206410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061C88-2133-46CC-9650-3D1F6F1ACCA8}"/>
              </a:ext>
            </a:extLst>
          </p:cNvPr>
          <p:cNvSpPr>
            <a:spLocks noGrp="1"/>
          </p:cNvSpPr>
          <p:nvPr>
            <p:ph type="title"/>
          </p:nvPr>
        </p:nvSpPr>
        <p:spPr/>
        <p:txBody>
          <a:bodyPr/>
          <a:lstStyle/>
          <a:p>
            <a:pPr marR="0" rtl="0"/>
            <a:r>
              <a:rPr lang="en-US" b="1" i="0" u="none" strike="noStrike" kern="1600" baseline="0" dirty="0"/>
              <a:t>Patient Assessment of Cardiovascular Emergencies</a:t>
            </a:r>
          </a:p>
        </p:txBody>
      </p:sp>
      <p:sp>
        <p:nvSpPr>
          <p:cNvPr id="3" name="Text Placeholder 2">
            <a:extLst>
              <a:ext uri="{FF2B5EF4-FFF2-40B4-BE49-F238E27FC236}">
                <a16:creationId xmlns:a16="http://schemas.microsoft.com/office/drawing/2014/main" xmlns="" id="{39C45735-6231-4E5E-A167-06471EEDF747}"/>
              </a:ext>
            </a:extLst>
          </p:cNvPr>
          <p:cNvSpPr>
            <a:spLocks noGrp="1"/>
          </p:cNvSpPr>
          <p:nvPr>
            <p:ph type="body" idx="1"/>
          </p:nvPr>
        </p:nvSpPr>
        <p:spPr>
          <a:xfrm>
            <a:off x="746397" y="2329934"/>
            <a:ext cx="6278517" cy="3896695"/>
          </a:xfrm>
        </p:spPr>
        <p:txBody>
          <a:bodyPr/>
          <a:lstStyle/>
          <a:p>
            <a:r>
              <a:rPr lang="en-US" u="none" strike="noStrike" baseline="0" dirty="0"/>
              <a:t>If a patient tells you they take a “heart” medication,</a:t>
            </a:r>
            <a:r>
              <a:rPr lang="en-US" u="none" strike="noStrike" dirty="0"/>
              <a:t> </a:t>
            </a:r>
            <a:r>
              <a:rPr lang="en-US" u="none" strike="noStrike" baseline="0" dirty="0"/>
              <a:t>ask:</a:t>
            </a:r>
          </a:p>
          <a:p>
            <a:pPr lvl="1"/>
            <a:r>
              <a:rPr lang="en-US" u="none" strike="noStrike" baseline="0" dirty="0"/>
              <a:t>What? </a:t>
            </a:r>
            <a:endParaRPr lang="en-US" dirty="0"/>
          </a:p>
          <a:p>
            <a:pPr lvl="1"/>
            <a:r>
              <a:rPr lang="en-US" u="none" strike="noStrike" baseline="0" dirty="0"/>
              <a:t>Why they take it?</a:t>
            </a:r>
          </a:p>
          <a:p>
            <a:pPr lvl="1"/>
            <a:r>
              <a:rPr lang="en-US" u="none" strike="noStrike" baseline="0" dirty="0"/>
              <a:t>Ask</a:t>
            </a:r>
            <a:r>
              <a:rPr lang="en-US" u="none" strike="noStrike" dirty="0"/>
              <a:t> a </a:t>
            </a:r>
            <a:r>
              <a:rPr lang="en-US" u="none" strike="noStrike" baseline="0" dirty="0"/>
              <a:t>family member</a:t>
            </a:r>
            <a:r>
              <a:rPr lang="en-US" u="none" strike="noStrike" dirty="0"/>
              <a:t> if needed.</a:t>
            </a:r>
            <a:endParaRPr lang="en-US"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476718" y="565841"/>
            <a:ext cx="1359526" cy="830997"/>
          </a:xfrm>
          <a:prstGeom prst="rect">
            <a:avLst/>
          </a:prstGeom>
        </p:spPr>
        <p:txBody>
          <a:bodyPr wrap="square">
            <a:spAutoFit/>
          </a:bodyPr>
          <a:lstStyle/>
          <a:p>
            <a:pPr algn="ctr"/>
            <a:r>
              <a:rPr lang="en-US" sz="2400" b="1" dirty="0">
                <a:latin typeface="Arial" pitchFamily="34" charset="0"/>
                <a:cs typeface="Arial" pitchFamily="34" charset="0"/>
              </a:rPr>
              <a:t>15-2</a:t>
            </a:r>
          </a:p>
          <a:p>
            <a:pPr algn="ctr"/>
            <a:r>
              <a:rPr lang="en-US" sz="2400" b="1" dirty="0">
                <a:latin typeface="Arial" pitchFamily="34" charset="0"/>
                <a:cs typeface="Arial" pitchFamily="34" charset="0"/>
              </a:rPr>
              <a:t>15-3</a:t>
            </a:r>
          </a:p>
        </p:txBody>
      </p:sp>
      <p:pic>
        <p:nvPicPr>
          <p:cNvPr id="1026" name="Picture 2" descr="The table shows two columns: Drug Name (generic name) and mechanism of action. The row entries are as follows. Row 1: Plavix (clopidogrel), aspirin; Prevents clumping of platelets, thereby preventing the formation of clots. Row 2: Nitroglycerin; Causes dilation of both arteries and veins. Row 3: Tenormin (atenolol), Toprol/Lopressor (metoprolol); Lowers blood pressure, slows the heartbeat. Row 4: Prinivil/zesteril (lisinopril); Lowers blood pressure, C H F. Row 5: Lipitor (atorvastatin), statins; Lowers harmful cholesterol levels, Repatha; Improves lipid chemistry. Row 6: Lasix (furosemide), H C T Z (hydrochlorothiazide); Removes excess fluid from the body. Row 7: Cordarone (amiodarone); Used to treat certain arrhythmias, makes heartbeat more regular. Row 8: Coumadin/Jantoven (warfarin): Oral anticoagulant, used to treat blood clots, and certain arrhythmias, [Eliquis (aprixaban), Pradaxa (dabigatran), Savaysa (edoxaban), Aspirin, Xarelto (ribarozaban); Oral anticoagulant." title="A table shows common cardiac medic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0874" y="1412140"/>
            <a:ext cx="2280494" cy="5243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68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B0010A-AB24-48DE-9A30-3115165203B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Patient Assessment: OPQRST</a:t>
            </a:r>
          </a:p>
        </p:txBody>
      </p:sp>
      <p:sp>
        <p:nvSpPr>
          <p:cNvPr id="3" name="Text Placeholder 2">
            <a:extLst>
              <a:ext uri="{FF2B5EF4-FFF2-40B4-BE49-F238E27FC236}">
                <a16:creationId xmlns:a16="http://schemas.microsoft.com/office/drawing/2014/main" xmlns="" id="{3F31925F-B8C4-4FA0-8A93-6E98FC5BA574}"/>
              </a:ext>
            </a:extLst>
          </p:cNvPr>
          <p:cNvSpPr>
            <a:spLocks noGrp="1"/>
          </p:cNvSpPr>
          <p:nvPr>
            <p:ph sz="half" idx="1"/>
          </p:nvPr>
        </p:nvSpPr>
        <p:spPr>
          <a:xfrm>
            <a:off x="914399" y="2133600"/>
            <a:ext cx="9919856" cy="4056888"/>
          </a:xfrm>
        </p:spPr>
        <p:txBody>
          <a:bodyPr>
            <a:normAutofit/>
          </a:bodyPr>
          <a:lstStyle/>
          <a:p>
            <a:pPr marR="0" lvl="0" rtl="0">
              <a:lnSpc>
                <a:spcPct val="90000"/>
              </a:lnSpc>
            </a:pPr>
            <a:r>
              <a:rPr lang="en-US" u="none" strike="noStrike" baseline="0" dirty="0"/>
              <a:t>If patient complains of chest discomfort or pain,</a:t>
            </a:r>
            <a:r>
              <a:rPr lang="en-US" u="none" strike="noStrike" dirty="0"/>
              <a:t> use </a:t>
            </a:r>
            <a:r>
              <a:rPr lang="en-US" u="none" strike="noStrike" baseline="0" dirty="0"/>
              <a:t>OPQRST mnemonic.</a:t>
            </a:r>
          </a:p>
          <a:p>
            <a:pPr marR="0" lvl="0" rtl="0">
              <a:lnSpc>
                <a:spcPct val="90000"/>
              </a:lnSpc>
            </a:pPr>
            <a:r>
              <a:rPr lang="en-US" u="none" strike="noStrike" baseline="0" dirty="0"/>
              <a:t>Cardiac chest pain is usually described as:</a:t>
            </a:r>
          </a:p>
          <a:p>
            <a:pPr lvl="1">
              <a:lnSpc>
                <a:spcPct val="90000"/>
              </a:lnSpc>
            </a:pPr>
            <a:r>
              <a:rPr lang="en-US" u="none" strike="noStrike" baseline="0" dirty="0"/>
              <a:t>“Heavy” </a:t>
            </a:r>
          </a:p>
          <a:p>
            <a:pPr lvl="1">
              <a:lnSpc>
                <a:spcPct val="90000"/>
              </a:lnSpc>
            </a:pPr>
            <a:r>
              <a:rPr lang="en-US" u="none" strike="noStrike" baseline="0" dirty="0"/>
              <a:t>“Crushing”</a:t>
            </a:r>
          </a:p>
          <a:p>
            <a:pPr lvl="1">
              <a:lnSpc>
                <a:spcPct val="90000"/>
              </a:lnSpc>
            </a:pPr>
            <a:r>
              <a:rPr lang="en-US" u="none" strike="noStrike" baseline="0" dirty="0"/>
              <a:t>“Tight”</a:t>
            </a:r>
          </a:p>
          <a:p>
            <a:pPr marR="0" lvl="0" rtl="0">
              <a:lnSpc>
                <a:spcPct val="90000"/>
              </a:lnSpc>
            </a:pPr>
            <a:r>
              <a:rPr lang="en-US" u="none" strike="noStrike" baseline="0" dirty="0"/>
              <a:t>Less commonly described as:</a:t>
            </a:r>
          </a:p>
          <a:p>
            <a:pPr lvl="1">
              <a:lnSpc>
                <a:spcPct val="90000"/>
              </a:lnSpc>
            </a:pPr>
            <a:r>
              <a:rPr lang="en-US" u="none" strike="noStrike" baseline="0" dirty="0"/>
              <a:t>“Sharp”</a:t>
            </a:r>
          </a:p>
          <a:p>
            <a:pPr lvl="2">
              <a:lnSpc>
                <a:spcPct val="90000"/>
              </a:lnSpc>
            </a:pPr>
            <a:r>
              <a:rPr lang="en-US" sz="1900" dirty="0"/>
              <a:t>M</a:t>
            </a:r>
            <a:r>
              <a:rPr lang="en-US" sz="1900" u="none" strike="noStrike" baseline="0" dirty="0"/>
              <a:t>ay indicate that the pain increases during inspiration</a:t>
            </a:r>
          </a:p>
          <a:p>
            <a:pPr lvl="2">
              <a:lnSpc>
                <a:spcPct val="90000"/>
              </a:lnSpc>
            </a:pPr>
            <a:r>
              <a:rPr lang="en-US" sz="1900" dirty="0"/>
              <a:t>M</a:t>
            </a:r>
            <a:r>
              <a:rPr lang="en-US" sz="1900" u="none" strike="noStrike" baseline="0" dirty="0"/>
              <a:t>ay locate the pain in the chest wall or over the stomach </a:t>
            </a:r>
          </a:p>
        </p:txBody>
      </p:sp>
      <p:pic>
        <p:nvPicPr>
          <p:cNvPr id="6" name="Picture 5"/>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6400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6EB0D5-59B6-484B-A18C-396C89CFDB64}"/>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736CF4F9-A993-4614-BDA1-93313D5CDAE1}"/>
              </a:ext>
            </a:extLst>
          </p:cNvPr>
          <p:cNvSpPr>
            <a:spLocks noGrp="1"/>
          </p:cNvSpPr>
          <p:nvPr>
            <p:ph type="body" idx="1"/>
          </p:nvPr>
        </p:nvSpPr>
        <p:spPr/>
        <p:txBody>
          <a:bodyPr/>
          <a:lstStyle/>
          <a:p>
            <a:pPr marR="0" lvl="0" rtl="0"/>
            <a:r>
              <a:rPr lang="en-US" u="none" strike="noStrike" baseline="0" dirty="0"/>
              <a:t>Ask patients if the pain is only in the chest or radiates into the jaw, abdomen, back, or down the arm. </a:t>
            </a:r>
          </a:p>
          <a:p>
            <a:pPr lvl="1"/>
            <a:r>
              <a:rPr lang="en-US" dirty="0"/>
              <a:t>R</a:t>
            </a:r>
            <a:r>
              <a:rPr lang="en-US" u="none" strike="noStrike" baseline="0" dirty="0"/>
              <a:t>eferred pain can indicate a myocardial infarction.</a:t>
            </a:r>
          </a:p>
          <a:p>
            <a:pPr marR="0" lvl="0" rtl="0"/>
            <a:r>
              <a:rPr lang="en-US" u="none" strike="noStrike" baseline="0" dirty="0"/>
              <a:t>Patients with a pulmonary embolism can have significant chest pain. </a:t>
            </a:r>
          </a:p>
          <a:p>
            <a:pPr marR="0" lvl="0" rtl="0"/>
            <a:r>
              <a:rPr lang="en-US" u="none" strike="noStrike" baseline="0" dirty="0"/>
              <a:t>As an OEC technician, you will not be able to determine if a patient is having an AMI or a pulmonary embolus; both are emergencies.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651954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Assessment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pic>
        <p:nvPicPr>
          <p:cNvPr id="8194" name="Picture 2" descr="1: Just under sternum, midchest. 2: Midchest, neck, and jaw. 3: Midchest and the shoulder and inside arms (the left). 4: Upper abdomen. 5: Larger area of the chest, plus neck, jaw, and inside arms. 6: Larger area of the chest, plus neck, jaw, and inside arms. 7: Shoulder (left) and inside arm to the waist, plus opposite arm, inside to the elbow. 8: Between the shoulder blades." title="Illustrations show eight human bodies with the different sites of chest discomfort and referred pain associated with cardiac emergencies highligh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5675" y="1293334"/>
            <a:ext cx="5888037" cy="535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28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23636" y="1490870"/>
            <a:ext cx="10289194" cy="4699047"/>
          </a:xfrm>
        </p:spPr>
        <p:txBody>
          <a:bodyPr numCol="2"/>
          <a:lstStyle/>
          <a:p>
            <a:r>
              <a:rPr lang="en-US" sz="2000" dirty="0"/>
              <a:t>Hypotension</a:t>
            </a:r>
          </a:p>
          <a:p>
            <a:r>
              <a:rPr lang="en-US" sz="2000" dirty="0"/>
              <a:t>Ischemia</a:t>
            </a:r>
          </a:p>
          <a:p>
            <a:r>
              <a:rPr lang="en-US" sz="2000" dirty="0"/>
              <a:t>Myocardium</a:t>
            </a:r>
          </a:p>
          <a:p>
            <a:r>
              <a:rPr lang="en-US" sz="2000" dirty="0"/>
              <a:t>Pericarditis</a:t>
            </a:r>
          </a:p>
          <a:p>
            <a:r>
              <a:rPr lang="en-US" sz="2000" dirty="0"/>
              <a:t>Pulmonary edema</a:t>
            </a:r>
          </a:p>
          <a:p>
            <a:r>
              <a:rPr lang="en-US" sz="2000" dirty="0"/>
              <a:t>Sudden cardiac arrest (SCA) </a:t>
            </a:r>
          </a:p>
          <a:p>
            <a:r>
              <a:rPr lang="en-US" sz="2000" dirty="0"/>
              <a:t>Ventricular assist device (VAD)</a:t>
            </a:r>
          </a:p>
          <a:p>
            <a:r>
              <a:rPr lang="en-US" sz="2000" dirty="0"/>
              <a:t>Ventricular fibrillation (VF)</a:t>
            </a:r>
          </a:p>
          <a:p>
            <a:r>
              <a:rPr lang="en-US" sz="2000" dirty="0"/>
              <a:t>Ventricular tachycardia (VT)</a:t>
            </a:r>
          </a:p>
        </p:txBody>
      </p:sp>
    </p:spTree>
    <p:extLst>
      <p:ext uri="{BB962C8B-B14F-4D97-AF65-F5344CB8AC3E}">
        <p14:creationId xmlns:p14="http://schemas.microsoft.com/office/powerpoint/2010/main" val="316439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7DB17B-2259-4603-BF29-C361C7F28B87}"/>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55884E58-67F0-4B4E-92CA-703B07FE5D24}"/>
              </a:ext>
            </a:extLst>
          </p:cNvPr>
          <p:cNvSpPr>
            <a:spLocks noGrp="1"/>
          </p:cNvSpPr>
          <p:nvPr>
            <p:ph type="body" idx="1"/>
          </p:nvPr>
        </p:nvSpPr>
        <p:spPr>
          <a:xfrm>
            <a:off x="928915" y="1967345"/>
            <a:ext cx="10616540" cy="4553528"/>
          </a:xfrm>
        </p:spPr>
        <p:txBody>
          <a:bodyPr/>
          <a:lstStyle/>
          <a:p>
            <a:pPr marR="0" lvl="0" rtl="0"/>
            <a:r>
              <a:rPr lang="en-US" u="none" strike="noStrike" baseline="0" dirty="0"/>
              <a:t>Patients with an aortic dissection often describe the pain as “tearing.” </a:t>
            </a:r>
          </a:p>
          <a:p>
            <a:pPr lvl="1"/>
            <a:r>
              <a:rPr lang="en-US" dirty="0"/>
              <a:t>T</a:t>
            </a:r>
            <a:r>
              <a:rPr lang="en-US" u="none" strike="noStrike" baseline="0" dirty="0"/>
              <a:t>he pain can be abdominal or acute severe back pain.</a:t>
            </a:r>
          </a:p>
          <a:p>
            <a:pPr lvl="2"/>
            <a:r>
              <a:rPr lang="en-US" sz="2000" dirty="0"/>
              <a:t>Depending on the site of the dissection</a:t>
            </a:r>
            <a:endParaRPr lang="en-US" sz="2000" u="none" strike="noStrike" baseline="0" dirty="0"/>
          </a:p>
          <a:p>
            <a:pPr marR="0" lvl="0" rtl="0"/>
            <a:r>
              <a:rPr lang="en-US" u="none" strike="noStrike" baseline="0" dirty="0"/>
              <a:t>Ask patients whether the pain or other symptoms improve with rest or remain constant.</a:t>
            </a:r>
          </a:p>
          <a:p>
            <a:r>
              <a:rPr lang="en-US" u="none" strike="noStrike" baseline="0" dirty="0"/>
              <a:t>Ask about a patient’s medical history, including potential risk factors for cardiovascular disease. </a:t>
            </a:r>
          </a:p>
          <a:p>
            <a:r>
              <a:rPr lang="en-US" u="none" strike="noStrike" baseline="0" dirty="0"/>
              <a:t>Do not be afraid to ask about the use of street drugs.</a:t>
            </a:r>
          </a:p>
          <a:p>
            <a:pPr lvl="1"/>
            <a:r>
              <a:rPr lang="en-US" dirty="0"/>
              <a:t>U</a:t>
            </a:r>
            <a:r>
              <a:rPr lang="en-US" u="none" strike="noStrike" baseline="0" dirty="0"/>
              <a:t>se of </a:t>
            </a:r>
            <a:r>
              <a:rPr lang="en-US" dirty="0"/>
              <a:t>some</a:t>
            </a:r>
            <a:r>
              <a:rPr lang="en-US" u="none" strike="noStrike" baseline="0" dirty="0"/>
              <a:t> increase the risk for AMI.</a:t>
            </a:r>
          </a:p>
          <a:p>
            <a:pPr lvl="2"/>
            <a:r>
              <a:rPr lang="en-US" sz="2000" dirty="0"/>
              <a:t>Cocaine and methamphetamine</a:t>
            </a:r>
            <a:endParaRPr lang="en-US" sz="2000" u="none" strike="noStrike"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498068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13847-DC32-4905-A4DC-FF880C9537A5}"/>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Physical Exam</a:t>
            </a:r>
            <a:endParaRPr lang="en-US" b="1" i="0" u="none" strike="noStrike" kern="1600" baseline="0" dirty="0"/>
          </a:p>
        </p:txBody>
      </p:sp>
      <p:sp>
        <p:nvSpPr>
          <p:cNvPr id="3" name="Text Placeholder 2">
            <a:extLst>
              <a:ext uri="{FF2B5EF4-FFF2-40B4-BE49-F238E27FC236}">
                <a16:creationId xmlns:a16="http://schemas.microsoft.com/office/drawing/2014/main" xmlns="" id="{FAEA34BE-51FA-4FE5-891B-E347A2F3D708}"/>
              </a:ext>
            </a:extLst>
          </p:cNvPr>
          <p:cNvSpPr>
            <a:spLocks noGrp="1"/>
          </p:cNvSpPr>
          <p:nvPr>
            <p:ph type="body" idx="1"/>
          </p:nvPr>
        </p:nvSpPr>
        <p:spPr>
          <a:xfrm>
            <a:off x="702854" y="1739247"/>
            <a:ext cx="10435590" cy="4588982"/>
          </a:xfrm>
        </p:spPr>
        <p:txBody>
          <a:bodyPr/>
          <a:lstStyle/>
          <a:p>
            <a:pPr marR="0" lvl="0" rtl="0">
              <a:spcBef>
                <a:spcPts val="600"/>
              </a:spcBef>
              <a:spcAft>
                <a:spcPts val="600"/>
              </a:spcAft>
            </a:pPr>
            <a:r>
              <a:rPr lang="en-US" u="none" strike="noStrike" baseline="0" dirty="0"/>
              <a:t>Next, perform a physical exam and assess vital signs:</a:t>
            </a:r>
          </a:p>
          <a:p>
            <a:pPr lvl="1">
              <a:spcBef>
                <a:spcPts val="600"/>
              </a:spcBef>
              <a:spcAft>
                <a:spcPts val="600"/>
              </a:spcAft>
            </a:pPr>
            <a:r>
              <a:rPr lang="en-US" u="none" strike="noStrike" baseline="0" dirty="0"/>
              <a:t>Patients with cardiac emergencies are usually short of breath. </a:t>
            </a:r>
          </a:p>
          <a:p>
            <a:pPr lvl="1">
              <a:spcBef>
                <a:spcPts val="600"/>
              </a:spcBef>
              <a:spcAft>
                <a:spcPts val="600"/>
              </a:spcAft>
            </a:pPr>
            <a:r>
              <a:rPr lang="en-US" dirty="0"/>
              <a:t>C</a:t>
            </a:r>
            <a:r>
              <a:rPr lang="en-US" u="none" strike="noStrike" baseline="0" dirty="0"/>
              <a:t>heck pulses, capillary refill, and level of responsiveness.</a:t>
            </a:r>
          </a:p>
          <a:p>
            <a:pPr lvl="2">
              <a:spcBef>
                <a:spcPts val="600"/>
              </a:spcBef>
              <a:spcAft>
                <a:spcPts val="600"/>
              </a:spcAft>
            </a:pPr>
            <a:r>
              <a:rPr lang="en-US" dirty="0"/>
              <a:t>E</a:t>
            </a:r>
            <a:r>
              <a:rPr lang="en-US" u="none" strike="noStrike" baseline="0" dirty="0"/>
              <a:t>vidence of tissue perfusion </a:t>
            </a:r>
          </a:p>
          <a:p>
            <a:pPr lvl="1">
              <a:spcBef>
                <a:spcPts val="600"/>
              </a:spcBef>
              <a:spcAft>
                <a:spcPts val="600"/>
              </a:spcAft>
            </a:pPr>
            <a:r>
              <a:rPr lang="en-US" u="none" strike="noStrike" baseline="0" dirty="0"/>
              <a:t>Assess the skin for color, temperature, and profuse sweating.</a:t>
            </a:r>
          </a:p>
          <a:p>
            <a:pPr lvl="2">
              <a:spcBef>
                <a:spcPts val="600"/>
              </a:spcBef>
              <a:spcAft>
                <a:spcPts val="600"/>
              </a:spcAft>
            </a:pPr>
            <a:r>
              <a:rPr lang="en-US" dirty="0"/>
              <a:t>Profuse sweating, or </a:t>
            </a:r>
            <a:r>
              <a:rPr lang="en-US" u="none" strike="noStrike" baseline="0" dirty="0"/>
              <a:t>diaphoresis, is caused by ischemia during an AMI.</a:t>
            </a:r>
          </a:p>
          <a:p>
            <a:pPr lvl="1">
              <a:spcBef>
                <a:spcPts val="600"/>
              </a:spcBef>
              <a:spcAft>
                <a:spcPts val="600"/>
              </a:spcAft>
            </a:pPr>
            <a:r>
              <a:rPr lang="en-US" u="none" strike="noStrike" baseline="0" dirty="0"/>
              <a:t>When outside the aid room, take a radial pulse.</a:t>
            </a:r>
          </a:p>
          <a:p>
            <a:pPr lvl="2">
              <a:spcBef>
                <a:spcPts val="600"/>
              </a:spcBef>
              <a:spcAft>
                <a:spcPts val="600"/>
              </a:spcAft>
            </a:pPr>
            <a:r>
              <a:rPr lang="en-US" dirty="0"/>
              <a:t>I</a:t>
            </a:r>
            <a:r>
              <a:rPr lang="en-US" u="none" strike="noStrike" baseline="0" dirty="0"/>
              <a:t>f present, the systolic blood pressure is at least 80.</a:t>
            </a:r>
          </a:p>
          <a:p>
            <a:pPr lvl="1">
              <a:spcBef>
                <a:spcPts val="600"/>
              </a:spcBef>
              <a:spcAft>
                <a:spcPts val="600"/>
              </a:spcAft>
            </a:pPr>
            <a:r>
              <a:rPr lang="en-US" u="none" strike="noStrike" baseline="0" dirty="0"/>
              <a:t> In the aid room, take a blood pressure with the equipment available.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574923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CC5E4-C5F2-41C0-9C46-43677B4C8F0E}"/>
              </a:ext>
            </a:extLst>
          </p:cNvPr>
          <p:cNvSpPr>
            <a:spLocks noGrp="1"/>
          </p:cNvSpPr>
          <p:nvPr>
            <p:ph type="title"/>
          </p:nvPr>
        </p:nvSpPr>
        <p:spPr/>
        <p:txBody>
          <a:bodyPr/>
          <a:lstStyle/>
          <a:p>
            <a:pPr marR="0" rtl="0"/>
            <a:r>
              <a:rPr lang="en-US" b="1" i="0" u="none" strike="noStrike" kern="1600" baseline="0" dirty="0"/>
              <a:t>Patient Assessment: Vitals</a:t>
            </a:r>
          </a:p>
        </p:txBody>
      </p:sp>
      <p:sp>
        <p:nvSpPr>
          <p:cNvPr id="3" name="Text Placeholder 2">
            <a:extLst>
              <a:ext uri="{FF2B5EF4-FFF2-40B4-BE49-F238E27FC236}">
                <a16:creationId xmlns:a16="http://schemas.microsoft.com/office/drawing/2014/main" xmlns="" id="{1247B092-0CF1-43A6-A1DA-0B67E40056F7}"/>
              </a:ext>
            </a:extLst>
          </p:cNvPr>
          <p:cNvSpPr>
            <a:spLocks noGrp="1"/>
          </p:cNvSpPr>
          <p:nvPr>
            <p:ph type="body" idx="1"/>
          </p:nvPr>
        </p:nvSpPr>
        <p:spPr>
          <a:xfrm>
            <a:off x="878205" y="2299855"/>
            <a:ext cx="10435590" cy="3585262"/>
          </a:xfrm>
        </p:spPr>
        <p:txBody>
          <a:bodyPr/>
          <a:lstStyle/>
          <a:p>
            <a:pPr marR="0" lvl="0" rtl="0">
              <a:spcBef>
                <a:spcPts val="600"/>
              </a:spcBef>
              <a:spcAft>
                <a:spcPts val="600"/>
              </a:spcAft>
            </a:pPr>
            <a:r>
              <a:rPr lang="en-US" u="none" strike="noStrike" baseline="0" dirty="0"/>
              <a:t>Reassess patient and the vital signs at regular intervals:</a:t>
            </a:r>
          </a:p>
          <a:p>
            <a:pPr lvl="1">
              <a:spcBef>
                <a:spcPts val="600"/>
              </a:spcBef>
              <a:spcAft>
                <a:spcPts val="600"/>
              </a:spcAft>
            </a:pPr>
            <a:r>
              <a:rPr lang="en-US" dirty="0"/>
              <a:t>E</a:t>
            </a:r>
            <a:r>
              <a:rPr lang="en-US" u="none" strike="noStrike" baseline="0" dirty="0"/>
              <a:t>very 5 minutes if patient is unstable</a:t>
            </a:r>
          </a:p>
          <a:p>
            <a:pPr lvl="1">
              <a:spcBef>
                <a:spcPts val="600"/>
              </a:spcBef>
              <a:spcAft>
                <a:spcPts val="600"/>
              </a:spcAft>
            </a:pPr>
            <a:r>
              <a:rPr lang="en-US" dirty="0"/>
              <a:t>E</a:t>
            </a:r>
            <a:r>
              <a:rPr lang="en-US" u="none" strike="noStrike" baseline="0" dirty="0"/>
              <a:t>very 15 minutes if patient is stable</a:t>
            </a:r>
          </a:p>
          <a:p>
            <a:pPr lvl="1">
              <a:spcBef>
                <a:spcPts val="600"/>
              </a:spcBef>
              <a:spcAft>
                <a:spcPts val="600"/>
              </a:spcAft>
            </a:pPr>
            <a:r>
              <a:rPr lang="en-US" u="none" strike="noStrike" baseline="0" dirty="0"/>
              <a:t>Record the vital signs and compare the results to previous findings. </a:t>
            </a:r>
          </a:p>
          <a:p>
            <a:pPr lvl="1">
              <a:spcBef>
                <a:spcPts val="600"/>
              </a:spcBef>
              <a:spcAft>
                <a:spcPts val="600"/>
              </a:spcAft>
            </a:pPr>
            <a:r>
              <a:rPr lang="en-US" u="none" strike="noStrike" baseline="0" dirty="0"/>
              <a:t>Vital signs that are deteriorating indicate that a patient has a serious medical problem.</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881914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DCC5E4-C5F2-41C0-9C46-43677B4C8F0E}"/>
              </a:ext>
            </a:extLst>
          </p:cNvPr>
          <p:cNvSpPr>
            <a:spLocks noGrp="1"/>
          </p:cNvSpPr>
          <p:nvPr>
            <p:ph type="title"/>
          </p:nvPr>
        </p:nvSpPr>
        <p:spPr/>
        <p:txBody>
          <a:bodyPr/>
          <a:lstStyle/>
          <a:p>
            <a:pPr marR="0" rtl="0"/>
            <a:r>
              <a:rPr lang="en-US" b="1" i="0" u="none" strike="noStrike" kern="1600" baseline="0" dirty="0"/>
              <a:t>Patient Assessment</a:t>
            </a:r>
          </a:p>
        </p:txBody>
      </p:sp>
      <p:sp>
        <p:nvSpPr>
          <p:cNvPr id="3" name="Text Placeholder 2">
            <a:extLst>
              <a:ext uri="{FF2B5EF4-FFF2-40B4-BE49-F238E27FC236}">
                <a16:creationId xmlns:a16="http://schemas.microsoft.com/office/drawing/2014/main" xmlns="" id="{1247B092-0CF1-43A6-A1DA-0B67E40056F7}"/>
              </a:ext>
            </a:extLst>
          </p:cNvPr>
          <p:cNvSpPr>
            <a:spLocks noGrp="1"/>
          </p:cNvSpPr>
          <p:nvPr>
            <p:ph type="body" idx="1"/>
          </p:nvPr>
        </p:nvSpPr>
        <p:spPr>
          <a:xfrm>
            <a:off x="878205" y="2115126"/>
            <a:ext cx="10435590" cy="3769991"/>
          </a:xfrm>
        </p:spPr>
        <p:txBody>
          <a:bodyPr/>
          <a:lstStyle/>
          <a:p>
            <a:pPr marR="0" lvl="0" rtl="0">
              <a:spcBef>
                <a:spcPts val="600"/>
              </a:spcBef>
              <a:spcAft>
                <a:spcPts val="600"/>
              </a:spcAft>
            </a:pPr>
            <a:r>
              <a:rPr lang="en-US" u="none" strike="noStrike" baseline="0" dirty="0"/>
              <a:t>You should never delay transport for a patient you think is having a cardiovascular emergency. </a:t>
            </a:r>
          </a:p>
          <a:p>
            <a:pPr lvl="1">
              <a:spcBef>
                <a:spcPts val="600"/>
              </a:spcBef>
              <a:spcAft>
                <a:spcPts val="600"/>
              </a:spcAft>
            </a:pPr>
            <a:r>
              <a:rPr lang="en-US" u="none" strike="noStrike" baseline="0" dirty="0"/>
              <a:t>Call for transport early.</a:t>
            </a:r>
          </a:p>
          <a:p>
            <a:pPr>
              <a:spcBef>
                <a:spcPts val="600"/>
              </a:spcBef>
              <a:spcAft>
                <a:spcPts val="600"/>
              </a:spcAft>
            </a:pPr>
            <a:r>
              <a:rPr lang="en-US" dirty="0"/>
              <a:t>A</a:t>
            </a:r>
            <a:r>
              <a:rPr lang="en-US" u="none" strike="noStrike" baseline="0" dirty="0"/>
              <a:t>s soon as transport arrives, interrupt your assessment and ship patient.</a:t>
            </a:r>
          </a:p>
          <a:p>
            <a:pPr lvl="1">
              <a:spcBef>
                <a:spcPts val="600"/>
              </a:spcBef>
              <a:spcAft>
                <a:spcPts val="600"/>
              </a:spcAft>
            </a:pPr>
            <a:r>
              <a:rPr lang="en-US" dirty="0"/>
              <a:t>U</a:t>
            </a:r>
            <a:r>
              <a:rPr lang="en-US" u="none" strike="noStrike" baseline="0" dirty="0"/>
              <a:t>nless you have a specific treatment that will benefit patient on scene</a:t>
            </a:r>
          </a:p>
          <a:p>
            <a:pPr lvl="2">
              <a:spcBef>
                <a:spcPts val="600"/>
              </a:spcBef>
              <a:spcAft>
                <a:spcPts val="600"/>
              </a:spcAft>
            </a:pPr>
            <a:r>
              <a:rPr lang="en-US" sz="2000" dirty="0"/>
              <a:t>Such as </a:t>
            </a:r>
            <a:r>
              <a:rPr lang="en-US" sz="2000" u="none" strike="noStrike" baseline="0" dirty="0"/>
              <a:t>an AED</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6566575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E9589D-7A10-4C7E-B684-D97A96BB94A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Hypertension</a:t>
            </a:r>
            <a:endParaRPr lang="en-US" b="1" i="0" u="none" strike="noStrike" kern="1600" baseline="0" dirty="0"/>
          </a:p>
        </p:txBody>
      </p:sp>
      <p:sp>
        <p:nvSpPr>
          <p:cNvPr id="3" name="Text Placeholder 2">
            <a:extLst>
              <a:ext uri="{FF2B5EF4-FFF2-40B4-BE49-F238E27FC236}">
                <a16:creationId xmlns:a16="http://schemas.microsoft.com/office/drawing/2014/main" xmlns="" id="{1FD77DCA-A493-4016-8792-207B8A0BD2A5}"/>
              </a:ext>
            </a:extLst>
          </p:cNvPr>
          <p:cNvSpPr>
            <a:spLocks noGrp="1"/>
          </p:cNvSpPr>
          <p:nvPr>
            <p:ph type="body" idx="1"/>
          </p:nvPr>
        </p:nvSpPr>
        <p:spPr>
          <a:xfrm>
            <a:off x="775426" y="1514764"/>
            <a:ext cx="10435590" cy="4830618"/>
          </a:xfrm>
        </p:spPr>
        <p:txBody>
          <a:bodyPr/>
          <a:lstStyle/>
          <a:p>
            <a:pPr marR="0" lvl="0" rtl="0">
              <a:buNone/>
            </a:pPr>
            <a:r>
              <a:rPr lang="en-US" sz="2000" b="1" strike="noStrike" dirty="0">
                <a:solidFill>
                  <a:schemeClr val="tx2"/>
                </a:solidFill>
              </a:rPr>
              <a:t>Hypertension</a:t>
            </a:r>
            <a:r>
              <a:rPr lang="en-US" sz="2000" b="1" u="none" strike="noStrike" baseline="0" dirty="0"/>
              <a:t> </a:t>
            </a:r>
          </a:p>
          <a:p>
            <a:pPr marR="0" lvl="0" rtl="0"/>
            <a:r>
              <a:rPr lang="en-US" sz="2000" u="none" strike="noStrike" baseline="0" dirty="0"/>
              <a:t>Symptoms and signs of</a:t>
            </a:r>
            <a:r>
              <a:rPr lang="en-US" sz="2000" u="none" strike="noStrike" dirty="0"/>
              <a:t> </a:t>
            </a:r>
            <a:r>
              <a:rPr lang="en-US" sz="2000" u="dbl" strike="noStrike" dirty="0">
                <a:solidFill>
                  <a:srgbClr val="C00000"/>
                </a:solidFill>
              </a:rPr>
              <a:t>hypertension</a:t>
            </a:r>
            <a:r>
              <a:rPr lang="en-US" sz="2000" u="none" strike="noStrike" baseline="0" dirty="0"/>
              <a:t> generally do not become apparent until blood pressure reaches high levels. </a:t>
            </a:r>
          </a:p>
          <a:p>
            <a:pPr lvl="1"/>
            <a:r>
              <a:rPr lang="en-US" u="none" strike="noStrike" baseline="0" dirty="0"/>
              <a:t>This</a:t>
            </a:r>
            <a:r>
              <a:rPr lang="en-US" u="none" strike="noStrike" dirty="0"/>
              <a:t> </a:t>
            </a:r>
            <a:r>
              <a:rPr lang="en-US" u="none" strike="noStrike" baseline="0" dirty="0"/>
              <a:t>pressure varies from person to person. </a:t>
            </a:r>
          </a:p>
          <a:p>
            <a:pPr lvl="1"/>
            <a:r>
              <a:rPr lang="en-US" dirty="0"/>
              <a:t>H</a:t>
            </a:r>
            <a:r>
              <a:rPr lang="en-US" u="none" strike="noStrike" baseline="0" dirty="0"/>
              <a:t>eadache</a:t>
            </a:r>
          </a:p>
          <a:p>
            <a:pPr lvl="1"/>
            <a:r>
              <a:rPr lang="en-US" dirty="0"/>
              <a:t>V</a:t>
            </a:r>
            <a:r>
              <a:rPr lang="en-US" u="none" strike="noStrike" baseline="0" dirty="0"/>
              <a:t>ision disturbances</a:t>
            </a:r>
            <a:endParaRPr lang="en-US" dirty="0"/>
          </a:p>
          <a:p>
            <a:pPr lvl="1"/>
            <a:r>
              <a:rPr lang="en-US" u="none" strike="noStrike" baseline="0" dirty="0"/>
              <a:t>Seizures</a:t>
            </a:r>
          </a:p>
          <a:p>
            <a:pPr lvl="1"/>
            <a:r>
              <a:rPr lang="en-US" dirty="0"/>
              <a:t>N</a:t>
            </a:r>
            <a:r>
              <a:rPr lang="en-US" u="none" strike="noStrike" baseline="0" dirty="0"/>
              <a:t>ausea and/or vomiting</a:t>
            </a:r>
          </a:p>
          <a:p>
            <a:pPr lvl="1"/>
            <a:r>
              <a:rPr lang="en-US" dirty="0"/>
              <a:t>F</a:t>
            </a:r>
            <a:r>
              <a:rPr lang="en-US" u="none" strike="noStrike" baseline="0" dirty="0"/>
              <a:t>acial flushing</a:t>
            </a:r>
          </a:p>
          <a:p>
            <a:pPr lvl="1"/>
            <a:r>
              <a:rPr lang="en-US" dirty="0"/>
              <a:t>B</a:t>
            </a:r>
            <a:r>
              <a:rPr lang="en-US" u="none" strike="noStrike" baseline="0" dirty="0"/>
              <a:t>ounding pulse</a:t>
            </a:r>
          </a:p>
          <a:p>
            <a:pPr lvl="0"/>
            <a:r>
              <a:rPr lang="en-US" sz="2000" dirty="0"/>
              <a:t>Dangerous levels of hypertension typically complain of chest pain, shortness of breath, and/or confusion.</a:t>
            </a:r>
          </a:p>
          <a:p>
            <a:pPr lvl="1"/>
            <a:r>
              <a:rPr lang="en-US" dirty="0"/>
              <a:t>Transport with ALS is indicated.</a:t>
            </a:r>
          </a:p>
          <a:p>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8632850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78C87-15D5-4951-840B-8EDFF43C1A87}"/>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t>
            </a:r>
            <a:br>
              <a:rPr lang="en-US" b="1" i="0" u="none" strike="noStrike" kern="1600" dirty="0"/>
            </a:br>
            <a:r>
              <a:rPr lang="en-US" b="1" i="0" u="none" strike="noStrike" kern="1600" dirty="0"/>
              <a:t>Angina and Myocardial Infarction</a:t>
            </a:r>
            <a:endParaRPr lang="en-US" b="1" i="0" u="none" strike="noStrike" kern="1600" baseline="0" dirty="0"/>
          </a:p>
        </p:txBody>
      </p:sp>
      <p:sp>
        <p:nvSpPr>
          <p:cNvPr id="3" name="Text Placeholder 2">
            <a:extLst>
              <a:ext uri="{FF2B5EF4-FFF2-40B4-BE49-F238E27FC236}">
                <a16:creationId xmlns:a16="http://schemas.microsoft.com/office/drawing/2014/main" xmlns="" id="{810B4D36-ADD5-4FC0-86F9-BDA389DF0B22}"/>
              </a:ext>
            </a:extLst>
          </p:cNvPr>
          <p:cNvSpPr>
            <a:spLocks noGrp="1"/>
          </p:cNvSpPr>
          <p:nvPr>
            <p:ph type="body" idx="1"/>
          </p:nvPr>
        </p:nvSpPr>
        <p:spPr>
          <a:xfrm>
            <a:off x="789940" y="1884390"/>
            <a:ext cx="10435590" cy="4139039"/>
          </a:xfrm>
        </p:spPr>
        <p:txBody>
          <a:bodyPr/>
          <a:lstStyle/>
          <a:p>
            <a:pPr marR="0" lvl="0" rtl="0">
              <a:spcBef>
                <a:spcPts val="600"/>
              </a:spcBef>
              <a:spcAft>
                <a:spcPts val="600"/>
              </a:spcAft>
              <a:buNone/>
            </a:pPr>
            <a:r>
              <a:rPr lang="en-US" b="1" u="none" strike="noStrike" baseline="0" dirty="0"/>
              <a:t>Angina and Myocardial Infarction </a:t>
            </a:r>
          </a:p>
          <a:p>
            <a:pPr>
              <a:spcBef>
                <a:spcPts val="600"/>
              </a:spcBef>
              <a:spcAft>
                <a:spcPts val="600"/>
              </a:spcAft>
            </a:pPr>
            <a:r>
              <a:rPr lang="en-US" dirty="0"/>
              <a:t>Both lack enough delivery of oxygen to the heart muscle.</a:t>
            </a:r>
          </a:p>
          <a:p>
            <a:pPr marR="0" lvl="0" rtl="0">
              <a:spcBef>
                <a:spcPts val="600"/>
              </a:spcBef>
              <a:spcAft>
                <a:spcPts val="600"/>
              </a:spcAft>
            </a:pPr>
            <a:r>
              <a:rPr lang="en-US" u="none" strike="noStrike" baseline="0" dirty="0"/>
              <a:t>Present with same signs and symptoms</a:t>
            </a:r>
          </a:p>
          <a:p>
            <a:pPr lvl="1">
              <a:spcBef>
                <a:spcPts val="600"/>
              </a:spcBef>
              <a:spcAft>
                <a:spcPts val="600"/>
              </a:spcAft>
            </a:pPr>
            <a:r>
              <a:rPr lang="en-US" dirty="0"/>
              <a:t>Pain:</a:t>
            </a:r>
          </a:p>
          <a:p>
            <a:pPr lvl="2">
              <a:spcBef>
                <a:spcPts val="600"/>
              </a:spcBef>
              <a:spcAft>
                <a:spcPts val="600"/>
              </a:spcAft>
            </a:pPr>
            <a:r>
              <a:rPr lang="en-US" sz="2000" dirty="0"/>
              <a:t>Patient may describe in a </a:t>
            </a:r>
            <a:r>
              <a:rPr lang="en-US" sz="2000" u="none" strike="noStrike" baseline="0" dirty="0"/>
              <a:t>vague way:</a:t>
            </a:r>
          </a:p>
          <a:p>
            <a:pPr lvl="3">
              <a:spcBef>
                <a:spcPts val="600"/>
              </a:spcBef>
              <a:spcAft>
                <a:spcPts val="600"/>
              </a:spcAft>
            </a:pPr>
            <a:r>
              <a:rPr lang="en-US" sz="1800" dirty="0"/>
              <a:t>Such as s</a:t>
            </a:r>
            <a:r>
              <a:rPr lang="en-US" sz="1800" u="none" strike="noStrike" baseline="0" dirty="0"/>
              <a:t>evere “heartburn” </a:t>
            </a:r>
          </a:p>
          <a:p>
            <a:pPr lvl="2">
              <a:spcBef>
                <a:spcPts val="600"/>
              </a:spcBef>
              <a:spcAft>
                <a:spcPts val="600"/>
              </a:spcAft>
            </a:pPr>
            <a:r>
              <a:rPr lang="en-US" sz="2000" dirty="0"/>
              <a:t>O</a:t>
            </a:r>
            <a:r>
              <a:rPr lang="en-US" sz="2000" u="none" strike="noStrike" baseline="0" dirty="0"/>
              <a:t>nly in the chest </a:t>
            </a:r>
          </a:p>
          <a:p>
            <a:pPr lvl="2">
              <a:spcBef>
                <a:spcPts val="600"/>
              </a:spcBef>
              <a:spcAft>
                <a:spcPts val="600"/>
              </a:spcAft>
            </a:pPr>
            <a:r>
              <a:rPr lang="en-US" sz="2000" dirty="0"/>
              <a:t>Or may </a:t>
            </a:r>
            <a:r>
              <a:rPr lang="en-US" sz="2000" u="none" strike="noStrike" baseline="0" dirty="0"/>
              <a:t>radiate into the jaw, arm, or back</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41576567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178C87-15D5-4951-840B-8EDFF43C1A87}"/>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t>
            </a:r>
            <a:br>
              <a:rPr lang="en-US" b="1" i="0" u="none" strike="noStrike" kern="1600" dirty="0"/>
            </a:br>
            <a:r>
              <a:rPr lang="en-US" b="1" i="0" u="none" strike="noStrike" kern="1600" dirty="0"/>
              <a:t>Angina and Myocardial Infarction</a:t>
            </a:r>
            <a:endParaRPr lang="en-US" b="1" i="0" u="none" strike="noStrike" kern="1600" baseline="0" dirty="0"/>
          </a:p>
        </p:txBody>
      </p:sp>
      <p:sp>
        <p:nvSpPr>
          <p:cNvPr id="3" name="Text Placeholder 2">
            <a:extLst>
              <a:ext uri="{FF2B5EF4-FFF2-40B4-BE49-F238E27FC236}">
                <a16:creationId xmlns:a16="http://schemas.microsoft.com/office/drawing/2014/main" xmlns="" id="{810B4D36-ADD5-4FC0-86F9-BDA389DF0B22}"/>
              </a:ext>
            </a:extLst>
          </p:cNvPr>
          <p:cNvSpPr>
            <a:spLocks noGrp="1"/>
          </p:cNvSpPr>
          <p:nvPr>
            <p:ph type="body" idx="1"/>
          </p:nvPr>
        </p:nvSpPr>
        <p:spPr>
          <a:xfrm>
            <a:off x="789940" y="1884390"/>
            <a:ext cx="10435590" cy="4139039"/>
          </a:xfrm>
        </p:spPr>
        <p:txBody>
          <a:bodyPr/>
          <a:lstStyle/>
          <a:p>
            <a:pPr lvl="1">
              <a:spcBef>
                <a:spcPts val="600"/>
              </a:spcBef>
              <a:spcAft>
                <a:spcPts val="600"/>
              </a:spcAft>
            </a:pPr>
            <a:r>
              <a:rPr lang="en-US" u="none" strike="noStrike" baseline="0" dirty="0"/>
              <a:t>Other symptoms</a:t>
            </a:r>
            <a:r>
              <a:rPr lang="en-US" u="none" strike="noStrike" dirty="0"/>
              <a:t> include</a:t>
            </a:r>
            <a:r>
              <a:rPr lang="en-US" u="none" strike="noStrike" baseline="0" dirty="0"/>
              <a:t>:</a:t>
            </a:r>
            <a:r>
              <a:rPr lang="en-US" u="none" strike="noStrike" dirty="0"/>
              <a:t> </a:t>
            </a:r>
          </a:p>
          <a:p>
            <a:pPr lvl="2">
              <a:spcBef>
                <a:spcPts val="600"/>
              </a:spcBef>
              <a:spcAft>
                <a:spcPts val="600"/>
              </a:spcAft>
            </a:pPr>
            <a:r>
              <a:rPr lang="en-US" sz="2000" dirty="0"/>
              <a:t>A</a:t>
            </a:r>
            <a:r>
              <a:rPr lang="en-US" sz="2000" u="none" strike="noStrike" baseline="0" dirty="0"/>
              <a:t>nxiety</a:t>
            </a:r>
          </a:p>
          <a:p>
            <a:pPr lvl="2">
              <a:spcBef>
                <a:spcPts val="600"/>
              </a:spcBef>
              <a:spcAft>
                <a:spcPts val="600"/>
              </a:spcAft>
            </a:pPr>
            <a:r>
              <a:rPr lang="en-US" sz="2000" dirty="0"/>
              <a:t>D</a:t>
            </a:r>
            <a:r>
              <a:rPr lang="en-US" sz="2000" u="none" strike="noStrike" baseline="0" dirty="0"/>
              <a:t>izziness</a:t>
            </a:r>
          </a:p>
          <a:p>
            <a:pPr lvl="2">
              <a:spcBef>
                <a:spcPts val="600"/>
              </a:spcBef>
              <a:spcAft>
                <a:spcPts val="600"/>
              </a:spcAft>
            </a:pPr>
            <a:r>
              <a:rPr lang="en-US" sz="2000" dirty="0"/>
              <a:t>N</a:t>
            </a:r>
            <a:r>
              <a:rPr lang="en-US" sz="2000" u="none" strike="noStrike" baseline="0" dirty="0"/>
              <a:t>ausea</a:t>
            </a:r>
          </a:p>
          <a:p>
            <a:pPr lvl="2">
              <a:spcBef>
                <a:spcPts val="600"/>
              </a:spcBef>
              <a:spcAft>
                <a:spcPts val="600"/>
              </a:spcAft>
            </a:pPr>
            <a:r>
              <a:rPr lang="en-US" sz="2000" dirty="0"/>
              <a:t>D</a:t>
            </a:r>
            <a:r>
              <a:rPr lang="en-US" sz="2000" u="none" strike="noStrike" baseline="0" dirty="0"/>
              <a:t>iaphoresis</a:t>
            </a:r>
            <a:endParaRPr lang="en-US" sz="2000" dirty="0"/>
          </a:p>
          <a:p>
            <a:pPr lvl="2">
              <a:spcBef>
                <a:spcPts val="600"/>
              </a:spcBef>
              <a:spcAft>
                <a:spcPts val="600"/>
              </a:spcAft>
            </a:pPr>
            <a:r>
              <a:rPr lang="en-US" sz="2000" u="none" strike="noStrike" baseline="0" dirty="0"/>
              <a:t>Feelings of impending doom or death</a:t>
            </a:r>
          </a:p>
          <a:p>
            <a:pPr lvl="1">
              <a:spcBef>
                <a:spcPts val="600"/>
              </a:spcBef>
              <a:spcAft>
                <a:spcPts val="600"/>
              </a:spcAft>
            </a:pPr>
            <a:r>
              <a:rPr lang="en-US" u="none" strike="noStrike" baseline="0" dirty="0"/>
              <a:t>Women may also have an atypical presentation, such as a painless myocardial infarction, more than men.</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728550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6F8095-299E-4CBA-BD71-D3BF34FF9750}"/>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Silent Myocardial Infarction</a:t>
            </a:r>
            <a:endParaRPr lang="en-US" b="1" i="0" u="none" strike="noStrike" kern="1600" baseline="0" dirty="0"/>
          </a:p>
        </p:txBody>
      </p:sp>
      <p:sp>
        <p:nvSpPr>
          <p:cNvPr id="3" name="Text Placeholder 2">
            <a:extLst>
              <a:ext uri="{FF2B5EF4-FFF2-40B4-BE49-F238E27FC236}">
                <a16:creationId xmlns:a16="http://schemas.microsoft.com/office/drawing/2014/main" xmlns="" id="{5CD2A5C2-5DEC-4696-9B55-9FBD1E744069}"/>
              </a:ext>
            </a:extLst>
          </p:cNvPr>
          <p:cNvSpPr>
            <a:spLocks noGrp="1"/>
          </p:cNvSpPr>
          <p:nvPr>
            <p:ph type="body" idx="1"/>
          </p:nvPr>
        </p:nvSpPr>
        <p:spPr>
          <a:xfrm>
            <a:off x="760913" y="1594104"/>
            <a:ext cx="10435590" cy="4821210"/>
          </a:xfrm>
        </p:spPr>
        <p:txBody>
          <a:bodyPr/>
          <a:lstStyle/>
          <a:p>
            <a:pPr marR="0" lvl="0" rtl="0">
              <a:buNone/>
            </a:pPr>
            <a:r>
              <a:rPr lang="en-US" sz="2000" b="1" u="none" strike="noStrike" baseline="0" dirty="0"/>
              <a:t>Heart Attack Without Chest Pain </a:t>
            </a:r>
          </a:p>
          <a:p>
            <a:pPr marR="0" lvl="0" rtl="0"/>
            <a:r>
              <a:rPr lang="en-US" sz="2000" u="none" strike="noStrike" baseline="0" dirty="0"/>
              <a:t>A “silent myocardial infarction” refers to a condition in which a patient is having AMI without chest pain.</a:t>
            </a:r>
          </a:p>
          <a:p>
            <a:pPr lvl="1">
              <a:spcBef>
                <a:spcPts val="600"/>
              </a:spcBef>
              <a:spcAft>
                <a:spcPts val="600"/>
              </a:spcAft>
            </a:pPr>
            <a:r>
              <a:rPr lang="en-US" u="none" strike="noStrike" baseline="0" dirty="0"/>
              <a:t>Up to a third have no chest pain.</a:t>
            </a:r>
          </a:p>
          <a:p>
            <a:pPr lvl="1">
              <a:spcBef>
                <a:spcPts val="600"/>
              </a:spcBef>
              <a:spcAft>
                <a:spcPts val="600"/>
              </a:spcAft>
            </a:pPr>
            <a:r>
              <a:rPr lang="en-US" dirty="0"/>
              <a:t>M</a:t>
            </a:r>
            <a:r>
              <a:rPr lang="en-US" u="none" strike="noStrike" baseline="0" dirty="0"/>
              <a:t>ore common in women, diabetics, and the elderly</a:t>
            </a:r>
          </a:p>
          <a:p>
            <a:pPr lvl="1">
              <a:spcBef>
                <a:spcPts val="600"/>
              </a:spcBef>
              <a:spcAft>
                <a:spcPts val="600"/>
              </a:spcAft>
            </a:pPr>
            <a:r>
              <a:rPr lang="en-US" dirty="0"/>
              <a:t>W</a:t>
            </a:r>
            <a:r>
              <a:rPr lang="en-US" u="none" strike="noStrike" baseline="0" dirty="0"/>
              <a:t>ill still have some symptoms.</a:t>
            </a:r>
            <a:r>
              <a:rPr lang="en-US" u="none" strike="noStrike" dirty="0"/>
              <a:t> Two most common are:</a:t>
            </a:r>
            <a:r>
              <a:rPr lang="en-US" u="none" strike="noStrike" baseline="0" dirty="0"/>
              <a:t> </a:t>
            </a:r>
          </a:p>
          <a:p>
            <a:pPr lvl="2">
              <a:spcBef>
                <a:spcPts val="600"/>
              </a:spcBef>
              <a:spcAft>
                <a:spcPts val="600"/>
              </a:spcAft>
            </a:pPr>
            <a:r>
              <a:rPr lang="en-US" sz="2000" u="none" strike="noStrike" baseline="0" dirty="0"/>
              <a:t>Shortness of breath</a:t>
            </a:r>
          </a:p>
          <a:p>
            <a:pPr lvl="2">
              <a:spcBef>
                <a:spcPts val="600"/>
              </a:spcBef>
              <a:spcAft>
                <a:spcPts val="600"/>
              </a:spcAft>
            </a:pPr>
            <a:r>
              <a:rPr lang="en-US" sz="2000" u="none" strike="noStrike" baseline="0" dirty="0"/>
              <a:t>Fatigue</a:t>
            </a:r>
          </a:p>
          <a:p>
            <a:pPr lvl="1">
              <a:spcBef>
                <a:spcPts val="600"/>
              </a:spcBef>
              <a:spcAft>
                <a:spcPts val="600"/>
              </a:spcAft>
            </a:pPr>
            <a:r>
              <a:rPr lang="en-US" u="none" strike="noStrike" baseline="0" dirty="0"/>
              <a:t>Other complaints include upper back pain, abdominal pain, and nausea.</a:t>
            </a:r>
          </a:p>
          <a:p>
            <a:pPr lvl="1">
              <a:spcBef>
                <a:spcPts val="600"/>
              </a:spcBef>
              <a:spcAft>
                <a:spcPts val="600"/>
              </a:spcAft>
            </a:pPr>
            <a:r>
              <a:rPr lang="en-US" u="none" strike="noStrike" baseline="0" dirty="0"/>
              <a:t>Some people do not seek care for a silent AMI.</a:t>
            </a:r>
          </a:p>
          <a:p>
            <a:pPr lvl="2">
              <a:spcBef>
                <a:spcPts val="600"/>
              </a:spcBef>
              <a:spcAft>
                <a:spcPts val="600"/>
              </a:spcAft>
            </a:pPr>
            <a:r>
              <a:rPr lang="en-US" dirty="0"/>
              <a:t>B</a:t>
            </a:r>
            <a:r>
              <a:rPr lang="en-US" u="none" strike="noStrike" baseline="0" dirty="0"/>
              <a:t>ut will show up on an EKG later</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6063572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68139-7443-4DB9-A693-78D437F90801}"/>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Cardiogenic Shock</a:t>
            </a:r>
            <a:endParaRPr lang="en-US" b="1" i="0" u="none" strike="noStrike" kern="1600" baseline="0" dirty="0"/>
          </a:p>
        </p:txBody>
      </p:sp>
      <p:sp>
        <p:nvSpPr>
          <p:cNvPr id="3" name="Text Placeholder 2">
            <a:extLst>
              <a:ext uri="{FF2B5EF4-FFF2-40B4-BE49-F238E27FC236}">
                <a16:creationId xmlns:a16="http://schemas.microsoft.com/office/drawing/2014/main" xmlns="" id="{FB2F9AB8-679A-43F8-B953-CFA7D70D183F}"/>
              </a:ext>
            </a:extLst>
          </p:cNvPr>
          <p:cNvSpPr>
            <a:spLocks noGrp="1"/>
          </p:cNvSpPr>
          <p:nvPr>
            <p:ph type="body" idx="1"/>
          </p:nvPr>
        </p:nvSpPr>
        <p:spPr/>
        <p:txBody>
          <a:bodyPr/>
          <a:lstStyle/>
          <a:p>
            <a:pPr marR="0" lvl="0" rtl="0">
              <a:buNone/>
            </a:pPr>
            <a:r>
              <a:rPr lang="en-US" b="1" u="none" strike="noStrike" baseline="0" dirty="0"/>
              <a:t>Cardiogenic Shock </a:t>
            </a:r>
          </a:p>
          <a:p>
            <a:pPr marR="0" lvl="0" rtl="0"/>
            <a:r>
              <a:rPr lang="en-US" u="none" strike="noStrike" baseline="0" dirty="0"/>
              <a:t>Patients who are in cardiogenic shock appear deathly ill and exhibit signs of shock, including:</a:t>
            </a:r>
          </a:p>
          <a:p>
            <a:pPr lvl="1"/>
            <a:r>
              <a:rPr lang="en-US" u="none" strike="noStrike" baseline="0" dirty="0"/>
              <a:t>Pale skin</a:t>
            </a:r>
          </a:p>
          <a:p>
            <a:pPr lvl="1"/>
            <a:r>
              <a:rPr lang="en-US" u="none" strike="noStrike" baseline="0" dirty="0"/>
              <a:t>Diaphoresis</a:t>
            </a:r>
          </a:p>
          <a:p>
            <a:pPr lvl="1"/>
            <a:r>
              <a:rPr lang="en-US" u="none" strike="noStrike" baseline="0" dirty="0"/>
              <a:t>Anxiety</a:t>
            </a:r>
          </a:p>
          <a:p>
            <a:pPr lvl="1"/>
            <a:r>
              <a:rPr lang="en-US" u="none" strike="noStrike" baseline="0" dirty="0"/>
              <a:t>Respiratory distress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306525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A68139-7443-4DB9-A693-78D437F90801}"/>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Cardiogenic Shock</a:t>
            </a:r>
            <a:endParaRPr lang="en-US" b="1" i="0" u="none" strike="noStrike" kern="1600" baseline="0" dirty="0"/>
          </a:p>
        </p:txBody>
      </p:sp>
      <p:sp>
        <p:nvSpPr>
          <p:cNvPr id="3" name="Text Placeholder 2">
            <a:extLst>
              <a:ext uri="{FF2B5EF4-FFF2-40B4-BE49-F238E27FC236}">
                <a16:creationId xmlns:a16="http://schemas.microsoft.com/office/drawing/2014/main" xmlns="" id="{FB2F9AB8-679A-43F8-B953-CFA7D70D183F}"/>
              </a:ext>
            </a:extLst>
          </p:cNvPr>
          <p:cNvSpPr>
            <a:spLocks noGrp="1"/>
          </p:cNvSpPr>
          <p:nvPr>
            <p:ph type="body" idx="1"/>
          </p:nvPr>
        </p:nvSpPr>
        <p:spPr/>
        <p:txBody>
          <a:bodyPr/>
          <a:lstStyle/>
          <a:p>
            <a:pPr>
              <a:spcBef>
                <a:spcPts val="600"/>
              </a:spcBef>
              <a:spcAft>
                <a:spcPts val="600"/>
              </a:spcAft>
            </a:pPr>
            <a:r>
              <a:rPr lang="en-US" u="none" strike="noStrike" baseline="0" dirty="0"/>
              <a:t>If the cause of the shock is:</a:t>
            </a:r>
          </a:p>
          <a:p>
            <a:pPr lvl="1">
              <a:spcBef>
                <a:spcPts val="600"/>
              </a:spcBef>
              <a:spcAft>
                <a:spcPts val="600"/>
              </a:spcAft>
            </a:pPr>
            <a:r>
              <a:rPr lang="en-US" u="none" strike="noStrike" baseline="0" dirty="0"/>
              <a:t>AMI</a:t>
            </a:r>
            <a:endParaRPr lang="en-US" dirty="0"/>
          </a:p>
          <a:p>
            <a:pPr lvl="2">
              <a:spcBef>
                <a:spcPts val="600"/>
              </a:spcBef>
              <a:spcAft>
                <a:spcPts val="600"/>
              </a:spcAft>
            </a:pPr>
            <a:r>
              <a:rPr lang="en-US" sz="2000" dirty="0"/>
              <a:t>T</a:t>
            </a:r>
            <a:r>
              <a:rPr lang="en-US" sz="2000" u="none" strike="noStrike" baseline="0" dirty="0"/>
              <a:t>achycardic </a:t>
            </a:r>
            <a:endParaRPr lang="en-US" sz="2000" dirty="0"/>
          </a:p>
          <a:p>
            <a:pPr lvl="2">
              <a:spcBef>
                <a:spcPts val="600"/>
              </a:spcBef>
              <a:spcAft>
                <a:spcPts val="600"/>
              </a:spcAft>
            </a:pPr>
            <a:r>
              <a:rPr lang="en-US" sz="2000" u="none" strike="noStrike" baseline="0" dirty="0"/>
              <a:t>Hypotensive </a:t>
            </a:r>
          </a:p>
          <a:p>
            <a:pPr lvl="1">
              <a:spcBef>
                <a:spcPts val="600"/>
              </a:spcBef>
              <a:spcAft>
                <a:spcPts val="600"/>
              </a:spcAft>
            </a:pPr>
            <a:r>
              <a:rPr lang="en-US" dirty="0"/>
              <a:t>A</a:t>
            </a:r>
            <a:r>
              <a:rPr lang="en-US" u="none" strike="noStrike" baseline="0" dirty="0"/>
              <a:t>bnormal heart rhythm</a:t>
            </a:r>
          </a:p>
          <a:p>
            <a:pPr lvl="2">
              <a:spcBef>
                <a:spcPts val="600"/>
              </a:spcBef>
              <a:spcAft>
                <a:spcPts val="600"/>
              </a:spcAft>
            </a:pPr>
            <a:r>
              <a:rPr lang="en-US" sz="2000" dirty="0"/>
              <a:t>B</a:t>
            </a:r>
            <a:r>
              <a:rPr lang="en-US" sz="2000" u="none" strike="noStrike" baseline="0" dirty="0"/>
              <a:t>radycardic or </a:t>
            </a:r>
            <a:r>
              <a:rPr lang="en-US" sz="2000" dirty="0"/>
              <a:t>T</a:t>
            </a:r>
            <a:r>
              <a:rPr lang="en-US" sz="2000" u="none" strike="noStrike" baseline="0" dirty="0"/>
              <a:t>achycardic </a:t>
            </a:r>
          </a:p>
          <a:p>
            <a:pPr lvl="2">
              <a:spcBef>
                <a:spcPts val="600"/>
              </a:spcBef>
              <a:spcAft>
                <a:spcPts val="600"/>
              </a:spcAft>
            </a:pPr>
            <a:r>
              <a:rPr lang="en-US" sz="2000" dirty="0"/>
              <a:t>H</a:t>
            </a:r>
            <a:r>
              <a:rPr lang="en-US" sz="2000" u="none" strike="noStrike" baseline="0" dirty="0"/>
              <a:t>ypotensive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50680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207714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28D21-8D38-4227-B1DE-7C8EA7570629}"/>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Congestive Heart Failure</a:t>
            </a:r>
            <a:endParaRPr lang="en-US" b="1" i="0" u="none" strike="noStrike" kern="1600" baseline="0" dirty="0"/>
          </a:p>
        </p:txBody>
      </p:sp>
      <p:sp>
        <p:nvSpPr>
          <p:cNvPr id="3" name="Text Placeholder 2">
            <a:extLst>
              <a:ext uri="{FF2B5EF4-FFF2-40B4-BE49-F238E27FC236}">
                <a16:creationId xmlns:a16="http://schemas.microsoft.com/office/drawing/2014/main" xmlns="" id="{86A3CFE8-A5BC-4436-9B0C-59A19F3024C1}"/>
              </a:ext>
            </a:extLst>
          </p:cNvPr>
          <p:cNvSpPr>
            <a:spLocks noGrp="1"/>
          </p:cNvSpPr>
          <p:nvPr>
            <p:ph type="body" idx="1"/>
          </p:nvPr>
        </p:nvSpPr>
        <p:spPr>
          <a:xfrm>
            <a:off x="878205" y="1843486"/>
            <a:ext cx="10435590" cy="4178623"/>
          </a:xfrm>
        </p:spPr>
        <p:txBody>
          <a:bodyPr/>
          <a:lstStyle/>
          <a:p>
            <a:pPr marR="0" lvl="0" rtl="0">
              <a:buNone/>
            </a:pPr>
            <a:r>
              <a:rPr lang="en-US" b="1" u="none" strike="noStrike" baseline="0" dirty="0"/>
              <a:t>Congestive Heart Failure </a:t>
            </a:r>
          </a:p>
          <a:p>
            <a:pPr marR="0" lvl="0" rtl="0"/>
            <a:r>
              <a:rPr lang="en-US" dirty="0"/>
              <a:t>W</a:t>
            </a:r>
            <a:r>
              <a:rPr lang="en-US" u="none" strike="noStrike" baseline="0" dirty="0"/>
              <a:t>ide range of signs and symptoms</a:t>
            </a:r>
          </a:p>
          <a:p>
            <a:pPr lvl="1"/>
            <a:r>
              <a:rPr lang="en-US" dirty="0"/>
              <a:t>D</a:t>
            </a:r>
            <a:r>
              <a:rPr lang="en-US" u="none" strike="noStrike" baseline="0" dirty="0"/>
              <a:t>epends on which side of the heart is affected</a:t>
            </a:r>
          </a:p>
          <a:p>
            <a:r>
              <a:rPr lang="en-US" u="none" strike="noStrike" baseline="0" dirty="0"/>
              <a:t>Right-sided CHF causes:</a:t>
            </a:r>
          </a:p>
          <a:p>
            <a:pPr lvl="1"/>
            <a:r>
              <a:rPr lang="en-US" dirty="0"/>
              <a:t>E</a:t>
            </a:r>
            <a:r>
              <a:rPr lang="en-US" u="none" strike="noStrike" baseline="0" dirty="0"/>
              <a:t>dema in the lower extremities</a:t>
            </a:r>
          </a:p>
          <a:p>
            <a:pPr lvl="2"/>
            <a:r>
              <a:rPr lang="en-US" sz="2000" dirty="0"/>
              <a:t>S</a:t>
            </a:r>
            <a:r>
              <a:rPr lang="en-US" sz="2000" u="none" strike="noStrike" baseline="0" dirty="0"/>
              <a:t>wollen ankles that may or may not be painful to the touch</a:t>
            </a:r>
          </a:p>
          <a:p>
            <a:pPr lvl="2"/>
            <a:r>
              <a:rPr lang="en-US" sz="2000" u="none" strike="noStrike" baseline="0" dirty="0"/>
              <a:t>With time</a:t>
            </a:r>
            <a:r>
              <a:rPr lang="en-US" sz="2000" u="none" strike="noStrike" dirty="0"/>
              <a:t> </a:t>
            </a:r>
            <a:r>
              <a:rPr lang="en-US" sz="2000" dirty="0"/>
              <a:t>can </a:t>
            </a:r>
            <a:r>
              <a:rPr lang="en-US" sz="2000" u="none" strike="noStrike" baseline="0" dirty="0"/>
              <a:t>become severe and may progress up the leg</a:t>
            </a:r>
          </a:p>
          <a:p>
            <a:pPr lvl="2"/>
            <a:r>
              <a:rPr lang="en-US" sz="2000" u="none" strike="noStrike" baseline="0" dirty="0"/>
              <a:t>Pressing the swollen area gently with a finger may leave an indentation. </a:t>
            </a:r>
          </a:p>
          <a:p>
            <a:pPr lvl="3"/>
            <a:r>
              <a:rPr lang="en-US" sz="2000" u="none" strike="noStrike" baseline="0" dirty="0"/>
              <a:t>Known as “pitting edema,” a common finding</a:t>
            </a:r>
          </a:p>
          <a:p>
            <a:pPr lvl="1"/>
            <a:r>
              <a:rPr lang="en-US" sz="2200" dirty="0"/>
              <a:t>The more pronounced the swelling, the more severe the effects of heart failure. </a:t>
            </a:r>
          </a:p>
          <a:p>
            <a:pPr lvl="2"/>
            <a:endParaRPr lang="en-US" sz="2200"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539570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6F01C6-6BDF-40F9-957D-08E0D964E5E9}"/>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Congestive Heart Failure</a:t>
            </a:r>
            <a:endParaRPr lang="en-US" b="1" i="0" u="none" strike="noStrike" kern="1600" baseline="0" dirty="0"/>
          </a:p>
        </p:txBody>
      </p:sp>
      <p:sp>
        <p:nvSpPr>
          <p:cNvPr id="3" name="Text Placeholder 2">
            <a:extLst>
              <a:ext uri="{FF2B5EF4-FFF2-40B4-BE49-F238E27FC236}">
                <a16:creationId xmlns:a16="http://schemas.microsoft.com/office/drawing/2014/main" xmlns="" id="{61FFB5B1-C8C5-43CD-8A2B-652692FED7ED}"/>
              </a:ext>
            </a:extLst>
          </p:cNvPr>
          <p:cNvSpPr>
            <a:spLocks noGrp="1"/>
          </p:cNvSpPr>
          <p:nvPr>
            <p:ph type="body" idx="1"/>
          </p:nvPr>
        </p:nvSpPr>
        <p:spPr/>
        <p:txBody>
          <a:bodyPr/>
          <a:lstStyle/>
          <a:p>
            <a:pPr marR="0" lvl="0" rtl="0"/>
            <a:r>
              <a:rPr lang="en-US" dirty="0"/>
              <a:t>L</a:t>
            </a:r>
            <a:r>
              <a:rPr lang="en-US" u="none" strike="noStrike" baseline="0" dirty="0"/>
              <a:t>eft-sided CHF causes:</a:t>
            </a:r>
          </a:p>
          <a:p>
            <a:pPr lvl="1"/>
            <a:r>
              <a:rPr lang="en-US" dirty="0"/>
              <a:t>B</a:t>
            </a:r>
            <a:r>
              <a:rPr lang="en-US" u="none" strike="noStrike" baseline="0" dirty="0"/>
              <a:t>lood to back up into the lungs</a:t>
            </a:r>
          </a:p>
          <a:p>
            <a:pPr lvl="1"/>
            <a:r>
              <a:rPr lang="en-US" dirty="0"/>
              <a:t>Symptoms: </a:t>
            </a:r>
          </a:p>
          <a:p>
            <a:pPr lvl="2"/>
            <a:r>
              <a:rPr lang="en-US" sz="2000" dirty="0"/>
              <a:t>S</a:t>
            </a:r>
            <a:r>
              <a:rPr lang="en-US" sz="2000" u="none" strike="noStrike" baseline="0" dirty="0"/>
              <a:t>hortness of breath</a:t>
            </a:r>
          </a:p>
          <a:p>
            <a:pPr lvl="3"/>
            <a:r>
              <a:rPr lang="en-US" sz="2000" dirty="0"/>
              <a:t>M</a:t>
            </a:r>
            <a:r>
              <a:rPr lang="en-US" sz="2000" u="none" strike="noStrike" baseline="0" dirty="0"/>
              <a:t>ild </a:t>
            </a:r>
            <a:endParaRPr lang="en-US" sz="2000" dirty="0"/>
          </a:p>
          <a:p>
            <a:pPr lvl="3"/>
            <a:r>
              <a:rPr lang="en-US" sz="2000" dirty="0"/>
              <a:t>P</a:t>
            </a:r>
            <a:r>
              <a:rPr lang="en-US" sz="2000" u="none" strike="noStrike" baseline="0" dirty="0"/>
              <a:t>rofound dyspnea </a:t>
            </a:r>
            <a:endParaRPr lang="en-US" sz="2000" dirty="0"/>
          </a:p>
          <a:p>
            <a:pPr lvl="4"/>
            <a:r>
              <a:rPr lang="en-US" sz="2000" u="none" strike="noStrike" baseline="0" dirty="0"/>
              <a:t>With audible “bubbling” sounds </a:t>
            </a:r>
          </a:p>
          <a:p>
            <a:pPr lvl="4"/>
            <a:r>
              <a:rPr lang="en-US" sz="2000" u="none" strike="noStrike" baseline="0" dirty="0"/>
              <a:t>With gasping breaths due to fluid in the lungs</a:t>
            </a:r>
          </a:p>
          <a:p>
            <a:pPr marR="0" lvl="0" rtl="0"/>
            <a:r>
              <a:rPr lang="en-US" u="none" strike="noStrike" baseline="0" dirty="0"/>
              <a:t>Patients can have both right-sided and left-sided </a:t>
            </a:r>
            <a:r>
              <a:rPr lang="en-US" sz="2000" u="none" strike="noStrike" baseline="0" dirty="0"/>
              <a:t>CHF at the same time.</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6195714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7C1A2-AABF-4B05-9A87-9559AF7EDE8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C437137A-F211-4A47-BA85-1CA34ADCEDCF}"/>
              </a:ext>
            </a:extLst>
          </p:cNvPr>
          <p:cNvSpPr>
            <a:spLocks noGrp="1"/>
          </p:cNvSpPr>
          <p:nvPr>
            <p:ph type="body" idx="1"/>
          </p:nvPr>
        </p:nvSpPr>
        <p:spPr>
          <a:xfrm>
            <a:off x="968011" y="1633689"/>
            <a:ext cx="9773265" cy="4919379"/>
          </a:xfrm>
        </p:spPr>
        <p:txBody>
          <a:bodyPr/>
          <a:lstStyle/>
          <a:p>
            <a:pPr marR="0" lvl="0" rtl="0">
              <a:lnSpc>
                <a:spcPct val="90000"/>
              </a:lnSpc>
              <a:buNone/>
            </a:pPr>
            <a:r>
              <a:rPr lang="en-US" b="1" u="none" strike="noStrike" baseline="0" dirty="0"/>
              <a:t>Pericardial tamponade </a:t>
            </a:r>
          </a:p>
          <a:p>
            <a:pPr marR="0" lvl="0" rtl="0">
              <a:lnSpc>
                <a:spcPct val="90000"/>
              </a:lnSpc>
              <a:spcBef>
                <a:spcPts val="600"/>
              </a:spcBef>
              <a:spcAft>
                <a:spcPts val="600"/>
              </a:spcAft>
            </a:pPr>
            <a:r>
              <a:rPr lang="en-US" sz="2000" dirty="0"/>
              <a:t>P</a:t>
            </a:r>
            <a:r>
              <a:rPr lang="en-US" sz="2000" u="none" strike="noStrike" baseline="0" dirty="0"/>
              <a:t>atients with pericardial tamponade appear gravely ill.</a:t>
            </a:r>
          </a:p>
          <a:p>
            <a:pPr marR="0" lvl="0" rtl="0">
              <a:lnSpc>
                <a:spcPct val="90000"/>
              </a:lnSpc>
              <a:spcBef>
                <a:spcPts val="600"/>
              </a:spcBef>
              <a:spcAft>
                <a:spcPts val="600"/>
              </a:spcAft>
            </a:pPr>
            <a:r>
              <a:rPr lang="en-US" sz="2000" u="none" strike="noStrike" baseline="0" dirty="0"/>
              <a:t>Signs and symptoms:</a:t>
            </a:r>
          </a:p>
          <a:p>
            <a:pPr lvl="1">
              <a:lnSpc>
                <a:spcPct val="90000"/>
              </a:lnSpc>
              <a:spcBef>
                <a:spcPts val="600"/>
              </a:spcBef>
              <a:spcAft>
                <a:spcPts val="600"/>
              </a:spcAft>
            </a:pPr>
            <a:r>
              <a:rPr lang="en-US" sz="1900" u="none" strike="noStrike" baseline="0" dirty="0"/>
              <a:t>Short of breath</a:t>
            </a:r>
          </a:p>
          <a:p>
            <a:pPr lvl="1">
              <a:lnSpc>
                <a:spcPct val="90000"/>
              </a:lnSpc>
              <a:spcBef>
                <a:spcPts val="600"/>
              </a:spcBef>
              <a:spcAft>
                <a:spcPts val="600"/>
              </a:spcAft>
            </a:pPr>
            <a:r>
              <a:rPr lang="en-US" sz="1900" u="none" strike="noStrike" baseline="0" dirty="0"/>
              <a:t>Appear anxious or restless</a:t>
            </a:r>
          </a:p>
          <a:p>
            <a:pPr lvl="1">
              <a:lnSpc>
                <a:spcPct val="90000"/>
              </a:lnSpc>
              <a:spcBef>
                <a:spcPts val="600"/>
              </a:spcBef>
              <a:spcAft>
                <a:spcPts val="600"/>
              </a:spcAft>
            </a:pPr>
            <a:r>
              <a:rPr lang="en-US" sz="1900" u="none" strike="noStrike" baseline="0" dirty="0"/>
              <a:t>Pale, cool, diaphoretic skin</a:t>
            </a:r>
          </a:p>
          <a:p>
            <a:pPr lvl="1">
              <a:lnSpc>
                <a:spcPct val="90000"/>
              </a:lnSpc>
              <a:spcBef>
                <a:spcPts val="600"/>
              </a:spcBef>
              <a:spcAft>
                <a:spcPts val="600"/>
              </a:spcAft>
            </a:pPr>
            <a:r>
              <a:rPr lang="en-US" sz="1900" dirty="0">
                <a:solidFill>
                  <a:schemeClr val="tx2"/>
                </a:solidFill>
              </a:rPr>
              <a:t> </a:t>
            </a:r>
            <a:r>
              <a:rPr lang="en-US" sz="1900" u="dbl" dirty="0">
                <a:solidFill>
                  <a:srgbClr val="C00000"/>
                </a:solidFill>
              </a:rPr>
              <a:t>H</a:t>
            </a:r>
            <a:r>
              <a:rPr lang="en-US" sz="1900" u="dbl" strike="noStrike" baseline="0" dirty="0">
                <a:solidFill>
                  <a:srgbClr val="C00000"/>
                </a:solidFill>
              </a:rPr>
              <a:t>ypotension</a:t>
            </a:r>
            <a:r>
              <a:rPr lang="en-US" sz="1900" dirty="0">
                <a:solidFill>
                  <a:schemeClr val="tx2"/>
                </a:solidFill>
              </a:rPr>
              <a:t>, abnormally low blood pressure</a:t>
            </a:r>
            <a:r>
              <a:rPr lang="en-US" sz="1900" u="dbl" strike="noStrike" baseline="0" dirty="0">
                <a:solidFill>
                  <a:srgbClr val="C00000"/>
                </a:solidFill>
              </a:rPr>
              <a:t> </a:t>
            </a:r>
            <a:endParaRPr lang="en-US" sz="1900" dirty="0"/>
          </a:p>
          <a:p>
            <a:pPr lvl="1">
              <a:lnSpc>
                <a:spcPct val="90000"/>
              </a:lnSpc>
              <a:spcBef>
                <a:spcPts val="600"/>
              </a:spcBef>
              <a:spcAft>
                <a:spcPts val="600"/>
              </a:spcAft>
            </a:pPr>
            <a:r>
              <a:rPr lang="en-US" sz="1900" dirty="0"/>
              <a:t>C</a:t>
            </a:r>
            <a:r>
              <a:rPr lang="en-US" sz="1900" u="none" strike="noStrike" baseline="0" dirty="0"/>
              <a:t>hest pain</a:t>
            </a:r>
          </a:p>
          <a:p>
            <a:pPr lvl="1">
              <a:lnSpc>
                <a:spcPct val="90000"/>
              </a:lnSpc>
              <a:spcBef>
                <a:spcPts val="600"/>
              </a:spcBef>
              <a:spcAft>
                <a:spcPts val="600"/>
              </a:spcAft>
            </a:pPr>
            <a:r>
              <a:rPr lang="en-US" sz="1900" dirty="0"/>
              <a:t>T</a:t>
            </a:r>
            <a:r>
              <a:rPr lang="en-US" sz="1900" u="none" strike="noStrike" baseline="0" dirty="0"/>
              <a:t>achycardia </a:t>
            </a:r>
          </a:p>
          <a:p>
            <a:pPr>
              <a:lnSpc>
                <a:spcPct val="90000"/>
              </a:lnSpc>
              <a:spcBef>
                <a:spcPts val="600"/>
              </a:spcBef>
              <a:spcAft>
                <a:spcPts val="600"/>
              </a:spcAft>
            </a:pPr>
            <a:r>
              <a:rPr lang="en-US" sz="2000" dirty="0"/>
              <a:t>H</a:t>
            </a:r>
            <a:r>
              <a:rPr lang="en-US" sz="2000" u="none" strike="noStrike" baseline="0" dirty="0"/>
              <a:t>allmark signs</a:t>
            </a:r>
            <a:r>
              <a:rPr lang="en-US" sz="2000" u="none" strike="noStrike" dirty="0"/>
              <a:t> are: </a:t>
            </a:r>
          </a:p>
          <a:p>
            <a:pPr lvl="1">
              <a:lnSpc>
                <a:spcPct val="90000"/>
              </a:lnSpc>
              <a:spcBef>
                <a:spcPts val="600"/>
              </a:spcBef>
              <a:spcAft>
                <a:spcPts val="600"/>
              </a:spcAft>
            </a:pPr>
            <a:r>
              <a:rPr lang="en-US" sz="1800" dirty="0"/>
              <a:t>H</a:t>
            </a:r>
            <a:r>
              <a:rPr lang="en-US" sz="1800" u="none" strike="noStrike" baseline="0" dirty="0"/>
              <a:t>ypotension</a:t>
            </a:r>
            <a:endParaRPr lang="en-US" sz="1800" u="none" strike="noStrike" dirty="0"/>
          </a:p>
          <a:p>
            <a:pPr lvl="1">
              <a:lnSpc>
                <a:spcPct val="90000"/>
              </a:lnSpc>
              <a:spcBef>
                <a:spcPts val="600"/>
              </a:spcBef>
              <a:spcAft>
                <a:spcPts val="600"/>
              </a:spcAft>
            </a:pPr>
            <a:r>
              <a:rPr lang="en-US" sz="1800" u="none" strike="noStrike" baseline="0" dirty="0"/>
              <a:t>Distended neck veins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441478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7C1A2-AABF-4B05-9A87-9559AF7EDE8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Pericardial Tamponade</a:t>
            </a:r>
            <a:endParaRPr lang="en-US" b="1" i="0" u="none" strike="noStrike" kern="1600" baseline="0" dirty="0"/>
          </a:p>
        </p:txBody>
      </p:sp>
      <p:sp>
        <p:nvSpPr>
          <p:cNvPr id="3" name="Text Placeholder 2">
            <a:extLst>
              <a:ext uri="{FF2B5EF4-FFF2-40B4-BE49-F238E27FC236}">
                <a16:creationId xmlns:a16="http://schemas.microsoft.com/office/drawing/2014/main" xmlns="" id="{C437137A-F211-4A47-BA85-1CA34ADCEDCF}"/>
              </a:ext>
            </a:extLst>
          </p:cNvPr>
          <p:cNvSpPr>
            <a:spLocks noGrp="1"/>
          </p:cNvSpPr>
          <p:nvPr>
            <p:ph type="body" idx="1"/>
          </p:nvPr>
        </p:nvSpPr>
        <p:spPr>
          <a:xfrm>
            <a:off x="895927" y="1753762"/>
            <a:ext cx="10257031" cy="4647038"/>
          </a:xfrm>
        </p:spPr>
        <p:txBody>
          <a:bodyPr/>
          <a:lstStyle/>
          <a:p>
            <a:pPr marR="0" lvl="0" rtl="0">
              <a:spcBef>
                <a:spcPts val="600"/>
              </a:spcBef>
              <a:spcAft>
                <a:spcPts val="600"/>
              </a:spcAft>
            </a:pPr>
            <a:r>
              <a:rPr lang="en-US" dirty="0"/>
              <a:t>P</a:t>
            </a:r>
            <a:r>
              <a:rPr lang="en-US" u="none" strike="noStrike" baseline="0" dirty="0"/>
              <a:t>ulse pressure narrows:</a:t>
            </a:r>
          </a:p>
          <a:p>
            <a:pPr lvl="1">
              <a:spcBef>
                <a:spcPts val="600"/>
              </a:spcBef>
              <a:spcAft>
                <a:spcPts val="600"/>
              </a:spcAft>
            </a:pPr>
            <a:r>
              <a:rPr lang="en-US" dirty="0"/>
              <a:t>The </a:t>
            </a:r>
            <a:r>
              <a:rPr lang="en-US" u="none" strike="noStrike" baseline="0" dirty="0"/>
              <a:t>systolic and diastolic blood pressure numbers get closer. </a:t>
            </a:r>
          </a:p>
          <a:p>
            <a:pPr lvl="1">
              <a:spcBef>
                <a:spcPts val="600"/>
              </a:spcBef>
              <a:spcAft>
                <a:spcPts val="600"/>
              </a:spcAft>
            </a:pPr>
            <a:r>
              <a:rPr lang="en-US" dirty="0"/>
              <a:t>S</a:t>
            </a:r>
            <a:r>
              <a:rPr lang="en-US" u="none" strike="noStrike" baseline="0" dirty="0"/>
              <a:t>ystolic pressure is lower. </a:t>
            </a:r>
          </a:p>
          <a:p>
            <a:pPr lvl="2">
              <a:spcBef>
                <a:spcPts val="600"/>
              </a:spcBef>
              <a:spcAft>
                <a:spcPts val="600"/>
              </a:spcAft>
            </a:pPr>
            <a:r>
              <a:rPr lang="en-US" sz="2000" dirty="0"/>
              <a:t>T</a:t>
            </a:r>
            <a:r>
              <a:rPr lang="en-US" sz="2000" u="none" strike="noStrike" baseline="0" dirty="0"/>
              <a:t>he left ventricle cannot force as much blood out when the heart contracts.</a:t>
            </a:r>
          </a:p>
          <a:p>
            <a:pPr lvl="2">
              <a:spcBef>
                <a:spcPts val="600"/>
              </a:spcBef>
              <a:spcAft>
                <a:spcPts val="600"/>
              </a:spcAft>
            </a:pPr>
            <a:r>
              <a:rPr lang="en-US" sz="2000" dirty="0"/>
              <a:t>T</a:t>
            </a:r>
            <a:r>
              <a:rPr lang="en-US" sz="2000" u="none" strike="noStrike" baseline="0" dirty="0"/>
              <a:t>he fluid in the pericardium limits the filling capacity of the left ventricle. </a:t>
            </a:r>
          </a:p>
          <a:p>
            <a:pPr lvl="1">
              <a:spcBef>
                <a:spcPts val="600"/>
              </a:spcBef>
              <a:spcAft>
                <a:spcPts val="600"/>
              </a:spcAft>
            </a:pPr>
            <a:r>
              <a:rPr lang="en-US" dirty="0"/>
              <a:t>D</a:t>
            </a:r>
            <a:r>
              <a:rPr lang="en-US" u="none" strike="noStrike" baseline="0" dirty="0"/>
              <a:t>iastolic pressure gets higher. </a:t>
            </a:r>
          </a:p>
          <a:p>
            <a:pPr lvl="2">
              <a:spcBef>
                <a:spcPts val="600"/>
              </a:spcBef>
              <a:spcAft>
                <a:spcPts val="600"/>
              </a:spcAft>
            </a:pPr>
            <a:r>
              <a:rPr lang="en-US" sz="2000" dirty="0"/>
              <a:t>T</a:t>
            </a:r>
            <a:r>
              <a:rPr lang="en-US" sz="2000" u="none" strike="noStrike" baseline="0" dirty="0"/>
              <a:t>he external pressure on the heart when it relaxes</a:t>
            </a:r>
          </a:p>
          <a:p>
            <a:pPr>
              <a:spcBef>
                <a:spcPts val="600"/>
              </a:spcBef>
              <a:spcAft>
                <a:spcPts val="600"/>
              </a:spcAft>
            </a:pPr>
            <a:r>
              <a:rPr lang="en-US" dirty="0"/>
              <a:t>P</a:t>
            </a:r>
            <a:r>
              <a:rPr lang="en-US" u="none" strike="noStrike" baseline="0" dirty="0"/>
              <a:t>atients with gradual onset pericardial tamponade may initially present with fatigue and tachycardia only.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6567636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B62401-CFA5-43BE-80DD-62698A235DF3}"/>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Aortic Aneurysm</a:t>
            </a:r>
            <a:endParaRPr lang="en-US" b="1" i="0" u="none" strike="noStrike" kern="1600" baseline="0" dirty="0"/>
          </a:p>
        </p:txBody>
      </p:sp>
      <p:sp>
        <p:nvSpPr>
          <p:cNvPr id="3" name="Text Placeholder 2">
            <a:extLst>
              <a:ext uri="{FF2B5EF4-FFF2-40B4-BE49-F238E27FC236}">
                <a16:creationId xmlns:a16="http://schemas.microsoft.com/office/drawing/2014/main" xmlns="" id="{788714A8-345F-43FB-A4DD-B6183D91708C}"/>
              </a:ext>
            </a:extLst>
          </p:cNvPr>
          <p:cNvSpPr>
            <a:spLocks noGrp="1"/>
          </p:cNvSpPr>
          <p:nvPr>
            <p:ph type="body" idx="1"/>
          </p:nvPr>
        </p:nvSpPr>
        <p:spPr/>
        <p:txBody>
          <a:bodyPr/>
          <a:lstStyle/>
          <a:p>
            <a:pPr marL="0" marR="0" lvl="0" indent="0" rtl="0">
              <a:spcBef>
                <a:spcPts val="600"/>
              </a:spcBef>
              <a:spcAft>
                <a:spcPts val="600"/>
              </a:spcAft>
              <a:buNone/>
            </a:pPr>
            <a:r>
              <a:rPr lang="en-US" b="1" dirty="0"/>
              <a:t>T</a:t>
            </a:r>
            <a:r>
              <a:rPr lang="en-US" b="1" u="none" strike="noStrike" baseline="0" dirty="0"/>
              <a:t>horacic </a:t>
            </a:r>
            <a:r>
              <a:rPr lang="en-US" b="1" dirty="0"/>
              <a:t>A</a:t>
            </a:r>
            <a:r>
              <a:rPr lang="en-US" b="1" u="none" strike="noStrike" baseline="0" dirty="0"/>
              <a:t>ortic Dissection </a:t>
            </a:r>
          </a:p>
          <a:p>
            <a:pPr>
              <a:spcBef>
                <a:spcPts val="600"/>
              </a:spcBef>
              <a:spcAft>
                <a:spcPts val="600"/>
              </a:spcAft>
            </a:pPr>
            <a:r>
              <a:rPr lang="en-US" sz="2000" dirty="0"/>
              <a:t>C</a:t>
            </a:r>
            <a:r>
              <a:rPr lang="en-US" sz="2000" u="none" strike="noStrike" baseline="0" dirty="0"/>
              <a:t>ommonly complains of severe chest pain and occasionally back pain</a:t>
            </a:r>
          </a:p>
          <a:p>
            <a:pPr lvl="1">
              <a:spcBef>
                <a:spcPts val="600"/>
              </a:spcBef>
              <a:spcAft>
                <a:spcPts val="600"/>
              </a:spcAft>
            </a:pPr>
            <a:r>
              <a:rPr lang="en-US" dirty="0"/>
              <a:t>Pain d</a:t>
            </a:r>
            <a:r>
              <a:rPr lang="en-US" u="none" strike="noStrike" baseline="0" dirty="0"/>
              <a:t>escribed as tearing, ripping, or stabbing</a:t>
            </a:r>
          </a:p>
          <a:p>
            <a:pPr lvl="1">
              <a:spcBef>
                <a:spcPts val="600"/>
              </a:spcBef>
              <a:spcAft>
                <a:spcPts val="600"/>
              </a:spcAft>
            </a:pPr>
            <a:r>
              <a:rPr lang="en-US" u="none" strike="noStrike" baseline="0" dirty="0"/>
              <a:t>The pain frequently radiates to the back between the shoulders. </a:t>
            </a:r>
          </a:p>
          <a:p>
            <a:pPr marR="0" lvl="0" rtl="0">
              <a:spcBef>
                <a:spcPts val="600"/>
              </a:spcBef>
              <a:spcAft>
                <a:spcPts val="600"/>
              </a:spcAft>
            </a:pPr>
            <a:r>
              <a:rPr lang="en-US" sz="2000" u="none" strike="noStrike" baseline="0" dirty="0"/>
              <a:t>Unless the dissection has ruptured, patient may be hypertensive.</a:t>
            </a:r>
          </a:p>
          <a:p>
            <a:pPr marR="0" lvl="0" rtl="0">
              <a:spcBef>
                <a:spcPts val="600"/>
              </a:spcBef>
              <a:spcAft>
                <a:spcPts val="600"/>
              </a:spcAft>
            </a:pPr>
            <a:r>
              <a:rPr lang="en-US" sz="2000" u="none" strike="noStrike" baseline="0" dirty="0"/>
              <a:t>Rupture of the thoracic aorta can occur when a person hits a fixed object with his or her chest when moving rapidly.</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8941875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F464C-23EC-4101-9571-B03E89F6645F}"/>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Aortic Aneurysm</a:t>
            </a:r>
            <a:endParaRPr lang="en-US" b="1" i="0" u="none" strike="noStrike" kern="1600" baseline="0" dirty="0"/>
          </a:p>
        </p:txBody>
      </p:sp>
      <p:sp>
        <p:nvSpPr>
          <p:cNvPr id="3" name="Text Placeholder 2">
            <a:extLst>
              <a:ext uri="{FF2B5EF4-FFF2-40B4-BE49-F238E27FC236}">
                <a16:creationId xmlns:a16="http://schemas.microsoft.com/office/drawing/2014/main" xmlns="" id="{4A7F176F-0358-4A87-89FC-33C7D47ACA5B}"/>
              </a:ext>
            </a:extLst>
          </p:cNvPr>
          <p:cNvSpPr>
            <a:spLocks noGrp="1"/>
          </p:cNvSpPr>
          <p:nvPr>
            <p:ph type="body" idx="1"/>
          </p:nvPr>
        </p:nvSpPr>
        <p:spPr>
          <a:xfrm>
            <a:off x="878205" y="1542473"/>
            <a:ext cx="10435590" cy="4582791"/>
          </a:xfrm>
        </p:spPr>
        <p:txBody>
          <a:bodyPr/>
          <a:lstStyle/>
          <a:p>
            <a:pPr marL="0" indent="0">
              <a:spcBef>
                <a:spcPts val="600"/>
              </a:spcBef>
              <a:spcAft>
                <a:spcPts val="600"/>
              </a:spcAft>
              <a:buNone/>
            </a:pPr>
            <a:r>
              <a:rPr lang="en-US" b="1" u="none" strike="noStrike" baseline="0" dirty="0"/>
              <a:t>Abdominal Aortic </a:t>
            </a:r>
            <a:r>
              <a:rPr lang="en-US" b="1" dirty="0"/>
              <a:t>A</a:t>
            </a:r>
            <a:r>
              <a:rPr lang="en-US" b="1" u="none" strike="noStrike" baseline="0" dirty="0"/>
              <a:t>neurysms </a:t>
            </a:r>
          </a:p>
          <a:p>
            <a:pPr lvl="1">
              <a:spcBef>
                <a:spcPts val="600"/>
              </a:spcBef>
              <a:spcAft>
                <a:spcPts val="600"/>
              </a:spcAft>
            </a:pPr>
            <a:r>
              <a:rPr lang="en-US" dirty="0"/>
              <a:t>P</a:t>
            </a:r>
            <a:r>
              <a:rPr lang="en-US" u="none" strike="noStrike" baseline="0" dirty="0"/>
              <a:t>resent in an older age group </a:t>
            </a:r>
            <a:endParaRPr lang="en-US" dirty="0"/>
          </a:p>
          <a:p>
            <a:pPr lvl="1">
              <a:spcBef>
                <a:spcPts val="600"/>
              </a:spcBef>
              <a:spcAft>
                <a:spcPts val="600"/>
              </a:spcAft>
            </a:pPr>
            <a:r>
              <a:rPr lang="en-US" dirty="0"/>
              <a:t>A</a:t>
            </a:r>
            <a:r>
              <a:rPr lang="en-US" u="none" strike="noStrike" baseline="0" dirty="0"/>
              <a:t>bdominal pain radiating to the groin or back pain</a:t>
            </a:r>
          </a:p>
          <a:p>
            <a:pPr lvl="1">
              <a:spcBef>
                <a:spcPts val="600"/>
              </a:spcBef>
              <a:spcAft>
                <a:spcPts val="600"/>
              </a:spcAft>
            </a:pPr>
            <a:r>
              <a:rPr lang="en-US" dirty="0"/>
              <a:t>D</a:t>
            </a:r>
            <a:r>
              <a:rPr lang="en-US" u="none" strike="noStrike" baseline="0" dirty="0"/>
              <a:t>ecreased pulses in the groin or legs</a:t>
            </a:r>
            <a:endParaRPr lang="en-US" dirty="0"/>
          </a:p>
          <a:p>
            <a:pPr lvl="1">
              <a:spcBef>
                <a:spcPts val="600"/>
              </a:spcBef>
              <a:spcAft>
                <a:spcPts val="600"/>
              </a:spcAft>
            </a:pPr>
            <a:r>
              <a:rPr lang="en-US" dirty="0"/>
              <a:t>If you suspect, abdominal exam should not be performed.</a:t>
            </a:r>
          </a:p>
          <a:p>
            <a:pPr lvl="1">
              <a:spcBef>
                <a:spcPts val="600"/>
              </a:spcBef>
              <a:spcAft>
                <a:spcPts val="600"/>
              </a:spcAft>
            </a:pPr>
            <a:endParaRPr lang="en-US" u="none" strike="noStrike" baseline="0" dirty="0"/>
          </a:p>
          <a:p>
            <a:pPr>
              <a:spcBef>
                <a:spcPts val="600"/>
              </a:spcBef>
              <a:spcAft>
                <a:spcPts val="600"/>
              </a:spcAft>
            </a:pPr>
            <a:r>
              <a:rPr lang="en-US" u="none" strike="noStrike" baseline="0" dirty="0"/>
              <a:t> If the aneurysm ruptures, patient goes into profound shock.</a:t>
            </a:r>
          </a:p>
          <a:p>
            <a:pPr lvl="1">
              <a:spcBef>
                <a:spcPts val="600"/>
              </a:spcBef>
              <a:spcAft>
                <a:spcPts val="600"/>
              </a:spcAft>
            </a:pPr>
            <a:r>
              <a:rPr lang="en-US" dirty="0"/>
              <a:t>H</a:t>
            </a:r>
            <a:r>
              <a:rPr lang="en-US" u="none" strike="noStrike" baseline="0" dirty="0"/>
              <a:t>ypotension</a:t>
            </a:r>
          </a:p>
          <a:p>
            <a:pPr lvl="1">
              <a:spcBef>
                <a:spcPts val="600"/>
              </a:spcBef>
              <a:spcAft>
                <a:spcPts val="600"/>
              </a:spcAft>
            </a:pPr>
            <a:r>
              <a:rPr lang="en-US" dirty="0"/>
              <a:t>D</a:t>
            </a:r>
            <a:r>
              <a:rPr lang="en-US" u="none" strike="noStrike" baseline="0" dirty="0"/>
              <a:t>iaphoresis</a:t>
            </a:r>
          </a:p>
          <a:p>
            <a:pPr lvl="1">
              <a:spcBef>
                <a:spcPts val="600"/>
              </a:spcBef>
              <a:spcAft>
                <a:spcPts val="600"/>
              </a:spcAft>
            </a:pPr>
            <a:r>
              <a:rPr lang="en-US" dirty="0"/>
              <a:t>A</a:t>
            </a:r>
            <a:r>
              <a:rPr lang="en-US" u="none" strike="noStrike" baseline="0" dirty="0"/>
              <a:t>t great risk for dying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7691925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608CA-52A0-438C-BE41-7B29F1766145}"/>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95676DF5-9274-4DF8-A086-5A87F6837671}"/>
              </a:ext>
            </a:extLst>
          </p:cNvPr>
          <p:cNvSpPr>
            <a:spLocks noGrp="1"/>
          </p:cNvSpPr>
          <p:nvPr>
            <p:ph type="body" idx="1"/>
          </p:nvPr>
        </p:nvSpPr>
        <p:spPr>
          <a:xfrm>
            <a:off x="878205" y="1781725"/>
            <a:ext cx="10435590" cy="4545844"/>
          </a:xfrm>
        </p:spPr>
        <p:txBody>
          <a:bodyPr/>
          <a:lstStyle/>
          <a:p>
            <a:pPr marR="0" lvl="0" rtl="0">
              <a:buNone/>
            </a:pPr>
            <a:r>
              <a:rPr lang="en-US" b="1" u="none" strike="noStrike" baseline="0" dirty="0"/>
              <a:t>Pulmonary Embolism (Thromboembolism) </a:t>
            </a:r>
          </a:p>
          <a:p>
            <a:pPr marR="0" lvl="0" rtl="0"/>
            <a:r>
              <a:rPr lang="en-US" u="none" strike="noStrike" baseline="0" dirty="0"/>
              <a:t>The hallmarks of pulmonary embolism are:</a:t>
            </a:r>
          </a:p>
          <a:p>
            <a:pPr lvl="1"/>
            <a:r>
              <a:rPr lang="en-US" u="none" strike="noStrike" baseline="0" dirty="0"/>
              <a:t>A sudden onset of chest pain</a:t>
            </a:r>
          </a:p>
          <a:p>
            <a:pPr lvl="1"/>
            <a:r>
              <a:rPr lang="en-US" u="none" strike="noStrike" baseline="0" dirty="0"/>
              <a:t>Shortness of breath</a:t>
            </a:r>
          </a:p>
          <a:p>
            <a:pPr lvl="1"/>
            <a:r>
              <a:rPr lang="en-US" u="none" strike="noStrike" baseline="0" dirty="0"/>
              <a:t>Rapid breathing</a:t>
            </a:r>
          </a:p>
          <a:p>
            <a:pPr lvl="1"/>
            <a:r>
              <a:rPr lang="en-US" u="none" strike="noStrike" baseline="0" dirty="0"/>
              <a:t>Tachycardia</a:t>
            </a:r>
          </a:p>
          <a:p>
            <a:pPr>
              <a:spcBef>
                <a:spcPts val="600"/>
              </a:spcBef>
              <a:spcAft>
                <a:spcPts val="600"/>
              </a:spcAft>
            </a:pPr>
            <a:r>
              <a:rPr lang="en-US" u="none" strike="noStrike" baseline="0" dirty="0"/>
              <a:t>The pain is often described as “sharp” and increases with deep breaths. </a:t>
            </a:r>
          </a:p>
          <a:p>
            <a:pPr>
              <a:spcBef>
                <a:spcPts val="600"/>
              </a:spcBef>
              <a:spcAft>
                <a:spcPts val="600"/>
              </a:spcAft>
            </a:pPr>
            <a:r>
              <a:rPr lang="en-US" u="none" strike="noStrike" baseline="0" dirty="0"/>
              <a:t>Patient also may be cyanotic.</a:t>
            </a:r>
          </a:p>
          <a:p>
            <a:pPr>
              <a:spcBef>
                <a:spcPts val="600"/>
              </a:spcBef>
              <a:spcAft>
                <a:spcPts val="600"/>
              </a:spcAft>
            </a:pPr>
            <a:r>
              <a:rPr lang="en-US" dirty="0"/>
              <a:t>P</a:t>
            </a:r>
            <a:r>
              <a:rPr lang="en-US" u="none" strike="noStrike" baseline="0" dirty="0"/>
              <a:t>ulse </a:t>
            </a:r>
            <a:r>
              <a:rPr lang="en-US" dirty="0"/>
              <a:t>O</a:t>
            </a:r>
            <a:r>
              <a:rPr lang="en-US" u="none" strike="noStrike" baseline="0" dirty="0"/>
              <a:t>ximeter: may be hypoxic if they do not compensate by breathing fast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4026406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24B6C-FF4D-4784-A766-DADF89C09021}"/>
              </a:ext>
            </a:extLst>
          </p:cNvPr>
          <p:cNvSpPr>
            <a:spLocks noGrp="1"/>
          </p:cNvSpPr>
          <p:nvPr>
            <p:ph type="title"/>
          </p:nvPr>
        </p:nvSpPr>
        <p:spPr/>
        <p:txBody>
          <a:bodyPr/>
          <a:lstStyle/>
          <a:p>
            <a:pPr marR="0" rtl="0"/>
            <a:r>
              <a:rPr lang="en-US" b="1" i="0" u="none" strike="noStrike" kern="1600" baseline="0" dirty="0"/>
              <a:t>Patient Assessment:</a:t>
            </a:r>
            <a:r>
              <a:rPr lang="en-US" b="1" i="0" u="none" strike="noStrike" kern="1600" dirty="0"/>
              <a:t> Pulmonary Embolism</a:t>
            </a:r>
            <a:endParaRPr lang="en-US" b="1" i="0" u="none" strike="noStrike" kern="1600" baseline="0" dirty="0"/>
          </a:p>
        </p:txBody>
      </p:sp>
      <p:sp>
        <p:nvSpPr>
          <p:cNvPr id="3" name="Text Placeholder 2">
            <a:extLst>
              <a:ext uri="{FF2B5EF4-FFF2-40B4-BE49-F238E27FC236}">
                <a16:creationId xmlns:a16="http://schemas.microsoft.com/office/drawing/2014/main" xmlns="" id="{8C2061F1-5D82-4D6F-9098-8A306772B7F0}"/>
              </a:ext>
            </a:extLst>
          </p:cNvPr>
          <p:cNvSpPr>
            <a:spLocks noGrp="1"/>
          </p:cNvSpPr>
          <p:nvPr>
            <p:ph type="body" idx="1"/>
          </p:nvPr>
        </p:nvSpPr>
        <p:spPr>
          <a:xfrm>
            <a:off x="878205" y="1957898"/>
            <a:ext cx="10435590" cy="3986213"/>
          </a:xfrm>
        </p:spPr>
        <p:txBody>
          <a:bodyPr/>
          <a:lstStyle/>
          <a:p>
            <a:r>
              <a:rPr lang="en-US" dirty="0"/>
              <a:t>For patients you suspect have pulmonary embolism, look for the presence of deep vein thrombosis (DVT). </a:t>
            </a:r>
          </a:p>
          <a:p>
            <a:pPr lvl="1"/>
            <a:r>
              <a:rPr lang="en-US" dirty="0"/>
              <a:t>S</a:t>
            </a:r>
            <a:r>
              <a:rPr lang="en-US" u="none" strike="noStrike" baseline="0" dirty="0"/>
              <a:t>igns and symptoms of DVT:</a:t>
            </a:r>
          </a:p>
          <a:p>
            <a:pPr lvl="2"/>
            <a:r>
              <a:rPr lang="en-US" sz="2000" dirty="0"/>
              <a:t>A</a:t>
            </a:r>
            <a:r>
              <a:rPr lang="en-US" sz="2000" u="none" strike="noStrike" baseline="0" dirty="0"/>
              <a:t>ffect only one leg</a:t>
            </a:r>
          </a:p>
          <a:p>
            <a:pPr lvl="2"/>
            <a:r>
              <a:rPr lang="en-US" sz="2000" dirty="0"/>
              <a:t>S</a:t>
            </a:r>
            <a:r>
              <a:rPr lang="en-US" sz="2000" u="none" strike="noStrike" baseline="0" dirty="0"/>
              <a:t>evere pain</a:t>
            </a:r>
          </a:p>
          <a:p>
            <a:pPr lvl="2"/>
            <a:r>
              <a:rPr lang="en-US" sz="2000" dirty="0"/>
              <a:t>T</a:t>
            </a:r>
            <a:r>
              <a:rPr lang="en-US" sz="2000" u="none" strike="noStrike" baseline="0" dirty="0"/>
              <a:t>enderness to touch </a:t>
            </a:r>
          </a:p>
          <a:p>
            <a:pPr lvl="2"/>
            <a:r>
              <a:rPr lang="en-US" sz="2000" dirty="0"/>
              <a:t>S</a:t>
            </a:r>
            <a:r>
              <a:rPr lang="en-US" sz="2000" u="none" strike="noStrike" baseline="0" dirty="0"/>
              <a:t>welling, usually in the calf</a:t>
            </a:r>
          </a:p>
          <a:p>
            <a:pPr lvl="1"/>
            <a:r>
              <a:rPr lang="en-US" u="none" strike="noStrike" baseline="0" dirty="0"/>
              <a:t>The most dangerous DVTs form in the larger pelvic veins.</a:t>
            </a:r>
          </a:p>
          <a:p>
            <a:pPr lvl="2"/>
            <a:r>
              <a:rPr lang="en-US" sz="2000" dirty="0"/>
              <a:t>O</a:t>
            </a:r>
            <a:r>
              <a:rPr lang="en-US" sz="2000" u="none" strike="noStrike" baseline="0" dirty="0"/>
              <a:t>ften asymptomatic until they break loose causing a pulmonary embolism</a:t>
            </a:r>
          </a:p>
          <a:p>
            <a:pPr lvl="1"/>
            <a:r>
              <a:rPr lang="en-US" u="none" strike="noStrike" baseline="0" dirty="0"/>
              <a:t>While finding a DVT will not affect your acute management, it can help support the diagnosis.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5" name="Rectangle 4"/>
          <p:cNvSpPr/>
          <p:nvPr/>
        </p:nvSpPr>
        <p:spPr>
          <a:xfrm>
            <a:off x="10741276" y="740229"/>
            <a:ext cx="817853"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438898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Management of Cardiovascular Emergencies</a:t>
            </a:r>
          </a:p>
        </p:txBody>
      </p:sp>
    </p:spTree>
    <p:extLst>
      <p:ext uri="{BB962C8B-B14F-4D97-AF65-F5344CB8AC3E}">
        <p14:creationId xmlns:p14="http://schemas.microsoft.com/office/powerpoint/2010/main" val="10092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Management: Overview</a:t>
            </a:r>
          </a:p>
        </p:txBody>
      </p:sp>
      <p:sp>
        <p:nvSpPr>
          <p:cNvPr id="4" name="Content Placeholder 3"/>
          <p:cNvSpPr>
            <a:spLocks noGrp="1"/>
          </p:cNvSpPr>
          <p:nvPr>
            <p:ph idx="1"/>
          </p:nvPr>
        </p:nvSpPr>
        <p:spPr>
          <a:xfrm>
            <a:off x="925830" y="1967345"/>
            <a:ext cx="10287000" cy="4222572"/>
          </a:xfrm>
        </p:spPr>
        <p:txBody>
          <a:bodyPr/>
          <a:lstStyle/>
          <a:p>
            <a:r>
              <a:rPr lang="en-US" dirty="0"/>
              <a:t>Time is of the essence.</a:t>
            </a:r>
          </a:p>
          <a:p>
            <a:pPr lvl="1"/>
            <a:r>
              <a:rPr lang="en-US" dirty="0"/>
              <a:t>T</a:t>
            </a:r>
            <a:r>
              <a:rPr lang="x-none" dirty="0"/>
              <a:t>he more time that passes without medical intervention</a:t>
            </a:r>
            <a:r>
              <a:rPr lang="en-US" dirty="0"/>
              <a:t>:</a:t>
            </a:r>
          </a:p>
          <a:p>
            <a:pPr lvl="2"/>
            <a:r>
              <a:rPr lang="x-none" sz="2000" dirty="0"/>
              <a:t>The greater the extent of the myocardial infarction</a:t>
            </a:r>
            <a:endParaRPr lang="en-US" sz="2000" dirty="0"/>
          </a:p>
          <a:p>
            <a:pPr lvl="2"/>
            <a:r>
              <a:rPr lang="x-none" sz="2000" dirty="0"/>
              <a:t>The greater the heart damage</a:t>
            </a:r>
            <a:endParaRPr lang="en-US" sz="2000" dirty="0"/>
          </a:p>
          <a:p>
            <a:pPr lvl="2"/>
            <a:r>
              <a:rPr lang="x-none" sz="2000" dirty="0"/>
              <a:t>The more likely this situation will proceed to S</a:t>
            </a:r>
            <a:r>
              <a:rPr lang="en-US" sz="2000" dirty="0"/>
              <a:t>udden </a:t>
            </a:r>
            <a:r>
              <a:rPr lang="x-none" sz="2000" dirty="0"/>
              <a:t>C</a:t>
            </a:r>
            <a:r>
              <a:rPr lang="en-US" sz="2000" dirty="0"/>
              <a:t>ardiac </a:t>
            </a:r>
            <a:r>
              <a:rPr lang="x-none" sz="2000" dirty="0"/>
              <a:t>A</a:t>
            </a:r>
            <a:r>
              <a:rPr lang="en-US" sz="2000" dirty="0"/>
              <a:t>rrest (SCA)</a:t>
            </a:r>
            <a:r>
              <a:rPr lang="x-none" sz="2000" dirty="0"/>
              <a:t> </a:t>
            </a:r>
            <a:endParaRPr lang="en-US" sz="2000" b="1" dirty="0"/>
          </a:p>
          <a:p>
            <a:pPr lvl="1"/>
            <a:r>
              <a:rPr lang="x-none" dirty="0"/>
              <a:t>SCA occurs most often within the first hour of A</a:t>
            </a:r>
            <a:r>
              <a:rPr lang="en-US" dirty="0"/>
              <a:t>cute </a:t>
            </a:r>
            <a:r>
              <a:rPr lang="x-none" dirty="0"/>
              <a:t>M</a:t>
            </a:r>
            <a:r>
              <a:rPr lang="en-US" dirty="0"/>
              <a:t>yocardial Infarction.</a:t>
            </a:r>
            <a:endParaRPr lang="en-US" b="1" dirty="0"/>
          </a:p>
          <a:p>
            <a:r>
              <a:rPr lang="en-US" dirty="0"/>
              <a:t>T</a:t>
            </a:r>
            <a:r>
              <a:rPr lang="x-none" dirty="0"/>
              <a:t>ransport with ALS assistance should be requested immediately. </a:t>
            </a:r>
            <a:endParaRPr lang="en-US" b="1" dirty="0"/>
          </a:p>
          <a:p>
            <a:r>
              <a:rPr lang="en-US" dirty="0"/>
              <a:t>Call </a:t>
            </a:r>
            <a:r>
              <a:rPr lang="x-none" dirty="0"/>
              <a:t>for oxygen and an AED as soon as possible.</a:t>
            </a:r>
            <a:endParaRPr lang="en-US" b="1" dirty="0"/>
          </a:p>
          <a:p>
            <a:pPr lvl="1"/>
            <a:r>
              <a:rPr lang="x-none" dirty="0"/>
              <a:t>If patient becomes hypoxic, or cyanotic, use the oxygen.</a:t>
            </a:r>
            <a:endParaRPr lang="en-US" b="1"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84777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051FAD-4955-4865-BD16-594E744C736C}"/>
              </a:ext>
            </a:extLst>
          </p:cNvPr>
          <p:cNvSpPr>
            <a:spLocks noGrp="1"/>
          </p:cNvSpPr>
          <p:nvPr>
            <p:ph type="title"/>
          </p:nvPr>
        </p:nvSpPr>
        <p:spPr/>
        <p:txBody>
          <a:bodyPr/>
          <a:lstStyle/>
          <a:p>
            <a:pPr marR="0" rtl="0"/>
            <a:r>
              <a:rPr lang="en-US" b="1" i="0" u="none" strike="noStrike" kern="1600" baseline="0" dirty="0"/>
              <a:t>Chapter Overview </a:t>
            </a:r>
          </a:p>
        </p:txBody>
      </p:sp>
      <p:sp>
        <p:nvSpPr>
          <p:cNvPr id="3" name="Text Placeholder 2">
            <a:extLst>
              <a:ext uri="{FF2B5EF4-FFF2-40B4-BE49-F238E27FC236}">
                <a16:creationId xmlns:a16="http://schemas.microsoft.com/office/drawing/2014/main" xmlns="" id="{A1007E2D-98C8-40AC-B50E-2522081D5887}"/>
              </a:ext>
            </a:extLst>
          </p:cNvPr>
          <p:cNvSpPr>
            <a:spLocks noGrp="1"/>
          </p:cNvSpPr>
          <p:nvPr>
            <p:ph type="body" idx="1"/>
          </p:nvPr>
        </p:nvSpPr>
        <p:spPr>
          <a:xfrm>
            <a:off x="731882" y="1911927"/>
            <a:ext cx="10734403" cy="4358244"/>
          </a:xfrm>
        </p:spPr>
        <p:txBody>
          <a:bodyPr/>
          <a:lstStyle/>
          <a:p>
            <a:pPr marR="0" lvl="0" rtl="0"/>
            <a:r>
              <a:rPr lang="en-US" u="none" strike="noStrike" baseline="0" dirty="0"/>
              <a:t>Cardiovascular disease is the leading cause of death in the United States. </a:t>
            </a:r>
          </a:p>
          <a:p>
            <a:pPr lvl="1"/>
            <a:r>
              <a:rPr lang="en-US" dirty="0"/>
              <a:t>I</a:t>
            </a:r>
            <a:r>
              <a:rPr lang="en-US" u="none" strike="noStrike" baseline="0" dirty="0"/>
              <a:t>ncludes pathologic conditions of both the heart and blood vessels. </a:t>
            </a:r>
          </a:p>
          <a:p>
            <a:pPr lvl="1"/>
            <a:r>
              <a:rPr lang="en-US" dirty="0"/>
              <a:t>Also, d</a:t>
            </a:r>
            <a:r>
              <a:rPr lang="en-US" u="none" strike="noStrike" baseline="0" dirty="0"/>
              <a:t>eep vein thrombosis and pulmonary embolism, where a blood clot in a vein travels to the lung</a:t>
            </a:r>
          </a:p>
          <a:p>
            <a:pPr lvl="0"/>
            <a:r>
              <a:rPr lang="en-US" dirty="0"/>
              <a:t>Many cardiac emergencies occur outside the hospital setting.</a:t>
            </a:r>
          </a:p>
          <a:p>
            <a:pPr lvl="1"/>
            <a:r>
              <a:rPr lang="en-US" dirty="0"/>
              <a:t>Can be immediately life threatening</a:t>
            </a:r>
          </a:p>
          <a:p>
            <a:pPr lvl="1"/>
            <a:r>
              <a:rPr lang="en-US" dirty="0"/>
              <a:t>Important to:</a:t>
            </a:r>
          </a:p>
          <a:p>
            <a:pPr lvl="2"/>
            <a:r>
              <a:rPr lang="en-US" sz="2000" dirty="0"/>
              <a:t>Identify the signs and symptoms of these emergencies quickly</a:t>
            </a:r>
          </a:p>
          <a:p>
            <a:pPr lvl="2"/>
            <a:r>
              <a:rPr lang="en-US" sz="2000" dirty="0"/>
              <a:t>Render appropriate care quickly</a:t>
            </a:r>
          </a:p>
          <a:p>
            <a:pPr lvl="2"/>
            <a:r>
              <a:rPr lang="en-US" sz="2000" dirty="0"/>
              <a:t>Transport with advanced life support (ALS) assistance</a:t>
            </a:r>
          </a:p>
          <a:p>
            <a:pPr marR="0" lvl="0" rtl="0"/>
            <a:endParaRPr lang="en-US" u="none" strike="noStrike" baseline="0" dirty="0"/>
          </a:p>
        </p:txBody>
      </p:sp>
    </p:spTree>
    <p:extLst>
      <p:ext uri="{BB962C8B-B14F-4D97-AF65-F5344CB8AC3E}">
        <p14:creationId xmlns:p14="http://schemas.microsoft.com/office/powerpoint/2010/main" val="22745148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ABCDs</a:t>
            </a:r>
          </a:p>
        </p:txBody>
      </p:sp>
      <p:sp>
        <p:nvSpPr>
          <p:cNvPr id="3" name="Content Placeholder 2"/>
          <p:cNvSpPr>
            <a:spLocks noGrp="1"/>
          </p:cNvSpPr>
          <p:nvPr>
            <p:ph idx="1"/>
          </p:nvPr>
        </p:nvSpPr>
        <p:spPr>
          <a:xfrm>
            <a:off x="925830" y="1864312"/>
            <a:ext cx="10287000" cy="4325605"/>
          </a:xfrm>
        </p:spPr>
        <p:txBody>
          <a:bodyPr/>
          <a:lstStyle/>
          <a:p>
            <a:r>
              <a:rPr lang="x-none" dirty="0"/>
              <a:t>Initial care</a:t>
            </a:r>
            <a:r>
              <a:rPr lang="en-US" dirty="0"/>
              <a:t>: </a:t>
            </a:r>
            <a:r>
              <a:rPr lang="x-none" dirty="0"/>
              <a:t>ABCDs. </a:t>
            </a:r>
            <a:endParaRPr lang="en-US" b="1" dirty="0"/>
          </a:p>
          <a:p>
            <a:r>
              <a:rPr lang="en-US" dirty="0"/>
              <a:t>S</a:t>
            </a:r>
            <a:r>
              <a:rPr lang="x-none" dirty="0"/>
              <a:t>evere difficulty breathing</a:t>
            </a:r>
            <a:r>
              <a:rPr lang="en-US" dirty="0"/>
              <a:t>?</a:t>
            </a:r>
            <a:r>
              <a:rPr lang="x-none" dirty="0"/>
              <a:t> </a:t>
            </a:r>
            <a:endParaRPr lang="en-US" dirty="0"/>
          </a:p>
          <a:p>
            <a:pPr lvl="1"/>
            <a:r>
              <a:rPr lang="en-US" dirty="0"/>
              <a:t>M</a:t>
            </a:r>
            <a:r>
              <a:rPr lang="x-none" dirty="0"/>
              <a:t>ake sure the airway is open</a:t>
            </a:r>
            <a:r>
              <a:rPr lang="en-US" dirty="0"/>
              <a:t>.</a:t>
            </a:r>
          </a:p>
          <a:p>
            <a:pPr lvl="1"/>
            <a:r>
              <a:rPr lang="en-US" dirty="0"/>
              <a:t>A</a:t>
            </a:r>
            <a:r>
              <a:rPr lang="x-none" dirty="0"/>
              <a:t>ssist patient’s breathing efforts</a:t>
            </a:r>
            <a:r>
              <a:rPr lang="en-US" dirty="0"/>
              <a:t>.</a:t>
            </a:r>
          </a:p>
          <a:p>
            <a:pPr lvl="1"/>
            <a:r>
              <a:rPr lang="en-US" dirty="0"/>
              <a:t>P</a:t>
            </a:r>
            <a:r>
              <a:rPr lang="x-none" dirty="0"/>
              <a:t>rovide high-flow oxygen with a nonrebreather mask.</a:t>
            </a:r>
            <a:endParaRPr lang="en-US" b="1" dirty="0"/>
          </a:p>
          <a:p>
            <a:pPr lvl="1"/>
            <a:r>
              <a:rPr lang="x-none" dirty="0"/>
              <a:t>When inside</a:t>
            </a:r>
            <a:r>
              <a:rPr lang="en-US" dirty="0"/>
              <a:t>, </a:t>
            </a:r>
            <a:r>
              <a:rPr lang="x-none" dirty="0"/>
              <a:t>regulate with a pulse oximeter</a:t>
            </a:r>
            <a:r>
              <a:rPr lang="en-US" dirty="0"/>
              <a:t>.</a:t>
            </a:r>
          </a:p>
          <a:p>
            <a:pPr lvl="2"/>
            <a:r>
              <a:rPr lang="en-US" sz="2000" dirty="0"/>
              <a:t>O</a:t>
            </a:r>
            <a:r>
              <a:rPr lang="x-none" sz="2000" dirty="0"/>
              <a:t>xygen saturation equal to or greater than 94%</a:t>
            </a:r>
            <a:endParaRPr lang="en-US" sz="2000" b="1" dirty="0"/>
          </a:p>
          <a:p>
            <a:r>
              <a:rPr lang="en-US" dirty="0"/>
              <a:t>P</a:t>
            </a:r>
            <a:r>
              <a:rPr lang="x-none" dirty="0"/>
              <a:t>atient diaphoretic and cyanotic</a:t>
            </a:r>
            <a:r>
              <a:rPr lang="en-US" dirty="0"/>
              <a:t>?</a:t>
            </a:r>
          </a:p>
          <a:p>
            <a:pPr lvl="1"/>
            <a:r>
              <a:rPr lang="en-US" dirty="0"/>
              <a:t>U</a:t>
            </a:r>
            <a:r>
              <a:rPr lang="x-none" dirty="0"/>
              <a:t>se oxygen immediately</a:t>
            </a:r>
            <a:r>
              <a:rPr lang="en-US" dirty="0"/>
              <a:t>.</a:t>
            </a:r>
            <a:endParaRPr lang="en-US" b="1" dirty="0"/>
          </a:p>
          <a:p>
            <a:endParaRPr lang="en-US"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27958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Cardiac Arrest</a:t>
            </a:r>
          </a:p>
        </p:txBody>
      </p:sp>
      <p:sp>
        <p:nvSpPr>
          <p:cNvPr id="3" name="Content Placeholder 2"/>
          <p:cNvSpPr>
            <a:spLocks noGrp="1"/>
          </p:cNvSpPr>
          <p:nvPr>
            <p:ph idx="1"/>
          </p:nvPr>
        </p:nvSpPr>
        <p:spPr>
          <a:xfrm>
            <a:off x="952500" y="1670551"/>
            <a:ext cx="10287000" cy="4699047"/>
          </a:xfrm>
        </p:spPr>
        <p:txBody>
          <a:bodyPr/>
          <a:lstStyle/>
          <a:p>
            <a:pPr marL="0" indent="0">
              <a:buNone/>
            </a:pPr>
            <a:r>
              <a:rPr lang="en-US" b="1" dirty="0"/>
              <a:t>Cardiac Arrest </a:t>
            </a:r>
          </a:p>
          <a:p>
            <a:r>
              <a:rPr lang="en-US" dirty="0"/>
              <a:t>R</a:t>
            </a:r>
            <a:r>
              <a:rPr lang="x-none" dirty="0"/>
              <a:t>apid primary patient assessment</a:t>
            </a:r>
            <a:r>
              <a:rPr lang="en-US" dirty="0"/>
              <a:t> necessary</a:t>
            </a:r>
          </a:p>
          <a:p>
            <a:r>
              <a:rPr lang="en-US" dirty="0"/>
              <a:t>C</a:t>
            </a:r>
            <a:r>
              <a:rPr lang="x-none" dirty="0"/>
              <a:t>orrection of threats to life</a:t>
            </a:r>
            <a:r>
              <a:rPr lang="en-US" dirty="0"/>
              <a:t>:</a:t>
            </a:r>
          </a:p>
          <a:p>
            <a:pPr lvl="1"/>
            <a:r>
              <a:rPr lang="x-none" dirty="0"/>
              <a:t>CPR </a:t>
            </a:r>
            <a:endParaRPr lang="en-US" dirty="0"/>
          </a:p>
          <a:p>
            <a:pPr lvl="1"/>
            <a:r>
              <a:rPr lang="en-US" dirty="0"/>
              <a:t>U</a:t>
            </a:r>
            <a:r>
              <a:rPr lang="x-none" dirty="0"/>
              <a:t>se of an AED</a:t>
            </a:r>
            <a:endParaRPr lang="en-US" dirty="0"/>
          </a:p>
          <a:p>
            <a:pPr lvl="1"/>
            <a:r>
              <a:rPr lang="en-US" dirty="0"/>
              <a:t>R</a:t>
            </a:r>
            <a:r>
              <a:rPr lang="x-none" dirty="0"/>
              <a:t>apid transport using ALS</a:t>
            </a:r>
            <a:endParaRPr lang="en-US" dirty="0"/>
          </a:p>
          <a:p>
            <a:pPr lvl="1"/>
            <a:r>
              <a:rPr lang="x-none" dirty="0"/>
              <a:t>If rapidly available, oxygen can be provided</a:t>
            </a:r>
            <a:r>
              <a:rPr lang="en-US" dirty="0"/>
              <a:t>.</a:t>
            </a:r>
            <a:endParaRPr lang="en-US" b="1" dirty="0"/>
          </a:p>
          <a:p>
            <a:r>
              <a:rPr lang="en-US" dirty="0"/>
              <a:t>If </a:t>
            </a:r>
            <a:r>
              <a:rPr lang="x-none" dirty="0"/>
              <a:t>unresponsive, pulseless, and apneic</a:t>
            </a:r>
            <a:r>
              <a:rPr lang="en-US" dirty="0"/>
              <a:t>:</a:t>
            </a:r>
          </a:p>
          <a:p>
            <a:pPr lvl="1"/>
            <a:r>
              <a:rPr lang="en-US" dirty="0"/>
              <a:t>R</a:t>
            </a:r>
            <a:r>
              <a:rPr lang="x-none" dirty="0"/>
              <a:t>ecognize the primary problem is lack of circulation</a:t>
            </a:r>
            <a:r>
              <a:rPr lang="en-US" dirty="0"/>
              <a:t>.</a:t>
            </a:r>
            <a:endParaRPr lang="en-US" b="1" dirty="0"/>
          </a:p>
          <a:p>
            <a:pPr lvl="1"/>
            <a:r>
              <a:rPr lang="en-US" dirty="0"/>
              <a:t>I</a:t>
            </a:r>
            <a:r>
              <a:rPr lang="x-none" dirty="0"/>
              <a:t>mmediately begin CPR</a:t>
            </a:r>
            <a:r>
              <a:rPr lang="en-US" dirty="0"/>
              <a:t>.</a:t>
            </a:r>
            <a:endParaRPr lang="en-US" b="1" dirty="0"/>
          </a:p>
          <a:p>
            <a:pPr lvl="1"/>
            <a:r>
              <a:rPr lang="en-US" dirty="0"/>
              <a:t>S</a:t>
            </a:r>
            <a:r>
              <a:rPr lang="x-none" dirty="0"/>
              <a:t>hould be assessed following a CAB approach</a:t>
            </a:r>
            <a:r>
              <a:rPr lang="en-US" dirty="0"/>
              <a:t>.</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95609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Cardiac Arrest</a:t>
            </a:r>
          </a:p>
        </p:txBody>
      </p:sp>
      <p:sp>
        <p:nvSpPr>
          <p:cNvPr id="3" name="Content Placeholder 2"/>
          <p:cNvSpPr>
            <a:spLocks noGrp="1"/>
          </p:cNvSpPr>
          <p:nvPr>
            <p:ph idx="1"/>
          </p:nvPr>
        </p:nvSpPr>
        <p:spPr>
          <a:xfrm>
            <a:off x="952500" y="2117600"/>
            <a:ext cx="10287000" cy="4250281"/>
          </a:xfrm>
        </p:spPr>
        <p:txBody>
          <a:bodyPr/>
          <a:lstStyle/>
          <a:p>
            <a:r>
              <a:rPr lang="x-none" dirty="0"/>
              <a:t>Using CAB assesses circulation first. </a:t>
            </a:r>
            <a:endParaRPr lang="en-US" b="1" dirty="0"/>
          </a:p>
          <a:p>
            <a:r>
              <a:rPr lang="en-US" dirty="0"/>
              <a:t>U</a:t>
            </a:r>
            <a:r>
              <a:rPr lang="x-none" dirty="0"/>
              <a:t>nresponsive patient</a:t>
            </a:r>
            <a:r>
              <a:rPr lang="en-US" dirty="0"/>
              <a:t>?</a:t>
            </a:r>
          </a:p>
          <a:p>
            <a:pPr lvl="1"/>
            <a:r>
              <a:rPr lang="en-US" dirty="0"/>
              <a:t>I</a:t>
            </a:r>
            <a:r>
              <a:rPr lang="x-none" dirty="0"/>
              <a:t>mmediately check for a pulse. </a:t>
            </a:r>
            <a:endParaRPr lang="en-US" b="1" dirty="0"/>
          </a:p>
          <a:p>
            <a:r>
              <a:rPr lang="en-US" dirty="0"/>
              <a:t>N</a:t>
            </a:r>
            <a:r>
              <a:rPr lang="x-none" dirty="0"/>
              <a:t>o pulse</a:t>
            </a:r>
            <a:r>
              <a:rPr lang="en-US" dirty="0"/>
              <a:t>?</a:t>
            </a:r>
            <a:r>
              <a:rPr lang="x-none" dirty="0"/>
              <a:t> </a:t>
            </a:r>
            <a:endParaRPr lang="en-US" dirty="0"/>
          </a:p>
          <a:p>
            <a:pPr lvl="1"/>
            <a:r>
              <a:rPr lang="en-US" dirty="0"/>
              <a:t>B</a:t>
            </a:r>
            <a:r>
              <a:rPr lang="x-none" dirty="0"/>
              <a:t>egin chest compressions. </a:t>
            </a:r>
            <a:endParaRPr lang="en-US" b="1" dirty="0"/>
          </a:p>
          <a:p>
            <a:pPr lvl="1"/>
            <a:r>
              <a:rPr lang="en-US" dirty="0"/>
              <a:t>N</a:t>
            </a:r>
            <a:r>
              <a:rPr lang="x-none" dirty="0"/>
              <a:t>eed to open the airway and simultaneously check for breathing. </a:t>
            </a:r>
            <a:endParaRPr lang="en-US" b="1" dirty="0"/>
          </a:p>
          <a:p>
            <a:r>
              <a:rPr lang="en-US" dirty="0"/>
              <a:t>A</a:t>
            </a:r>
            <a:r>
              <a:rPr lang="x-none" dirty="0"/>
              <a:t>bsent pulse and </a:t>
            </a:r>
            <a:r>
              <a:rPr lang="en-US" dirty="0"/>
              <a:t>no </a:t>
            </a:r>
            <a:r>
              <a:rPr lang="x-none" dirty="0"/>
              <a:t>breathing</a:t>
            </a:r>
            <a:r>
              <a:rPr lang="en-US" dirty="0"/>
              <a:t>?</a:t>
            </a:r>
          </a:p>
          <a:p>
            <a:pPr lvl="1"/>
            <a:r>
              <a:rPr lang="en-US" dirty="0"/>
              <a:t>B</a:t>
            </a:r>
            <a:r>
              <a:rPr lang="x-none" dirty="0"/>
              <a:t>egin basic life support (BLS) measures immediately.</a:t>
            </a:r>
            <a:endParaRPr lang="en-US" b="1"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6851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Chain of Survival</a:t>
            </a:r>
          </a:p>
        </p:txBody>
      </p:sp>
      <p:sp>
        <p:nvSpPr>
          <p:cNvPr id="3" name="Content Placeholder 2"/>
          <p:cNvSpPr>
            <a:spLocks noGrp="1"/>
          </p:cNvSpPr>
          <p:nvPr>
            <p:ph idx="1"/>
          </p:nvPr>
        </p:nvSpPr>
        <p:spPr>
          <a:xfrm>
            <a:off x="952500" y="1570169"/>
            <a:ext cx="10287000" cy="3278909"/>
          </a:xfrm>
        </p:spPr>
        <p:txBody>
          <a:bodyPr/>
          <a:lstStyle/>
          <a:p>
            <a:r>
              <a:rPr lang="x-none" dirty="0"/>
              <a:t>The five links in the adult out-of-hospital chain of survival are</a:t>
            </a:r>
            <a:r>
              <a:rPr lang="en-US" dirty="0"/>
              <a:t>:</a:t>
            </a:r>
            <a:endParaRPr lang="en-US" b="1" dirty="0"/>
          </a:p>
          <a:p>
            <a:pPr marL="457200" indent="-457200">
              <a:buFont typeface="+mj-lt"/>
              <a:buAutoNum type="arabicPeriod"/>
            </a:pPr>
            <a:r>
              <a:rPr lang="x-none" sz="2000" dirty="0"/>
              <a:t>Recognition of early warning signs and immediate activation of the emergency medical services</a:t>
            </a:r>
            <a:endParaRPr lang="en-US" sz="2000" b="1" dirty="0"/>
          </a:p>
          <a:p>
            <a:pPr marL="457200" indent="-457200">
              <a:buFont typeface="+mj-lt"/>
              <a:buAutoNum type="arabicPeriod"/>
            </a:pPr>
            <a:r>
              <a:rPr lang="x-none" sz="2000" dirty="0"/>
              <a:t>Immediate CPR with an emphasis on high-quality chest compressions</a:t>
            </a:r>
            <a:endParaRPr lang="en-US" sz="2000" b="1" dirty="0"/>
          </a:p>
          <a:p>
            <a:pPr marL="457200" indent="-457200">
              <a:buFont typeface="+mj-lt"/>
              <a:buAutoNum type="arabicPeriod"/>
            </a:pPr>
            <a:r>
              <a:rPr lang="x-none" sz="2000" dirty="0"/>
              <a:t>Rapid defibrillation</a:t>
            </a:r>
            <a:endParaRPr lang="en-US" sz="2000" b="1" dirty="0"/>
          </a:p>
          <a:p>
            <a:pPr marL="457200" indent="-457200">
              <a:buFont typeface="+mj-lt"/>
              <a:buAutoNum type="arabicPeriod"/>
            </a:pPr>
            <a:r>
              <a:rPr lang="x-none" sz="2000" dirty="0"/>
              <a:t>Basic and advanced emergency medical services</a:t>
            </a:r>
            <a:endParaRPr lang="en-US" sz="2000" b="1" dirty="0"/>
          </a:p>
          <a:p>
            <a:pPr marL="457200" indent="-457200">
              <a:buFont typeface="+mj-lt"/>
              <a:buAutoNum type="arabicPeriod"/>
            </a:pPr>
            <a:r>
              <a:rPr lang="x-none" sz="2000" dirty="0"/>
              <a:t>Advanced life support and post-arrest care</a:t>
            </a:r>
            <a:endParaRPr lang="en-US" sz="2000" b="1" dirty="0"/>
          </a:p>
          <a:p>
            <a:endParaRPr lang="en-US"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pic>
        <p:nvPicPr>
          <p:cNvPr id="9218" name="Picture 2" descr="A telephone illustrating Recognition/activation of E M S, a pair of crossed hands illustrating Immediate high quality C P R, a lightning symbol illustrating Rapid defibrillation, an ambulance illustrating Basic and advanced E M S, and an E C G graph illustrating A L S and post arrest care." title="Illustration shows five interlocked links. Each link has an illustration and a label.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7313" y="4749483"/>
            <a:ext cx="5084763" cy="180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307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First Link in the Chain of Survival</a:t>
            </a:r>
          </a:p>
        </p:txBody>
      </p:sp>
      <p:sp>
        <p:nvSpPr>
          <p:cNvPr id="3" name="Content Placeholder 2"/>
          <p:cNvSpPr>
            <a:spLocks noGrp="1"/>
          </p:cNvSpPr>
          <p:nvPr>
            <p:ph idx="1"/>
          </p:nvPr>
        </p:nvSpPr>
        <p:spPr>
          <a:xfrm>
            <a:off x="925830" y="2032000"/>
            <a:ext cx="10287000" cy="4157917"/>
          </a:xfrm>
        </p:spPr>
        <p:txBody>
          <a:bodyPr/>
          <a:lstStyle/>
          <a:p>
            <a:pPr marL="0" indent="0">
              <a:buNone/>
            </a:pPr>
            <a:r>
              <a:rPr lang="en-US" b="1" dirty="0"/>
              <a:t>Recognition of Early Warning Signs and Immediate Activation of the Emergency Medical Services </a:t>
            </a:r>
          </a:p>
          <a:p>
            <a:r>
              <a:rPr lang="en-US" dirty="0"/>
              <a:t>F</a:t>
            </a:r>
            <a:r>
              <a:rPr lang="x-none" dirty="0"/>
              <a:t>irst link in the chain of survival</a:t>
            </a:r>
            <a:endParaRPr lang="en-US" dirty="0"/>
          </a:p>
          <a:p>
            <a:r>
              <a:rPr lang="en-US" dirty="0"/>
              <a:t>F</a:t>
            </a:r>
            <a:r>
              <a:rPr lang="x-none" dirty="0"/>
              <a:t>ocuses on recognizing the signs and symptoms of S</a:t>
            </a:r>
            <a:r>
              <a:rPr lang="en-US" dirty="0"/>
              <a:t>udden </a:t>
            </a:r>
            <a:r>
              <a:rPr lang="x-none" dirty="0"/>
              <a:t>C</a:t>
            </a:r>
            <a:r>
              <a:rPr lang="en-US" dirty="0"/>
              <a:t>ardiac Arrest</a:t>
            </a:r>
            <a:r>
              <a:rPr lang="x-none" dirty="0"/>
              <a:t> </a:t>
            </a:r>
            <a:endParaRPr lang="en-US" b="1" dirty="0"/>
          </a:p>
          <a:p>
            <a:r>
              <a:rPr lang="x-none" dirty="0"/>
              <a:t>Trained ALS medical personnel are needed rapidly.</a:t>
            </a:r>
            <a:endParaRPr lang="en-US" dirty="0"/>
          </a:p>
          <a:p>
            <a:pPr lvl="1"/>
            <a:r>
              <a:rPr lang="x-none" dirty="0"/>
              <a:t> </a:t>
            </a:r>
            <a:r>
              <a:rPr lang="en-US" dirty="0"/>
              <a:t>S</a:t>
            </a:r>
            <a:r>
              <a:rPr lang="x-none" dirty="0"/>
              <a:t>pecialized equipment and medications</a:t>
            </a:r>
            <a:endParaRPr lang="en-US" b="1" dirty="0"/>
          </a:p>
          <a:p>
            <a:r>
              <a:rPr lang="x-none" dirty="0"/>
              <a:t>Delays decrease patient’s chances of survival</a:t>
            </a:r>
            <a:r>
              <a:rPr lang="en-US" dirty="0"/>
              <a:t>.</a:t>
            </a:r>
            <a:endParaRPr lang="en-US" b="1"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01668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br>
              <a:rPr lang="en-US" dirty="0"/>
            </a:br>
            <a:r>
              <a:rPr lang="en-US" dirty="0"/>
              <a:t>CPR Requirements for OEC Technicians</a:t>
            </a:r>
          </a:p>
        </p:txBody>
      </p:sp>
      <p:sp>
        <p:nvSpPr>
          <p:cNvPr id="3" name="Content Placeholder 2"/>
          <p:cNvSpPr>
            <a:spLocks noGrp="1"/>
          </p:cNvSpPr>
          <p:nvPr>
            <p:ph idx="1"/>
          </p:nvPr>
        </p:nvSpPr>
        <p:spPr>
          <a:xfrm>
            <a:off x="925830" y="2364509"/>
            <a:ext cx="10287000" cy="3825408"/>
          </a:xfrm>
        </p:spPr>
        <p:txBody>
          <a:bodyPr/>
          <a:lstStyle/>
          <a:p>
            <a:r>
              <a:rPr lang="en-US" dirty="0"/>
              <a:t>A</a:t>
            </a:r>
            <a:r>
              <a:rPr lang="x-none" dirty="0"/>
              <a:t>pproved programs that teach CPR</a:t>
            </a:r>
            <a:r>
              <a:rPr lang="en-US" dirty="0"/>
              <a:t>:</a:t>
            </a:r>
          </a:p>
          <a:p>
            <a:pPr lvl="1"/>
            <a:r>
              <a:rPr lang="en-US" dirty="0"/>
              <a:t>F</a:t>
            </a:r>
            <a:r>
              <a:rPr lang="x-none" dirty="0"/>
              <a:t>ollow the lead of the American Heart Association, Emergency Cardiac Care standards. </a:t>
            </a:r>
            <a:endParaRPr lang="en-US" b="1" dirty="0"/>
          </a:p>
          <a:p>
            <a:pPr lvl="1"/>
            <a:r>
              <a:rPr lang="en-US" dirty="0"/>
              <a:t>M</a:t>
            </a:r>
            <a:r>
              <a:rPr lang="x-none" dirty="0"/>
              <a:t>andatory for all OEC technicians to maintain current certification in the CPR and AED methods.</a:t>
            </a:r>
            <a:endParaRPr lang="en-US" b="1" dirty="0"/>
          </a:p>
          <a:p>
            <a:pPr lvl="1"/>
            <a:r>
              <a:rPr lang="en-US" dirty="0"/>
              <a:t>M</a:t>
            </a:r>
            <a:r>
              <a:rPr lang="x-none" dirty="0"/>
              <a:t>ust demonstrate CPR skills annually to a CPR Instructor</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1154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Second Link in Chain of Survival</a:t>
            </a:r>
          </a:p>
        </p:txBody>
      </p:sp>
      <p:sp>
        <p:nvSpPr>
          <p:cNvPr id="3" name="Content Placeholder 2"/>
          <p:cNvSpPr>
            <a:spLocks noGrp="1"/>
          </p:cNvSpPr>
          <p:nvPr>
            <p:ph idx="1"/>
          </p:nvPr>
        </p:nvSpPr>
        <p:spPr>
          <a:xfrm>
            <a:off x="925830" y="1967345"/>
            <a:ext cx="10287000" cy="4222572"/>
          </a:xfrm>
        </p:spPr>
        <p:txBody>
          <a:bodyPr/>
          <a:lstStyle/>
          <a:p>
            <a:pPr marL="0" indent="0">
              <a:buNone/>
            </a:pPr>
            <a:r>
              <a:rPr lang="en-US" b="1" dirty="0"/>
              <a:t>Immediate CPR with Emphasis on High-Quality Chest Compressions </a:t>
            </a:r>
          </a:p>
          <a:p>
            <a:r>
              <a:rPr lang="x-none" dirty="0"/>
              <a:t>Survival rates fall drastically when CPR is delayed.</a:t>
            </a:r>
            <a:endParaRPr lang="en-US" b="1" dirty="0"/>
          </a:p>
          <a:p>
            <a:pPr lvl="1"/>
            <a:r>
              <a:rPr lang="x-none" dirty="0"/>
              <a:t>CPR must be initiated as quickly as possible to anyone needing it. </a:t>
            </a:r>
            <a:endParaRPr lang="en-US" b="1" dirty="0"/>
          </a:p>
          <a:p>
            <a:r>
              <a:rPr lang="en-US" dirty="0"/>
              <a:t>G</a:t>
            </a:r>
            <a:r>
              <a:rPr lang="x-none" dirty="0"/>
              <a:t>oal is to pump remaining oxygenated blood from the heart to other vital organs. </a:t>
            </a:r>
            <a:endParaRPr lang="en-US" b="1" dirty="0"/>
          </a:p>
          <a:p>
            <a:r>
              <a:rPr lang="x-none" dirty="0"/>
              <a:t>The most critical step in the performance of CPR is the effective use of chest compressions, minimizing any interruption of compressions</a:t>
            </a:r>
            <a:r>
              <a:rPr lang="en-US" dirty="0"/>
              <a:t>.</a:t>
            </a:r>
            <a:endParaRPr lang="en-US" b="1" dirty="0"/>
          </a:p>
          <a:p>
            <a:pPr lvl="1"/>
            <a:r>
              <a:rPr lang="en-US" dirty="0"/>
              <a:t>The c</a:t>
            </a:r>
            <a:r>
              <a:rPr lang="x-none" dirty="0"/>
              <a:t>urrent philosophy in CPR care is “Push hard, push fast</a:t>
            </a:r>
            <a:r>
              <a:rPr lang="en-US" dirty="0"/>
              <a:t>.</a:t>
            </a:r>
            <a:r>
              <a:rPr lang="x-none" dirty="0"/>
              <a:t>” </a:t>
            </a:r>
            <a:endParaRPr lang="en-US" dirty="0"/>
          </a:p>
          <a:p>
            <a:pPr lvl="1"/>
            <a:r>
              <a:rPr lang="en-US" dirty="0"/>
              <a:t>A</a:t>
            </a:r>
            <a:r>
              <a:rPr lang="x-none" dirty="0"/>
              <a:t>t least 100 times a minute</a:t>
            </a:r>
            <a:endParaRPr lang="en-US" dirty="0"/>
          </a:p>
          <a:p>
            <a:pPr lvl="1"/>
            <a:r>
              <a:rPr lang="en-US" dirty="0"/>
              <a:t>A</a:t>
            </a:r>
            <a:r>
              <a:rPr lang="x-none" dirty="0"/>
              <a:t>llow time for full recoil of the chest to occur</a:t>
            </a:r>
            <a:r>
              <a:rPr lang="en-US" dirty="0"/>
              <a:t>.</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64162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Second Link in Chain of Survival</a:t>
            </a:r>
          </a:p>
        </p:txBody>
      </p:sp>
      <p:sp>
        <p:nvSpPr>
          <p:cNvPr id="3" name="Content Placeholder 2"/>
          <p:cNvSpPr>
            <a:spLocks noGrp="1"/>
          </p:cNvSpPr>
          <p:nvPr>
            <p:ph idx="1"/>
          </p:nvPr>
        </p:nvSpPr>
        <p:spPr>
          <a:xfrm>
            <a:off x="925830" y="1948873"/>
            <a:ext cx="10287000" cy="4241044"/>
          </a:xfrm>
        </p:spPr>
        <p:txBody>
          <a:bodyPr/>
          <a:lstStyle/>
          <a:p>
            <a:r>
              <a:rPr lang="x-none" dirty="0"/>
              <a:t>Once begun, CPR should not be stopped unless</a:t>
            </a:r>
            <a:r>
              <a:rPr lang="en-US" dirty="0"/>
              <a:t>:</a:t>
            </a:r>
          </a:p>
          <a:p>
            <a:pPr lvl="1"/>
            <a:r>
              <a:rPr lang="en-US" dirty="0"/>
              <a:t>P</a:t>
            </a:r>
            <a:r>
              <a:rPr lang="x-none" dirty="0"/>
              <a:t>atient improves </a:t>
            </a:r>
            <a:endParaRPr lang="en-US" dirty="0"/>
          </a:p>
          <a:p>
            <a:pPr lvl="2"/>
            <a:r>
              <a:rPr lang="x-none" dirty="0"/>
              <a:t>Return of Spontaneous Circulation (ROSC)</a:t>
            </a:r>
            <a:endParaRPr lang="en-US" b="1" dirty="0"/>
          </a:p>
          <a:p>
            <a:pPr lvl="1"/>
            <a:r>
              <a:rPr lang="x-none" dirty="0"/>
              <a:t>An AED has been attached to patient and is ready to be used</a:t>
            </a:r>
            <a:endParaRPr lang="en-US" b="1" dirty="0"/>
          </a:p>
          <a:p>
            <a:pPr lvl="2"/>
            <a:r>
              <a:rPr lang="en-US" sz="2000" dirty="0"/>
              <a:t>Do</a:t>
            </a:r>
            <a:r>
              <a:rPr lang="en-US" sz="2000" b="1" dirty="0"/>
              <a:t> </a:t>
            </a:r>
            <a:r>
              <a:rPr lang="x-none" sz="2000" dirty="0"/>
              <a:t>not stop compressions until the AED is attached, powered on</a:t>
            </a:r>
            <a:r>
              <a:rPr lang="en-US" sz="2000" dirty="0"/>
              <a:t>,</a:t>
            </a:r>
            <a:r>
              <a:rPr lang="x-none" sz="2000" dirty="0"/>
              <a:t> and ready to analyze.</a:t>
            </a:r>
            <a:endParaRPr lang="en-US" sz="2000" b="1" dirty="0"/>
          </a:p>
          <a:p>
            <a:pPr lvl="1"/>
            <a:r>
              <a:rPr lang="x-none" dirty="0"/>
              <a:t>Rescuers are too tired to continue</a:t>
            </a:r>
            <a:endParaRPr lang="en-US" b="1" dirty="0"/>
          </a:p>
          <a:p>
            <a:pPr lvl="1"/>
            <a:r>
              <a:rPr lang="x-none" dirty="0"/>
              <a:t>Care has been transferred to another health care provider of equal or higher competency</a:t>
            </a:r>
            <a:endParaRPr lang="en-US" b="1" dirty="0"/>
          </a:p>
          <a:p>
            <a:pPr lvl="1"/>
            <a:r>
              <a:rPr lang="x-none" dirty="0"/>
              <a:t>Patient is declared dead</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2335616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Third Link in Chain of Survival</a:t>
            </a:r>
          </a:p>
        </p:txBody>
      </p:sp>
      <p:sp>
        <p:nvSpPr>
          <p:cNvPr id="3" name="Content Placeholder 2"/>
          <p:cNvSpPr>
            <a:spLocks noGrp="1"/>
          </p:cNvSpPr>
          <p:nvPr>
            <p:ph idx="1"/>
          </p:nvPr>
        </p:nvSpPr>
        <p:spPr>
          <a:xfrm>
            <a:off x="925830" y="1708727"/>
            <a:ext cx="10287000" cy="4481190"/>
          </a:xfrm>
        </p:spPr>
        <p:txBody>
          <a:bodyPr/>
          <a:lstStyle/>
          <a:p>
            <a:pPr marL="0" indent="0">
              <a:buNone/>
            </a:pPr>
            <a:r>
              <a:rPr lang="en-US" b="1" dirty="0"/>
              <a:t>Rapid Defibrillation</a:t>
            </a:r>
          </a:p>
          <a:p>
            <a:r>
              <a:rPr lang="x-none" dirty="0"/>
              <a:t>The third link in the chain of survival is to correct life-threatening arrhythmias</a:t>
            </a:r>
            <a:r>
              <a:rPr lang="en-US" dirty="0"/>
              <a:t> as soon as possible.</a:t>
            </a:r>
            <a:r>
              <a:rPr lang="x-none" dirty="0"/>
              <a:t> </a:t>
            </a:r>
            <a:endParaRPr lang="en-US" dirty="0"/>
          </a:p>
          <a:p>
            <a:pPr lvl="1"/>
            <a:r>
              <a:rPr lang="x-none" dirty="0"/>
              <a:t>VF and VT </a:t>
            </a:r>
            <a:endParaRPr lang="en-US" b="1" dirty="0"/>
          </a:p>
          <a:p>
            <a:r>
              <a:rPr lang="x-none" dirty="0"/>
              <a:t>While CPR is important to maintain circulation to vital organs, the key is to reestablish cardiac circulation. </a:t>
            </a:r>
            <a:endParaRPr lang="en-US" b="1" dirty="0"/>
          </a:p>
          <a:p>
            <a:pPr lvl="1"/>
            <a:r>
              <a:rPr lang="en-US" dirty="0"/>
              <a:t>D</a:t>
            </a:r>
            <a:r>
              <a:rPr lang="x-none" dirty="0"/>
              <a:t>one by </a:t>
            </a:r>
            <a:r>
              <a:rPr lang="x-none" u="dbl" dirty="0">
                <a:solidFill>
                  <a:srgbClr val="C00000"/>
                </a:solidFill>
              </a:rPr>
              <a:t>defibrillation</a:t>
            </a:r>
            <a:r>
              <a:rPr lang="x-none" dirty="0"/>
              <a:t>, using a defibrillator</a:t>
            </a:r>
            <a:endParaRPr lang="en-US" b="1" dirty="0"/>
          </a:p>
          <a:p>
            <a:r>
              <a:rPr lang="en-US" dirty="0"/>
              <a:t>D</a:t>
            </a:r>
            <a:r>
              <a:rPr lang="x-none" dirty="0"/>
              <a:t>evice used in the field for defibrillation by BLS providers is called an </a:t>
            </a:r>
            <a:r>
              <a:rPr lang="x-none" u="dbl" dirty="0">
                <a:solidFill>
                  <a:srgbClr val="C00000"/>
                </a:solidFill>
              </a:rPr>
              <a:t>automated external defibrillator (AED)</a:t>
            </a:r>
            <a:r>
              <a:rPr lang="x-none" dirty="0"/>
              <a:t>.</a:t>
            </a:r>
            <a:endParaRPr lang="en-US" b="1" u="dbl" dirty="0">
              <a:solidFill>
                <a:srgbClr val="C00000"/>
              </a:solidFill>
            </a:endParaRPr>
          </a:p>
          <a:p>
            <a:pPr lvl="1"/>
            <a:r>
              <a:rPr lang="en-US" dirty="0"/>
              <a:t>D</a:t>
            </a:r>
            <a:r>
              <a:rPr lang="x-none" dirty="0"/>
              <a:t>elivers an electric shock (defibrillation) to convert VT or VF to an effective heartbeat. </a:t>
            </a:r>
            <a:endParaRPr lang="en-US" b="1"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9512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Third Link in Chain of Survival</a:t>
            </a:r>
          </a:p>
        </p:txBody>
      </p:sp>
      <p:sp>
        <p:nvSpPr>
          <p:cNvPr id="3" name="Content Placeholder 2"/>
          <p:cNvSpPr>
            <a:spLocks noGrp="1"/>
          </p:cNvSpPr>
          <p:nvPr>
            <p:ph idx="1"/>
          </p:nvPr>
        </p:nvSpPr>
        <p:spPr>
          <a:xfrm>
            <a:off x="925830" y="2225964"/>
            <a:ext cx="10287000" cy="3963953"/>
          </a:xfrm>
        </p:spPr>
        <p:txBody>
          <a:bodyPr/>
          <a:lstStyle/>
          <a:p>
            <a:r>
              <a:rPr lang="x-none" dirty="0"/>
              <a:t>When an AED delivers a shock</a:t>
            </a:r>
            <a:r>
              <a:rPr lang="en-US" dirty="0"/>
              <a:t>:</a:t>
            </a:r>
          </a:p>
          <a:p>
            <a:pPr lvl="1"/>
            <a:r>
              <a:rPr lang="x-none" dirty="0"/>
              <a:t>Temporarily stops the heart’s electrical activity</a:t>
            </a:r>
            <a:endParaRPr lang="en-US" dirty="0"/>
          </a:p>
          <a:p>
            <a:pPr lvl="1"/>
            <a:r>
              <a:rPr lang="x-none" dirty="0"/>
              <a:t>Allow</a:t>
            </a:r>
            <a:r>
              <a:rPr lang="en-US" dirty="0"/>
              <a:t>s</a:t>
            </a:r>
            <a:r>
              <a:rPr lang="x-none" dirty="0"/>
              <a:t> the heart’s internal pacemaker cells to reset</a:t>
            </a:r>
            <a:endParaRPr lang="en-US" dirty="0"/>
          </a:p>
          <a:p>
            <a:pPr lvl="1"/>
            <a:r>
              <a:rPr lang="x-none" dirty="0"/>
              <a:t>If the heart is capable, </a:t>
            </a:r>
            <a:r>
              <a:rPr lang="en-US" dirty="0"/>
              <a:t>it will </a:t>
            </a:r>
            <a:r>
              <a:rPr lang="x-none" dirty="0"/>
              <a:t>resume directing the heartbeat in an organized fashion.</a:t>
            </a:r>
            <a:endParaRPr lang="en-US" b="1" dirty="0"/>
          </a:p>
          <a:p>
            <a:r>
              <a:rPr lang="x-none" dirty="0"/>
              <a:t>In the US, when an AED is used during out of hospital care, survival is greatly improved. </a:t>
            </a:r>
            <a:endParaRPr lang="en-US" b="1" dirty="0"/>
          </a:p>
          <a:p>
            <a:pPr marL="0" indent="0">
              <a:buNone/>
            </a:pPr>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25545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Anatomy and Physiology</a:t>
            </a:r>
          </a:p>
        </p:txBody>
      </p:sp>
    </p:spTree>
    <p:extLst>
      <p:ext uri="{BB962C8B-B14F-4D97-AF65-F5344CB8AC3E}">
        <p14:creationId xmlns:p14="http://schemas.microsoft.com/office/powerpoint/2010/main" val="322667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Third Link in Chain of Survival</a:t>
            </a:r>
          </a:p>
        </p:txBody>
      </p:sp>
      <p:sp>
        <p:nvSpPr>
          <p:cNvPr id="3" name="Content Placeholder 2"/>
          <p:cNvSpPr>
            <a:spLocks noGrp="1"/>
          </p:cNvSpPr>
          <p:nvPr>
            <p:ph idx="1"/>
          </p:nvPr>
        </p:nvSpPr>
        <p:spPr>
          <a:xfrm>
            <a:off x="925830" y="1976582"/>
            <a:ext cx="5631988" cy="4213335"/>
          </a:xfrm>
        </p:spPr>
        <p:txBody>
          <a:bodyPr/>
          <a:lstStyle/>
          <a:p>
            <a:r>
              <a:rPr lang="x-none" dirty="0"/>
              <a:t>An AED must be applied quickly</a:t>
            </a:r>
            <a:r>
              <a:rPr lang="en-US" dirty="0"/>
              <a:t>.</a:t>
            </a:r>
          </a:p>
          <a:p>
            <a:pPr lvl="1"/>
            <a:r>
              <a:rPr lang="en-US" dirty="0"/>
              <a:t>It</a:t>
            </a:r>
            <a:r>
              <a:rPr lang="x-none" dirty="0"/>
              <a:t>s effectiveness decreases very rapidly over several minutes. </a:t>
            </a:r>
            <a:endParaRPr lang="en-US" b="1" dirty="0"/>
          </a:p>
          <a:p>
            <a:r>
              <a:rPr lang="x-none" dirty="0"/>
              <a:t>After 10 minutes of pulseless cardiac arrest due to VT or VF without CPR, the heart is nearly completely nonresponsive to electrical stimulation. </a:t>
            </a:r>
            <a:endParaRPr lang="en-US" b="1" dirty="0"/>
          </a:p>
          <a:p>
            <a:pPr lvl="1"/>
            <a:r>
              <a:rPr lang="x-none" dirty="0"/>
              <a:t>CPR can expand the window of time for which defibrillation may be effective.</a:t>
            </a:r>
            <a:endParaRPr lang="en-US" b="1" dirty="0"/>
          </a:p>
        </p:txBody>
      </p:sp>
      <p:pic>
        <p:nvPicPr>
          <p:cNvPr id="5" name="Picture 4"/>
          <p:cNvPicPr>
            <a:picLocks noChangeAspect="1"/>
          </p:cNvPicPr>
          <p:nvPr/>
        </p:nvPicPr>
        <p:blipFill>
          <a:blip r:embed="rId2" cstate="print"/>
          <a:stretch>
            <a:fillRect/>
          </a:stretch>
        </p:blipFill>
        <p:spPr>
          <a:xfrm>
            <a:off x="10476718" y="314792"/>
            <a:ext cx="1359526" cy="1355761"/>
          </a:xfrm>
          <a:prstGeom prst="rect">
            <a:avLst/>
          </a:prstGeom>
        </p:spPr>
      </p:pic>
      <p:sp>
        <p:nvSpPr>
          <p:cNvPr id="6" name="Rectangle 5"/>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pic>
        <p:nvPicPr>
          <p:cNvPr id="10242" name="Picture 2" descr="Photo A: An A E D with two chest pads. " title="Photo A shows type of A E D."/>
          <p:cNvPicPr>
            <a:picLocks noChangeAspect="1" noChangeArrowheads="1"/>
          </p:cNvPicPr>
          <p:nvPr/>
        </p:nvPicPr>
        <p:blipFill rotWithShape="1">
          <a:blip r:embed="rId3">
            <a:extLst>
              <a:ext uri="{28A0092B-C50C-407E-A947-70E740481C1C}">
                <a14:useLocalDpi xmlns:a14="http://schemas.microsoft.com/office/drawing/2010/main" val="0"/>
              </a:ext>
            </a:extLst>
          </a:blip>
          <a:srcRect l="3746" t="1224" r="3505" b="68528"/>
          <a:stretch/>
        </p:blipFill>
        <p:spPr bwMode="auto">
          <a:xfrm>
            <a:off x="6711696" y="2121407"/>
            <a:ext cx="4315968" cy="331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Third Link in Chain of Survival</a:t>
            </a:r>
          </a:p>
        </p:txBody>
      </p:sp>
      <p:sp>
        <p:nvSpPr>
          <p:cNvPr id="3" name="Content Placeholder 2"/>
          <p:cNvSpPr>
            <a:spLocks noGrp="1"/>
          </p:cNvSpPr>
          <p:nvPr>
            <p:ph idx="1"/>
          </p:nvPr>
        </p:nvSpPr>
        <p:spPr>
          <a:xfrm>
            <a:off x="925830" y="1939636"/>
            <a:ext cx="10287000" cy="4250281"/>
          </a:xfrm>
        </p:spPr>
        <p:txBody>
          <a:bodyPr/>
          <a:lstStyle/>
          <a:p>
            <a:r>
              <a:rPr lang="x-none" dirty="0"/>
              <a:t>When two trained rescuers are on scene</a:t>
            </a:r>
            <a:r>
              <a:rPr lang="en-US" dirty="0"/>
              <a:t>:</a:t>
            </a:r>
          </a:p>
          <a:p>
            <a:pPr lvl="1"/>
            <a:r>
              <a:rPr lang="x-none" dirty="0"/>
              <a:t>One</a:t>
            </a:r>
            <a:r>
              <a:rPr lang="en-US" dirty="0"/>
              <a:t> </a:t>
            </a:r>
            <a:r>
              <a:rPr lang="x-none" dirty="0"/>
              <a:t>person</a:t>
            </a:r>
            <a:r>
              <a:rPr lang="en-US" dirty="0"/>
              <a:t>:</a:t>
            </a:r>
            <a:r>
              <a:rPr lang="x-none" dirty="0"/>
              <a:t> CPR should be performed</a:t>
            </a:r>
            <a:endParaRPr lang="en-US" dirty="0"/>
          </a:p>
          <a:p>
            <a:pPr lvl="1"/>
            <a:r>
              <a:rPr lang="en-US" dirty="0"/>
              <a:t>S</a:t>
            </a:r>
            <a:r>
              <a:rPr lang="x-none" dirty="0"/>
              <a:t>econd rescuer</a:t>
            </a:r>
            <a:r>
              <a:rPr lang="en-US" dirty="0"/>
              <a:t>:</a:t>
            </a:r>
            <a:r>
              <a:rPr lang="x-none" dirty="0"/>
              <a:t> </a:t>
            </a:r>
            <a:r>
              <a:rPr lang="en-US" dirty="0"/>
              <a:t>finds</a:t>
            </a:r>
            <a:r>
              <a:rPr lang="x-none" dirty="0"/>
              <a:t> an AED</a:t>
            </a:r>
            <a:endParaRPr lang="en-US" dirty="0"/>
          </a:p>
          <a:p>
            <a:r>
              <a:rPr lang="x-none" dirty="0"/>
              <a:t>If </a:t>
            </a:r>
            <a:r>
              <a:rPr lang="en-US" dirty="0"/>
              <a:t>CPR</a:t>
            </a:r>
            <a:r>
              <a:rPr lang="x-none" dirty="0"/>
              <a:t> is in progress and an </a:t>
            </a:r>
            <a:r>
              <a:rPr lang="en-US" dirty="0"/>
              <a:t>AED</a:t>
            </a:r>
            <a:r>
              <a:rPr lang="x-none" dirty="0"/>
              <a:t> is available</a:t>
            </a:r>
            <a:r>
              <a:rPr lang="en-US" dirty="0"/>
              <a:t>:</a:t>
            </a:r>
          </a:p>
          <a:p>
            <a:pPr lvl="1"/>
            <a:r>
              <a:rPr lang="x-none" dirty="0"/>
              <a:t>Continue CPR while the pads are applied and the AED is turned on. </a:t>
            </a:r>
            <a:endParaRPr lang="en-US" b="1" dirty="0"/>
          </a:p>
          <a:p>
            <a:r>
              <a:rPr lang="x-none" dirty="0"/>
              <a:t>Stop </a:t>
            </a:r>
            <a:r>
              <a:rPr lang="en-US" dirty="0"/>
              <a:t>CPR</a:t>
            </a:r>
            <a:r>
              <a:rPr lang="x-none" dirty="0"/>
              <a:t> only when the machine is ready to analyze and directs everyone to stand back and not touch patient. </a:t>
            </a:r>
            <a:endParaRPr lang="en-US" b="1" dirty="0"/>
          </a:p>
          <a:p>
            <a:r>
              <a:rPr lang="en-US" dirty="0"/>
              <a:t>R</a:t>
            </a:r>
            <a:r>
              <a:rPr lang="x-none" dirty="0"/>
              <a:t>ecent studies indicate that an </a:t>
            </a:r>
            <a:r>
              <a:rPr lang="en-US" dirty="0"/>
              <a:t>AED</a:t>
            </a:r>
            <a:r>
              <a:rPr lang="x-none" dirty="0"/>
              <a:t> may be safely used on cardiac-arrest patients of any age.</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3606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Fourth Link in Chain of Survival</a:t>
            </a:r>
          </a:p>
        </p:txBody>
      </p:sp>
      <p:sp>
        <p:nvSpPr>
          <p:cNvPr id="3" name="Content Placeholder 2"/>
          <p:cNvSpPr>
            <a:spLocks noGrp="1"/>
          </p:cNvSpPr>
          <p:nvPr>
            <p:ph idx="1"/>
          </p:nvPr>
        </p:nvSpPr>
        <p:spPr>
          <a:xfrm>
            <a:off x="925830" y="2299855"/>
            <a:ext cx="10287000" cy="3890062"/>
          </a:xfrm>
        </p:spPr>
        <p:txBody>
          <a:bodyPr/>
          <a:lstStyle/>
          <a:p>
            <a:pPr marL="0" indent="0">
              <a:buNone/>
            </a:pPr>
            <a:r>
              <a:rPr lang="en-US" b="1" dirty="0"/>
              <a:t>Basic and Advanced Emergency Medical Services</a:t>
            </a:r>
          </a:p>
          <a:p>
            <a:r>
              <a:rPr lang="x-none" dirty="0"/>
              <a:t>The fourth link is basic and advanced emergency medical services.</a:t>
            </a:r>
            <a:endParaRPr lang="en-US" b="1" dirty="0"/>
          </a:p>
          <a:p>
            <a:pPr lvl="1"/>
            <a:r>
              <a:rPr lang="en-US" dirty="0"/>
              <a:t>P</a:t>
            </a:r>
            <a:r>
              <a:rPr lang="x-none" dirty="0"/>
              <a:t>rovide valuable interventions and lifesaving medications for cardiac arrest patients</a:t>
            </a:r>
            <a:endParaRPr lang="en-US" b="1" dirty="0"/>
          </a:p>
          <a:p>
            <a:r>
              <a:rPr lang="x-none" dirty="0"/>
              <a:t>Calling for ALS early is important so advanced interventions can be given to patient.</a:t>
            </a:r>
            <a:endParaRPr lang="en-US" b="1"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45958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Fifth Link in Chain of Survival</a:t>
            </a:r>
          </a:p>
        </p:txBody>
      </p:sp>
      <p:sp>
        <p:nvSpPr>
          <p:cNvPr id="3" name="Content Placeholder 2"/>
          <p:cNvSpPr>
            <a:spLocks noGrp="1"/>
          </p:cNvSpPr>
          <p:nvPr>
            <p:ph idx="1"/>
          </p:nvPr>
        </p:nvSpPr>
        <p:spPr>
          <a:xfrm>
            <a:off x="925830" y="2096655"/>
            <a:ext cx="10287000" cy="4093262"/>
          </a:xfrm>
        </p:spPr>
        <p:txBody>
          <a:bodyPr/>
          <a:lstStyle/>
          <a:p>
            <a:pPr marL="0" indent="0">
              <a:buNone/>
            </a:pPr>
            <a:r>
              <a:rPr lang="en-US" b="1" dirty="0"/>
              <a:t>Advanced Life Support and Post-Arrest Care</a:t>
            </a:r>
          </a:p>
          <a:p>
            <a:r>
              <a:rPr lang="x-none" dirty="0"/>
              <a:t>The final link provides</a:t>
            </a:r>
            <a:r>
              <a:rPr lang="en-US" dirty="0"/>
              <a:t>:</a:t>
            </a:r>
          </a:p>
          <a:p>
            <a:pPr lvl="1"/>
            <a:r>
              <a:rPr lang="x-none" dirty="0"/>
              <a:t>Advanced life support </a:t>
            </a:r>
            <a:endParaRPr lang="en-US" dirty="0"/>
          </a:p>
          <a:p>
            <a:pPr lvl="1"/>
            <a:r>
              <a:rPr lang="x-none" dirty="0"/>
              <a:t>Transport </a:t>
            </a:r>
            <a:endParaRPr lang="en-US" dirty="0"/>
          </a:p>
          <a:p>
            <a:pPr lvl="1"/>
            <a:r>
              <a:rPr lang="x-none" dirty="0"/>
              <a:t>Care at a critical care facility</a:t>
            </a:r>
            <a:endParaRPr lang="en-US" b="1" dirty="0"/>
          </a:p>
          <a:p>
            <a:r>
              <a:rPr lang="x-none" dirty="0"/>
              <a:t>Definitive care at a hospital is part of the last link in the chain of survival. </a:t>
            </a:r>
            <a:endParaRPr lang="en-US" b="1" dirty="0"/>
          </a:p>
          <a:p>
            <a:r>
              <a:rPr lang="en-US" dirty="0"/>
              <a:t>T</a:t>
            </a:r>
            <a:r>
              <a:rPr lang="x-none" dirty="0"/>
              <a:t>he survival rate from an AMI is better, provided the chain of survival is maintained. </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6956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Post-Arrest Care</a:t>
            </a:r>
          </a:p>
        </p:txBody>
      </p:sp>
      <p:sp>
        <p:nvSpPr>
          <p:cNvPr id="3" name="Content Placeholder 2"/>
          <p:cNvSpPr>
            <a:spLocks noGrp="1"/>
          </p:cNvSpPr>
          <p:nvPr>
            <p:ph idx="1"/>
          </p:nvPr>
        </p:nvSpPr>
        <p:spPr>
          <a:xfrm>
            <a:off x="952500" y="1863381"/>
            <a:ext cx="10287000" cy="4481190"/>
          </a:xfrm>
        </p:spPr>
        <p:txBody>
          <a:bodyPr/>
          <a:lstStyle/>
          <a:p>
            <a:r>
              <a:rPr lang="x-none" dirty="0"/>
              <a:t>Once at the hospital, restore effective circulation to the heart</a:t>
            </a:r>
            <a:r>
              <a:rPr lang="en-US" dirty="0"/>
              <a:t> with</a:t>
            </a:r>
            <a:r>
              <a:rPr lang="x-none" dirty="0"/>
              <a:t>:</a:t>
            </a:r>
            <a:endParaRPr lang="en-US" b="1" dirty="0"/>
          </a:p>
          <a:p>
            <a:r>
              <a:rPr lang="x-none" dirty="0"/>
              <a:t>Thrombolytic therapy</a:t>
            </a:r>
            <a:endParaRPr lang="en-US" b="1" dirty="0"/>
          </a:p>
          <a:p>
            <a:pPr lvl="1"/>
            <a:r>
              <a:rPr lang="en-US" dirty="0"/>
              <a:t>M</a:t>
            </a:r>
            <a:r>
              <a:rPr lang="x-none" dirty="0"/>
              <a:t>edications are injected to dissolve any blood clots or thrombi that may be occluding the coronary arteries</a:t>
            </a:r>
            <a:r>
              <a:rPr lang="en-US" dirty="0"/>
              <a:t>.</a:t>
            </a:r>
          </a:p>
          <a:p>
            <a:pPr lvl="1"/>
            <a:r>
              <a:rPr lang="en-US" dirty="0"/>
              <a:t>C</a:t>
            </a:r>
            <a:r>
              <a:rPr lang="x-none" dirty="0"/>
              <a:t>ommonly referred to as “clot busters”</a:t>
            </a:r>
            <a:endParaRPr lang="en-US" b="1" dirty="0"/>
          </a:p>
          <a:p>
            <a:r>
              <a:rPr lang="x-none" dirty="0"/>
              <a:t>Angioplasty</a:t>
            </a:r>
            <a:endParaRPr lang="en-US" b="1" dirty="0"/>
          </a:p>
          <a:p>
            <a:pPr lvl="1"/>
            <a:r>
              <a:rPr lang="en-US" dirty="0"/>
              <a:t>S</a:t>
            </a:r>
            <a:r>
              <a:rPr lang="x-none" dirty="0"/>
              <a:t>urgical technique</a:t>
            </a:r>
            <a:endParaRPr lang="en-US" dirty="0"/>
          </a:p>
          <a:p>
            <a:pPr lvl="1"/>
            <a:r>
              <a:rPr lang="en-US" dirty="0"/>
              <a:t>A </a:t>
            </a:r>
            <a:r>
              <a:rPr lang="x-none" dirty="0"/>
              <a:t>small balloon is inserted into a blocked coronary artery</a:t>
            </a:r>
            <a:r>
              <a:rPr lang="en-US" dirty="0"/>
              <a:t> at the site of occlusion.</a:t>
            </a:r>
            <a:endParaRPr lang="en-US" b="1" dirty="0"/>
          </a:p>
          <a:p>
            <a:pPr lvl="1"/>
            <a:r>
              <a:rPr lang="en-US" dirty="0"/>
              <a:t>T</a:t>
            </a:r>
            <a:r>
              <a:rPr lang="x-none" dirty="0"/>
              <a:t>he balloon is inflated</a:t>
            </a:r>
            <a:r>
              <a:rPr lang="en-US" dirty="0"/>
              <a:t>,</a:t>
            </a:r>
            <a:r>
              <a:rPr lang="x-none" dirty="0"/>
              <a:t> thereby restoring effective circulation</a:t>
            </a:r>
            <a:r>
              <a:rPr lang="en-US" dirty="0"/>
              <a:t>.</a:t>
            </a:r>
            <a:endParaRPr lang="en-US" b="1"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313219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Post-Arrest Care</a:t>
            </a:r>
          </a:p>
        </p:txBody>
      </p:sp>
      <p:sp>
        <p:nvSpPr>
          <p:cNvPr id="3" name="Content Placeholder 2"/>
          <p:cNvSpPr>
            <a:spLocks noGrp="1"/>
          </p:cNvSpPr>
          <p:nvPr>
            <p:ph idx="1"/>
          </p:nvPr>
        </p:nvSpPr>
        <p:spPr>
          <a:xfrm>
            <a:off x="925830" y="2189018"/>
            <a:ext cx="10287000" cy="4000899"/>
          </a:xfrm>
        </p:spPr>
        <p:txBody>
          <a:bodyPr/>
          <a:lstStyle/>
          <a:p>
            <a:r>
              <a:rPr lang="x-none" dirty="0"/>
              <a:t>Cardiac stent</a:t>
            </a:r>
            <a:endParaRPr lang="en-US" b="1" dirty="0"/>
          </a:p>
          <a:p>
            <a:pPr lvl="1"/>
            <a:r>
              <a:rPr lang="en-US" dirty="0"/>
              <a:t>Surgical </a:t>
            </a:r>
          </a:p>
          <a:p>
            <a:pPr lvl="1"/>
            <a:r>
              <a:rPr lang="en-US" dirty="0"/>
              <a:t>S</a:t>
            </a:r>
            <a:r>
              <a:rPr lang="x-none" dirty="0"/>
              <a:t>mall wire-mesh tube</a:t>
            </a:r>
            <a:r>
              <a:rPr lang="en-US" dirty="0"/>
              <a:t> </a:t>
            </a:r>
            <a:r>
              <a:rPr lang="x-none" dirty="0"/>
              <a:t>inserted into a formerly blocked coronary artery to keep the vessel open and to prevent its reocclusion </a:t>
            </a:r>
            <a:endParaRPr lang="en-US" b="1" dirty="0"/>
          </a:p>
          <a:p>
            <a:pPr lvl="1"/>
            <a:r>
              <a:rPr lang="x-none" dirty="0"/>
              <a:t>Stents are commonly inserted during a heart catherization.</a:t>
            </a:r>
            <a:endParaRPr lang="en-US" dirty="0"/>
          </a:p>
          <a:p>
            <a:r>
              <a:rPr lang="x-none" dirty="0"/>
              <a:t>Coronary artery bypass grafting</a:t>
            </a:r>
            <a:endParaRPr lang="en-US" b="1" dirty="0"/>
          </a:p>
          <a:p>
            <a:pPr lvl="1"/>
            <a:r>
              <a:rPr lang="en-US" dirty="0"/>
              <a:t>T</a:t>
            </a:r>
            <a:r>
              <a:rPr lang="x-none" dirty="0"/>
              <a:t>aking a vein from patient’s leg, arm, or chest</a:t>
            </a:r>
            <a:endParaRPr lang="en-US" dirty="0"/>
          </a:p>
          <a:p>
            <a:pPr lvl="1"/>
            <a:r>
              <a:rPr lang="en-US" dirty="0"/>
              <a:t>I</a:t>
            </a:r>
            <a:r>
              <a:rPr lang="x-none" dirty="0"/>
              <a:t>nserting it in such a way that it bypasses a blocked coronary artery</a:t>
            </a:r>
            <a:endParaRPr lang="en-US" b="1" dirty="0"/>
          </a:p>
          <a:p>
            <a:endParaRPr lang="en-US" b="1" dirty="0"/>
          </a:p>
          <a:p>
            <a:pPr lvl="1"/>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1729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Post-Arrest Care</a:t>
            </a:r>
          </a:p>
        </p:txBody>
      </p:sp>
      <p:sp>
        <p:nvSpPr>
          <p:cNvPr id="3" name="Content Placeholder 2"/>
          <p:cNvSpPr>
            <a:spLocks noGrp="1"/>
          </p:cNvSpPr>
          <p:nvPr>
            <p:ph idx="1"/>
          </p:nvPr>
        </p:nvSpPr>
        <p:spPr>
          <a:xfrm>
            <a:off x="925830" y="1801091"/>
            <a:ext cx="10287000" cy="4388826"/>
          </a:xfrm>
        </p:spPr>
        <p:txBody>
          <a:bodyPr/>
          <a:lstStyle/>
          <a:p>
            <a:pPr marL="0" indent="0">
              <a:buNone/>
            </a:pPr>
            <a:r>
              <a:rPr lang="en-US" b="1" dirty="0"/>
              <a:t>Ventricular Assist Device</a:t>
            </a:r>
          </a:p>
          <a:p>
            <a:r>
              <a:rPr lang="x-none" dirty="0"/>
              <a:t>The </a:t>
            </a:r>
            <a:r>
              <a:rPr lang="x-none" u="dbl" dirty="0">
                <a:solidFill>
                  <a:srgbClr val="C00000"/>
                </a:solidFill>
              </a:rPr>
              <a:t>ventricular assist device (VAD)</a:t>
            </a:r>
            <a:r>
              <a:rPr lang="x-none" dirty="0">
                <a:solidFill>
                  <a:srgbClr val="C00000"/>
                </a:solidFill>
              </a:rPr>
              <a:t> </a:t>
            </a:r>
            <a:r>
              <a:rPr lang="x-none" dirty="0"/>
              <a:t>is implanted in the chest, with a battery pack outside the chest. </a:t>
            </a:r>
            <a:endParaRPr lang="en-US" b="1" dirty="0"/>
          </a:p>
          <a:p>
            <a:r>
              <a:rPr lang="en-US" dirty="0"/>
              <a:t>A p</a:t>
            </a:r>
            <a:r>
              <a:rPr lang="x-none" dirty="0"/>
              <a:t>ump that helps the failing heart with poor muscle</a:t>
            </a:r>
            <a:endParaRPr lang="en-US" b="1" dirty="0"/>
          </a:p>
          <a:p>
            <a:pPr lvl="1"/>
            <a:r>
              <a:rPr lang="en-US" dirty="0"/>
              <a:t>C</a:t>
            </a:r>
            <a:r>
              <a:rPr lang="x-none" dirty="0"/>
              <a:t>onnected to the left ventricle (LVAD)</a:t>
            </a:r>
            <a:r>
              <a:rPr lang="en-US" dirty="0"/>
              <a:t>, </a:t>
            </a:r>
            <a:r>
              <a:rPr lang="x-none" dirty="0"/>
              <a:t>assists pumping blood into the aorta </a:t>
            </a:r>
            <a:endParaRPr lang="en-US" dirty="0"/>
          </a:p>
          <a:p>
            <a:pPr lvl="1"/>
            <a:r>
              <a:rPr lang="en-US" dirty="0"/>
              <a:t>C</a:t>
            </a:r>
            <a:r>
              <a:rPr lang="x-none" dirty="0"/>
              <a:t>onnected to the right ventricle (RVAD)</a:t>
            </a:r>
            <a:r>
              <a:rPr lang="en-US" dirty="0"/>
              <a:t>,</a:t>
            </a:r>
            <a:r>
              <a:rPr lang="x-none" dirty="0"/>
              <a:t> assists pumping blood into the pulmonary arteries</a:t>
            </a:r>
            <a:endParaRPr lang="en-US" b="1" dirty="0"/>
          </a:p>
          <a:p>
            <a:r>
              <a:rPr lang="en-US" dirty="0"/>
              <a:t>N</a:t>
            </a:r>
            <a:r>
              <a:rPr lang="x-none" dirty="0"/>
              <a:t>ot an artificial heart but assists patient’s heart</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3534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Post-Arrest Care</a:t>
            </a:r>
          </a:p>
        </p:txBody>
      </p:sp>
      <p:sp>
        <p:nvSpPr>
          <p:cNvPr id="3" name="Content Placeholder 2"/>
          <p:cNvSpPr>
            <a:spLocks noGrp="1"/>
          </p:cNvSpPr>
          <p:nvPr>
            <p:ph idx="1"/>
          </p:nvPr>
        </p:nvSpPr>
        <p:spPr>
          <a:xfrm>
            <a:off x="925830" y="2142836"/>
            <a:ext cx="10287000" cy="4047081"/>
          </a:xfrm>
        </p:spPr>
        <p:txBody>
          <a:bodyPr/>
          <a:lstStyle/>
          <a:p>
            <a:r>
              <a:rPr lang="x-none" dirty="0"/>
              <a:t>Patients with a VAD need special care.</a:t>
            </a:r>
            <a:endParaRPr lang="en-US" b="1" dirty="0"/>
          </a:p>
          <a:p>
            <a:pPr marL="914400" lvl="1" indent="-457200">
              <a:buFont typeface="+mj-lt"/>
              <a:buAutoNum type="arabicPeriod"/>
            </a:pPr>
            <a:r>
              <a:rPr lang="en-US" dirty="0"/>
              <a:t>P</a:t>
            </a:r>
            <a:r>
              <a:rPr lang="x-none" dirty="0"/>
              <a:t>atient will not have a pulse</a:t>
            </a:r>
            <a:r>
              <a:rPr lang="en-US" dirty="0"/>
              <a:t>.</a:t>
            </a:r>
          </a:p>
          <a:p>
            <a:pPr lvl="2"/>
            <a:r>
              <a:rPr lang="en-US" sz="2000" dirty="0"/>
              <a:t>T</a:t>
            </a:r>
            <a:r>
              <a:rPr lang="x-none" sz="2000" dirty="0"/>
              <a:t>he artificial pump’s flow is continuous</a:t>
            </a:r>
            <a:r>
              <a:rPr lang="en-US" sz="2000" dirty="0"/>
              <a:t>.</a:t>
            </a:r>
            <a:r>
              <a:rPr lang="x-none" sz="2000" dirty="0"/>
              <a:t> </a:t>
            </a:r>
            <a:endParaRPr lang="en-US" sz="2000" dirty="0"/>
          </a:p>
          <a:p>
            <a:pPr lvl="2"/>
            <a:r>
              <a:rPr lang="en-US" sz="2000" dirty="0"/>
              <a:t>N</a:t>
            </a:r>
            <a:r>
              <a:rPr lang="x-none" sz="2000" dirty="0"/>
              <a:t>ot intermittent like with a normal hear</a:t>
            </a:r>
            <a:r>
              <a:rPr lang="en-US" sz="2000" dirty="0"/>
              <a:t>t</a:t>
            </a:r>
          </a:p>
          <a:p>
            <a:pPr marL="914400" lvl="1" indent="-457200">
              <a:buFont typeface="+mj-lt"/>
              <a:buAutoNum type="arabicPeriod"/>
            </a:pPr>
            <a:r>
              <a:rPr lang="en-US" dirty="0"/>
              <a:t>A</a:t>
            </a:r>
            <a:r>
              <a:rPr lang="x-none" dirty="0"/>
              <a:t> blood pressure will be hard to obtain since there is no pulse pressure</a:t>
            </a:r>
            <a:r>
              <a:rPr lang="en-US" dirty="0"/>
              <a:t>.</a:t>
            </a:r>
            <a:r>
              <a:rPr lang="x-none" dirty="0"/>
              <a:t> </a:t>
            </a:r>
            <a:endParaRPr lang="en-US" b="1" dirty="0"/>
          </a:p>
          <a:p>
            <a:pPr marL="914400" lvl="1" indent="-457200">
              <a:buFont typeface="+mj-lt"/>
              <a:buAutoNum type="arabicPeriod"/>
            </a:pPr>
            <a:r>
              <a:rPr lang="en-US" dirty="0"/>
              <a:t>M</a:t>
            </a:r>
            <a:r>
              <a:rPr lang="x-none" dirty="0"/>
              <a:t>ost of these patients are on blood thinning medication</a:t>
            </a:r>
            <a:r>
              <a:rPr lang="en-US" dirty="0"/>
              <a:t>s.</a:t>
            </a:r>
            <a:endParaRPr lang="en-US" b="1" dirty="0"/>
          </a:p>
          <a:p>
            <a:pPr marL="914400" lvl="1" indent="-457200">
              <a:buFont typeface="+mj-lt"/>
              <a:buAutoNum type="arabicPeriod"/>
            </a:pPr>
            <a:r>
              <a:rPr lang="en-US" dirty="0"/>
              <a:t>A</a:t>
            </a:r>
            <a:r>
              <a:rPr lang="x-none" dirty="0"/>
              <a:t> pulse oximeter does not read accurately in these patients</a:t>
            </a:r>
            <a:r>
              <a:rPr lang="en-US" dirty="0"/>
              <a:t>.</a:t>
            </a:r>
            <a:endParaRPr lang="en-US" b="1" dirty="0"/>
          </a:p>
          <a:p>
            <a:pPr marL="914400" lvl="1" indent="-457200">
              <a:buFont typeface="+mj-lt"/>
              <a:buAutoNum type="arabicPeriod"/>
            </a:pPr>
            <a:r>
              <a:rPr lang="en-US" dirty="0"/>
              <a:t>P</a:t>
            </a:r>
            <a:r>
              <a:rPr lang="x-none" dirty="0"/>
              <a:t>atient may be in VT or VF and be talking to you as the pump is keeping blood flowing.</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64201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Post-Arrest Care</a:t>
            </a:r>
          </a:p>
        </p:txBody>
      </p:sp>
      <p:sp>
        <p:nvSpPr>
          <p:cNvPr id="3" name="Content Placeholder 2"/>
          <p:cNvSpPr>
            <a:spLocks noGrp="1"/>
          </p:cNvSpPr>
          <p:nvPr>
            <p:ph idx="1"/>
          </p:nvPr>
        </p:nvSpPr>
        <p:spPr>
          <a:xfrm>
            <a:off x="925830" y="1847273"/>
            <a:ext cx="10287000" cy="4342644"/>
          </a:xfrm>
        </p:spPr>
        <p:txBody>
          <a:bodyPr/>
          <a:lstStyle/>
          <a:p>
            <a:r>
              <a:rPr lang="en-US" dirty="0"/>
              <a:t> </a:t>
            </a:r>
            <a:r>
              <a:rPr lang="en-US" u="dbl" dirty="0">
                <a:solidFill>
                  <a:srgbClr val="C00000"/>
                </a:solidFill>
              </a:rPr>
              <a:t>A</a:t>
            </a:r>
            <a:r>
              <a:rPr lang="x-none" u="dbl" dirty="0">
                <a:solidFill>
                  <a:srgbClr val="C00000"/>
                </a:solidFill>
              </a:rPr>
              <a:t>utomatic implantable cardioverter defibrillator</a:t>
            </a:r>
            <a:r>
              <a:rPr lang="x-none" dirty="0">
                <a:solidFill>
                  <a:srgbClr val="C00000"/>
                </a:solidFill>
              </a:rPr>
              <a:t> </a:t>
            </a:r>
            <a:r>
              <a:rPr lang="x-none" dirty="0"/>
              <a:t>(AICD) </a:t>
            </a:r>
            <a:endParaRPr lang="en-US" dirty="0"/>
          </a:p>
          <a:p>
            <a:pPr lvl="1"/>
            <a:r>
              <a:rPr lang="en-US" dirty="0"/>
              <a:t>D</a:t>
            </a:r>
            <a:r>
              <a:rPr lang="x-none" dirty="0"/>
              <a:t>evice detects life threatening arrhythmais</a:t>
            </a:r>
            <a:endParaRPr lang="en-US" dirty="0"/>
          </a:p>
          <a:p>
            <a:pPr lvl="1"/>
            <a:r>
              <a:rPr lang="en-US" dirty="0"/>
              <a:t>C</a:t>
            </a:r>
            <a:r>
              <a:rPr lang="x-none" dirty="0"/>
              <a:t>an supply a shock to the heart that restores a normal heart beat</a:t>
            </a:r>
            <a:endParaRPr lang="en-US" dirty="0"/>
          </a:p>
          <a:p>
            <a:r>
              <a:rPr lang="x-none" dirty="0"/>
              <a:t>When you have a patient with one of these devices, help is needed. </a:t>
            </a:r>
            <a:endParaRPr lang="en-US" b="1" dirty="0"/>
          </a:p>
          <a:p>
            <a:pPr lvl="1"/>
            <a:r>
              <a:rPr lang="en-US" dirty="0"/>
              <a:t>Ask p</a:t>
            </a:r>
            <a:r>
              <a:rPr lang="x-none" dirty="0"/>
              <a:t>atient’s family </a:t>
            </a:r>
            <a:endParaRPr lang="en-US" dirty="0"/>
          </a:p>
          <a:p>
            <a:pPr lvl="1"/>
            <a:r>
              <a:rPr lang="en-US" dirty="0"/>
              <a:t>There is usually a</a:t>
            </a:r>
            <a:r>
              <a:rPr lang="x-none" dirty="0"/>
              <a:t>n emergency number to call for immediate help</a:t>
            </a:r>
            <a:r>
              <a:rPr lang="en-US" dirty="0"/>
              <a:t>.</a:t>
            </a:r>
            <a:endParaRPr lang="en-US" b="1" dirty="0"/>
          </a:p>
          <a:p>
            <a:pPr lvl="1"/>
            <a:r>
              <a:rPr lang="x-none" dirty="0"/>
              <a:t>If not, call 9-1-1 immediately</a:t>
            </a:r>
            <a:r>
              <a:rPr lang="en-US" dirty="0"/>
              <a:t>.</a:t>
            </a:r>
            <a:endParaRPr lang="en-US" b="1" dirty="0"/>
          </a:p>
          <a:p>
            <a:r>
              <a:rPr lang="x-none" dirty="0"/>
              <a:t>Routine CPR with defibrillation can be done</a:t>
            </a:r>
            <a:r>
              <a:rPr lang="en-US" dirty="0"/>
              <a:t>.</a:t>
            </a:r>
            <a:r>
              <a:rPr lang="x-none" dirty="0"/>
              <a:t> </a:t>
            </a:r>
            <a:endParaRPr lang="en-US" dirty="0"/>
          </a:p>
          <a:p>
            <a:pPr lvl="1"/>
            <a:r>
              <a:rPr lang="en-US" dirty="0"/>
              <a:t>Controversial if c</a:t>
            </a:r>
            <a:r>
              <a:rPr lang="x-none" dirty="0"/>
              <a:t>hest compressions can be done without damaging the device</a:t>
            </a:r>
            <a:endParaRPr lang="en-US" b="1" dirty="0"/>
          </a:p>
          <a:p>
            <a:endParaRPr lang="en-US" dirty="0"/>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1146564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Cardiovascular Patients</a:t>
            </a:r>
          </a:p>
        </p:txBody>
      </p:sp>
      <p:sp>
        <p:nvSpPr>
          <p:cNvPr id="3" name="Text Placeholder 2"/>
          <p:cNvSpPr>
            <a:spLocks noGrp="1"/>
          </p:cNvSpPr>
          <p:nvPr>
            <p:ph type="body" idx="1"/>
          </p:nvPr>
        </p:nvSpPr>
        <p:spPr>
          <a:xfrm>
            <a:off x="878205" y="2013527"/>
            <a:ext cx="10435590" cy="3842328"/>
          </a:xfrm>
        </p:spPr>
        <p:txBody>
          <a:bodyPr/>
          <a:lstStyle/>
          <a:p>
            <a:pPr marL="0" indent="0">
              <a:buNone/>
            </a:pPr>
            <a:r>
              <a:rPr lang="en-US" b="1" dirty="0"/>
              <a:t>Cardiovascular Patients Who Are Not in Cardiac Arrest</a:t>
            </a:r>
          </a:p>
          <a:p>
            <a:r>
              <a:rPr lang="en-US" dirty="0"/>
              <a:t>Responsive patients with a suspected cardiovascular emergency may go into cardiac arrest at any time.</a:t>
            </a:r>
          </a:p>
          <a:p>
            <a:pPr lvl="1"/>
            <a:r>
              <a:rPr lang="en-US" dirty="0"/>
              <a:t>Call immediately for assistance, oxygen, AED, and transport with ALS. </a:t>
            </a:r>
          </a:p>
          <a:p>
            <a:pPr lvl="0"/>
            <a:r>
              <a:rPr lang="en-US" dirty="0"/>
              <a:t>Attempt to keep patients calm. </a:t>
            </a:r>
          </a:p>
          <a:p>
            <a:pPr lvl="1"/>
            <a:r>
              <a:rPr lang="en-US" dirty="0"/>
              <a:t>Doing so will help reduce both anxiety and stress on the heart</a:t>
            </a:r>
          </a:p>
        </p:txBody>
      </p:sp>
      <p:pic>
        <p:nvPicPr>
          <p:cNvPr id="4" name="Picture 3"/>
          <p:cNvPicPr>
            <a:picLocks noChangeAspect="1"/>
          </p:cNvPicPr>
          <p:nvPr/>
        </p:nvPicPr>
        <p:blipFill>
          <a:blip r:embed="rId2" cstate="print"/>
          <a:stretch>
            <a:fillRect/>
          </a:stretch>
        </p:blipFill>
        <p:spPr>
          <a:xfrm>
            <a:off x="10476718" y="314792"/>
            <a:ext cx="1359526" cy="1355761"/>
          </a:xfrm>
          <a:prstGeom prst="rect">
            <a:avLst/>
          </a:prstGeom>
        </p:spPr>
      </p:pic>
      <p:sp>
        <p:nvSpPr>
          <p:cNvPr id="5" name="Rectangle 4"/>
          <p:cNvSpPr/>
          <p:nvPr/>
        </p:nvSpPr>
        <p:spPr>
          <a:xfrm>
            <a:off x="10476718" y="761839"/>
            <a:ext cx="1359526" cy="461665"/>
          </a:xfrm>
          <a:prstGeom prst="rect">
            <a:avLst/>
          </a:prstGeom>
        </p:spPr>
        <p:txBody>
          <a:bodyPr wrap="square">
            <a:spAutoFit/>
          </a:bodyPr>
          <a:lstStyle/>
          <a:p>
            <a:pPr algn="ctr"/>
            <a:r>
              <a:rPr lang="en-US" sz="2400" b="1" dirty="0">
                <a:latin typeface="Arial" pitchFamily="34" charset="0"/>
                <a:cs typeface="Arial" pitchFamily="34" charset="0"/>
              </a:rPr>
              <a:t>15-2</a:t>
            </a:r>
          </a:p>
        </p:txBody>
      </p:sp>
    </p:spTree>
    <p:extLst>
      <p:ext uri="{BB962C8B-B14F-4D97-AF65-F5344CB8AC3E}">
        <p14:creationId xmlns:p14="http://schemas.microsoft.com/office/powerpoint/2010/main" val="918072195"/>
      </p:ext>
    </p:extLst>
  </p:cSld>
  <p:clrMapOvr>
    <a:masterClrMapping/>
  </p:clrMapOvr>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8929</TotalTime>
  <Words>7241</Words>
  <Application>Microsoft Office PowerPoint</Application>
  <PresentationFormat>Widescreen</PresentationFormat>
  <Paragraphs>1000</Paragraphs>
  <Slides>122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122</vt:i4>
      </vt:variant>
    </vt:vector>
  </HeadingPairs>
  <TitlesOfParts>
    <vt:vector size="126" baseType="lpstr">
      <vt:lpstr>Arial</vt:lpstr>
      <vt:lpstr>Calibri</vt:lpstr>
      <vt:lpstr>Wingdings</vt:lpstr>
      <vt:lpstr>Educational subjects 16x9</vt:lpstr>
      <vt:lpstr>Cardiovascular Emergencies</vt:lpstr>
      <vt:lpstr>The following presentation will utilize two symbols to identify material necessary for an OEC Technician to comprehend:</vt:lpstr>
      <vt:lpstr>Objectives</vt:lpstr>
      <vt:lpstr>Objectives</vt:lpstr>
      <vt:lpstr>Key Terms</vt:lpstr>
      <vt:lpstr>Key Terms</vt:lpstr>
      <vt:lpstr>PowerPoint Presentation</vt:lpstr>
      <vt:lpstr>Chapter Overview </vt:lpstr>
      <vt:lpstr>PowerPoint Presentation</vt:lpstr>
      <vt:lpstr>Anatomy and Physiology </vt:lpstr>
      <vt:lpstr>Anatomy and Physiology </vt:lpstr>
      <vt:lpstr>Anatomy and Physiology: The Heart </vt:lpstr>
      <vt:lpstr>Anatomy and Physiology: The Heart </vt:lpstr>
      <vt:lpstr>Anatomy and Physiology: The Heart </vt:lpstr>
      <vt:lpstr>Anatomy and Physiology: The Heart </vt:lpstr>
      <vt:lpstr>Anatomy and Physiology: Blood Vessels </vt:lpstr>
      <vt:lpstr>Anatomy and Physiology: Major Arteries </vt:lpstr>
      <vt:lpstr>Anatomy and Physiology: Major Arteries </vt:lpstr>
      <vt:lpstr>Anatomy and Physiology: Major Arteries </vt:lpstr>
      <vt:lpstr>Anatomy and Physiology: Major Arteries and Pulses </vt:lpstr>
      <vt:lpstr>Anatomy and Physiology: Veins </vt:lpstr>
      <vt:lpstr>Anatomy and Physiology: Veins </vt:lpstr>
      <vt:lpstr>Anatomy and Physiology: The Blood </vt:lpstr>
      <vt:lpstr>Anatomy and Physiology: The Blood </vt:lpstr>
      <vt:lpstr>PowerPoint Presentation</vt:lpstr>
      <vt:lpstr>Cardiovascular Emergencies</vt:lpstr>
      <vt:lpstr>Cardiovascular Emergencies</vt:lpstr>
      <vt:lpstr>Cardiovascular Emergencies</vt:lpstr>
      <vt:lpstr>Cardiovascular Emergencies:  Congestive Heart Failure</vt:lpstr>
      <vt:lpstr>Cardiovascular Emergencies:  Congestive Heart Failure</vt:lpstr>
      <vt:lpstr>Cardiovascular Emergencies:  Congestive Heart Failure</vt:lpstr>
      <vt:lpstr>Cardiovascular Emergencies: Pulmonary Edema</vt:lpstr>
      <vt:lpstr>Cardiovascular Emergencies: Pulmonary Edema</vt:lpstr>
      <vt:lpstr>Cardiovascular Emergencies: Pulmonary Edema</vt:lpstr>
      <vt:lpstr>Cardiovascular Emergencies: Angina Pectoris</vt:lpstr>
      <vt:lpstr>Cardiovascular Emergencies: Myocardial Infarction </vt:lpstr>
      <vt:lpstr>Cardiovascular Emergencies: Myocardial Infarction </vt:lpstr>
      <vt:lpstr>Cardiovascular Emergencies: Myocardial Infarction</vt:lpstr>
      <vt:lpstr>Cardiovascular Emergencies: Cardiac Arrhythmias</vt:lpstr>
      <vt:lpstr>Cardiovascular Emergencies: Cardiac Arrhythmias</vt:lpstr>
      <vt:lpstr>Cardiovascular Emergencies: Cardiac Arrhythmias</vt:lpstr>
      <vt:lpstr>Cardiovascular Emergencies: Cardiac Arrhythmias</vt:lpstr>
      <vt:lpstr>Cardiovascular Emergencies: Cardiac Arrhythmias</vt:lpstr>
      <vt:lpstr>Cardiovascular Emergencies: Cardiogenic Shock</vt:lpstr>
      <vt:lpstr>Cardiovascular Emergencies:  Sudden Cardiac Arrest</vt:lpstr>
      <vt:lpstr>Cardiovascular Emergencies:  Sudden Cardiac Arrest</vt:lpstr>
      <vt:lpstr>Cardiovascular Emergencies: Pericarditis</vt:lpstr>
      <vt:lpstr>Cardiovascular Emergencies: Pericarditis</vt:lpstr>
      <vt:lpstr>Cardiovascular Emergencies: Aortic Aneurysm</vt:lpstr>
      <vt:lpstr>Cardiovascular Emergencies: Aortic Aneurysm</vt:lpstr>
      <vt:lpstr>Cardiovascular Emergencies: Aortic Dissection</vt:lpstr>
      <vt:lpstr>Cardiovascular Emergencies: Aortic Dissection</vt:lpstr>
      <vt:lpstr>PowerPoint Presentation</vt:lpstr>
      <vt:lpstr>Patient Assessment: Primary Assessment</vt:lpstr>
      <vt:lpstr>Patient Assessment: Secondary Assessment</vt:lpstr>
      <vt:lpstr>Patient Assessment of Cardiovascular Emergencies</vt:lpstr>
      <vt:lpstr>Patient Assessment: OPQRST</vt:lpstr>
      <vt:lpstr>Patient Assessment</vt:lpstr>
      <vt:lpstr>Patient Assessment</vt:lpstr>
      <vt:lpstr>Patient Assessment</vt:lpstr>
      <vt:lpstr>Patient Assessment: Physical Exam</vt:lpstr>
      <vt:lpstr>Patient Assessment: Vitals</vt:lpstr>
      <vt:lpstr>Patient Assessment</vt:lpstr>
      <vt:lpstr>Patient Assessment: Hypertension</vt:lpstr>
      <vt:lpstr>Patient Assessment:  Angina and Myocardial Infarction</vt:lpstr>
      <vt:lpstr>Patient Assessment:  Angina and Myocardial Infarction</vt:lpstr>
      <vt:lpstr>Patient Assessment: Silent Myocardial Infarction</vt:lpstr>
      <vt:lpstr>Patient Assessment: Cardiogenic Shock</vt:lpstr>
      <vt:lpstr>Patient Assessment: Cardiogenic Shock</vt:lpstr>
      <vt:lpstr>Patient Assessment: Congestive Heart Failure</vt:lpstr>
      <vt:lpstr>Patient Assessment: Congestive Heart Failure</vt:lpstr>
      <vt:lpstr>Patient Assessment: Pericardial Tamponade</vt:lpstr>
      <vt:lpstr>Patient Assessment: Pericardial Tamponade</vt:lpstr>
      <vt:lpstr>Patient Assessment: Aortic Aneurysm</vt:lpstr>
      <vt:lpstr>Patient Assessment: Aortic Aneurysm</vt:lpstr>
      <vt:lpstr>Patient Assessment: Pulmonary Embolism</vt:lpstr>
      <vt:lpstr>Patient Assessment: Pulmonary Embolism</vt:lpstr>
      <vt:lpstr>PowerPoint Presentation</vt:lpstr>
      <vt:lpstr>Management: Overview</vt:lpstr>
      <vt:lpstr>Management: ABCDs</vt:lpstr>
      <vt:lpstr>Management: Cardiac Arrest</vt:lpstr>
      <vt:lpstr>Management: Cardiac Arrest</vt:lpstr>
      <vt:lpstr>Management: Chain of Survival</vt:lpstr>
      <vt:lpstr>Management: First Link in the Chain of Survival</vt:lpstr>
      <vt:lpstr>Management:  CPR Requirements for OEC Technicians</vt:lpstr>
      <vt:lpstr>Management: Second Link in Chain of Survival</vt:lpstr>
      <vt:lpstr>Management: Second Link in Chain of Survival</vt:lpstr>
      <vt:lpstr>Management: Third Link in Chain of Survival</vt:lpstr>
      <vt:lpstr>Management: Third Link in Chain of Survival</vt:lpstr>
      <vt:lpstr>Management: Third Link in Chain of Survival</vt:lpstr>
      <vt:lpstr>Management: Third Link in Chain of Survival</vt:lpstr>
      <vt:lpstr>Management: Fourth Link in Chain of Survival</vt:lpstr>
      <vt:lpstr>Management: Fifth Link in Chain of Survival</vt:lpstr>
      <vt:lpstr>Management: Post-Arrest Care</vt:lpstr>
      <vt:lpstr>Management: Post-Arrest Care</vt:lpstr>
      <vt:lpstr>Management: Post-Arrest Care</vt:lpstr>
      <vt:lpstr>Management: Post-Arrest Care</vt:lpstr>
      <vt:lpstr>Management: Post-Arrest Care</vt:lpstr>
      <vt:lpstr>Management: Cardiovascular Patients</vt:lpstr>
      <vt:lpstr>Management: Cardiovascular Patients</vt:lpstr>
      <vt:lpstr>Management: Oxygen Therapy</vt:lpstr>
      <vt:lpstr>Management: Oxygen Therapy</vt:lpstr>
      <vt:lpstr>Management: Nitroglycerin</vt:lpstr>
      <vt:lpstr>Management: Nitroglycerin</vt:lpstr>
      <vt:lpstr>Management: Nitroglycerin</vt:lpstr>
      <vt:lpstr>Management: Nitroglycerin</vt:lpstr>
      <vt:lpstr>Management: Nitroglycerin</vt:lpstr>
      <vt:lpstr>Management: Aspirin</vt:lpstr>
      <vt:lpstr>Management: Aspirin</vt:lpstr>
      <vt:lpstr>Management: Aspirin</vt:lpstr>
      <vt:lpstr>Management: Aspirin</vt:lpstr>
      <vt:lpstr>Management: High Mortality Conditions</vt:lpstr>
      <vt:lpstr>Management: Cardiovascular Patients</vt:lpstr>
      <vt:lpstr>PowerPoint Presentation</vt:lpstr>
      <vt:lpstr>CASE PRESENTATION</vt:lpstr>
      <vt:lpstr>CASE UPDATE</vt:lpstr>
      <vt:lpstr>CASE OUTCOME</vt:lpstr>
      <vt:lpstr>PowerPoint Presentation</vt:lpstr>
      <vt:lpstr>OEC Skill 15-1: Administering Nitroglycerin</vt:lpstr>
      <vt:lpstr>OEC Skill 15-1: Administering Nitroglycerin</vt:lpstr>
      <vt:lpstr>OEC Skill 15-1: Administering Nitroglycerin</vt:lpstr>
      <vt:lpstr>OEC Skill 15-1: Administering Nitroglycerin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Allergies and Anaphylaxis</dc:title>
  <dc:creator>Marisa Hines</dc:creator>
  <cp:lastModifiedBy>Sue M</cp:lastModifiedBy>
  <cp:revision>182</cp:revision>
  <dcterms:created xsi:type="dcterms:W3CDTF">2020-03-17T05:55:41Z</dcterms:created>
  <dcterms:modified xsi:type="dcterms:W3CDTF">2024-01-25T17:04:03Z</dcterms:modified>
</cp:coreProperties>
</file>