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8" r:id="rId2"/>
    <p:sldId id="299" r:id="rId3"/>
    <p:sldId id="278" r:id="rId4"/>
    <p:sldId id="298" r:id="rId5"/>
    <p:sldId id="267" r:id="rId6"/>
    <p:sldId id="257" r:id="rId7"/>
    <p:sldId id="292" r:id="rId8"/>
    <p:sldId id="259" r:id="rId9"/>
    <p:sldId id="260" r:id="rId10"/>
    <p:sldId id="261" r:id="rId11"/>
    <p:sldId id="289" r:id="rId12"/>
    <p:sldId id="262" r:id="rId13"/>
    <p:sldId id="263" r:id="rId14"/>
    <p:sldId id="264" r:id="rId15"/>
    <p:sldId id="265" r:id="rId16"/>
    <p:sldId id="280" r:id="rId17"/>
    <p:sldId id="268" r:id="rId18"/>
    <p:sldId id="291" r:id="rId19"/>
    <p:sldId id="269" r:id="rId20"/>
    <p:sldId id="270" r:id="rId21"/>
    <p:sldId id="293" r:id="rId22"/>
    <p:sldId id="271" r:id="rId23"/>
    <p:sldId id="272" r:id="rId24"/>
    <p:sldId id="273" r:id="rId25"/>
    <p:sldId id="294" r:id="rId26"/>
    <p:sldId id="296" r:id="rId27"/>
    <p:sldId id="295" r:id="rId28"/>
    <p:sldId id="274" r:id="rId29"/>
    <p:sldId id="276" r:id="rId30"/>
    <p:sldId id="281" r:id="rId31"/>
    <p:sldId id="283" r:id="rId32"/>
    <p:sldId id="284" r:id="rId33"/>
    <p:sldId id="297" r:id="rId34"/>
    <p:sldId id="277" r:id="rId35"/>
    <p:sldId id="285" r:id="rId36"/>
    <p:sldId id="286" r:id="rId37"/>
    <p:sldId id="287"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59A78-146F-4443-893E-041BB6F923E2}" v="7" dt="2020-07-01T04:00:04.23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87BA1216-E339-4651-A07A-68273A3B5DF0}"/>
    <pc:docChg chg="undo custSel modSld">
      <pc:chgData name="Kathy Moczerniak" userId="482eff44a8730993" providerId="LiveId" clId="{87BA1216-E339-4651-A07A-68273A3B5DF0}" dt="2020-05-25T22:33:51.760" v="118"/>
      <pc:docMkLst>
        <pc:docMk/>
      </pc:docMkLst>
      <pc:sldChg chg="modSp mod">
        <pc:chgData name="Kathy Moczerniak" userId="482eff44a8730993" providerId="LiveId" clId="{87BA1216-E339-4651-A07A-68273A3B5DF0}" dt="2020-05-25T22:33:51.760" v="118"/>
        <pc:sldMkLst>
          <pc:docMk/>
          <pc:sldMk cId="2543041025" sldId="257"/>
        </pc:sldMkLst>
        <pc:spChg chg="mod">
          <ac:chgData name="Kathy Moczerniak" userId="482eff44a8730993" providerId="LiveId" clId="{87BA1216-E339-4651-A07A-68273A3B5DF0}" dt="2020-05-25T22:33:51.760" v="118"/>
          <ac:spMkLst>
            <pc:docMk/>
            <pc:sldMk cId="2543041025" sldId="257"/>
            <ac:spMk id="3" creationId="{A6FFBC50-D948-4E65-9431-176125247BA6}"/>
          </ac:spMkLst>
        </pc:spChg>
      </pc:sldChg>
      <pc:sldChg chg="modSp mod">
        <pc:chgData name="Kathy Moczerniak" userId="482eff44a8730993" providerId="LiveId" clId="{87BA1216-E339-4651-A07A-68273A3B5DF0}" dt="2020-05-25T03:26:06.608" v="44" actId="20577"/>
        <pc:sldMkLst>
          <pc:docMk/>
          <pc:sldMk cId="3575449355" sldId="259"/>
        </pc:sldMkLst>
        <pc:spChg chg="mod">
          <ac:chgData name="Kathy Moczerniak" userId="482eff44a8730993" providerId="LiveId" clId="{87BA1216-E339-4651-A07A-68273A3B5DF0}" dt="2020-05-25T03:26:06.608" v="44" actId="20577"/>
          <ac:spMkLst>
            <pc:docMk/>
            <pc:sldMk cId="3575449355" sldId="259"/>
            <ac:spMk id="3" creationId="{757C861E-AAAA-42AC-AC38-CE04194C7901}"/>
          </ac:spMkLst>
        </pc:spChg>
      </pc:sldChg>
      <pc:sldChg chg="modSp mod">
        <pc:chgData name="Kathy Moczerniak" userId="482eff44a8730993" providerId="LiveId" clId="{87BA1216-E339-4651-A07A-68273A3B5DF0}" dt="2020-05-25T03:29:15.255" v="46" actId="20577"/>
        <pc:sldMkLst>
          <pc:docMk/>
          <pc:sldMk cId="2722561500" sldId="262"/>
        </pc:sldMkLst>
        <pc:spChg chg="mod">
          <ac:chgData name="Kathy Moczerniak" userId="482eff44a8730993" providerId="LiveId" clId="{87BA1216-E339-4651-A07A-68273A3B5DF0}" dt="2020-05-25T03:29:15.255" v="46" actId="20577"/>
          <ac:spMkLst>
            <pc:docMk/>
            <pc:sldMk cId="2722561500" sldId="262"/>
            <ac:spMk id="3" creationId="{7475DEDB-E6A2-48C3-A6B0-EFA93477E62B}"/>
          </ac:spMkLst>
        </pc:spChg>
      </pc:sldChg>
      <pc:sldChg chg="modSp mod">
        <pc:chgData name="Kathy Moczerniak" userId="482eff44a8730993" providerId="LiveId" clId="{87BA1216-E339-4651-A07A-68273A3B5DF0}" dt="2020-05-25T22:33:51.760" v="118"/>
        <pc:sldMkLst>
          <pc:docMk/>
          <pc:sldMk cId="1447532626" sldId="263"/>
        </pc:sldMkLst>
        <pc:spChg chg="mod">
          <ac:chgData name="Kathy Moczerniak" userId="482eff44a8730993" providerId="LiveId" clId="{87BA1216-E339-4651-A07A-68273A3B5DF0}" dt="2020-05-25T22:33:51.760" v="118"/>
          <ac:spMkLst>
            <pc:docMk/>
            <pc:sldMk cId="1447532626" sldId="263"/>
            <ac:spMk id="2" creationId="{A78A7FC2-8963-4B65-8389-E4FA6E42691D}"/>
          </ac:spMkLst>
        </pc:spChg>
        <pc:spChg chg="mod">
          <ac:chgData name="Kathy Moczerniak" userId="482eff44a8730993" providerId="LiveId" clId="{87BA1216-E339-4651-A07A-68273A3B5DF0}" dt="2020-05-20T04:52:50.414" v="13" actId="20577"/>
          <ac:spMkLst>
            <pc:docMk/>
            <pc:sldMk cId="1447532626" sldId="263"/>
            <ac:spMk id="3" creationId="{9CC960B2-C69D-4649-8C6A-3633276F6AA0}"/>
          </ac:spMkLst>
        </pc:spChg>
      </pc:sldChg>
      <pc:sldChg chg="modSp">
        <pc:chgData name="Kathy Moczerniak" userId="482eff44a8730993" providerId="LiveId" clId="{87BA1216-E339-4651-A07A-68273A3B5DF0}" dt="2020-05-25T22:33:51.760" v="118"/>
        <pc:sldMkLst>
          <pc:docMk/>
          <pc:sldMk cId="3733508598" sldId="264"/>
        </pc:sldMkLst>
        <pc:spChg chg="mod">
          <ac:chgData name="Kathy Moczerniak" userId="482eff44a8730993" providerId="LiveId" clId="{87BA1216-E339-4651-A07A-68273A3B5DF0}" dt="2020-05-25T22:33:51.760" v="118"/>
          <ac:spMkLst>
            <pc:docMk/>
            <pc:sldMk cId="3733508598" sldId="264"/>
            <ac:spMk id="2" creationId="{586A103F-DCE7-4F34-A409-4DA65D2E59D7}"/>
          </ac:spMkLst>
        </pc:spChg>
      </pc:sldChg>
      <pc:sldChg chg="modSp mod">
        <pc:chgData name="Kathy Moczerniak" userId="482eff44a8730993" providerId="LiveId" clId="{87BA1216-E339-4651-A07A-68273A3B5DF0}" dt="2020-05-25T03:30:13.781" v="50" actId="20577"/>
        <pc:sldMkLst>
          <pc:docMk/>
          <pc:sldMk cId="3915838401" sldId="265"/>
        </pc:sldMkLst>
        <pc:spChg chg="mod">
          <ac:chgData name="Kathy Moczerniak" userId="482eff44a8730993" providerId="LiveId" clId="{87BA1216-E339-4651-A07A-68273A3B5DF0}" dt="2020-05-25T03:30:13.781" v="50" actId="20577"/>
          <ac:spMkLst>
            <pc:docMk/>
            <pc:sldMk cId="3915838401" sldId="265"/>
            <ac:spMk id="3" creationId="{14A739B1-011E-4D47-A182-04480083D091}"/>
          </ac:spMkLst>
        </pc:spChg>
      </pc:sldChg>
      <pc:sldChg chg="modSp mod">
        <pc:chgData name="Kathy Moczerniak" userId="482eff44a8730993" providerId="LiveId" clId="{87BA1216-E339-4651-A07A-68273A3B5DF0}" dt="2020-05-25T22:33:51.760" v="118"/>
        <pc:sldMkLst>
          <pc:docMk/>
          <pc:sldMk cId="91223924" sldId="269"/>
        </pc:sldMkLst>
        <pc:spChg chg="mod">
          <ac:chgData name="Kathy Moczerniak" userId="482eff44a8730993" providerId="LiveId" clId="{87BA1216-E339-4651-A07A-68273A3B5DF0}" dt="2020-05-25T22:33:51.760" v="118"/>
          <ac:spMkLst>
            <pc:docMk/>
            <pc:sldMk cId="91223924" sldId="269"/>
            <ac:spMk id="2" creationId="{9B46E49D-C64A-4EC6-B033-734B57DAE70F}"/>
          </ac:spMkLst>
        </pc:spChg>
        <pc:spChg chg="mod">
          <ac:chgData name="Kathy Moczerniak" userId="482eff44a8730993" providerId="LiveId" clId="{87BA1216-E339-4651-A07A-68273A3B5DF0}" dt="2020-05-25T03:32:09.559" v="56" actId="20577"/>
          <ac:spMkLst>
            <pc:docMk/>
            <pc:sldMk cId="91223924" sldId="269"/>
            <ac:spMk id="3" creationId="{7708562F-ABA6-4B01-A3D2-FAF8D7F783E1}"/>
          </ac:spMkLst>
        </pc:spChg>
      </pc:sldChg>
      <pc:sldChg chg="modSp mod">
        <pc:chgData name="Kathy Moczerniak" userId="482eff44a8730993" providerId="LiveId" clId="{87BA1216-E339-4651-A07A-68273A3B5DF0}" dt="2020-05-25T03:33:51.604" v="75" actId="20577"/>
        <pc:sldMkLst>
          <pc:docMk/>
          <pc:sldMk cId="3312491503" sldId="270"/>
        </pc:sldMkLst>
        <pc:spChg chg="mod">
          <ac:chgData name="Kathy Moczerniak" userId="482eff44a8730993" providerId="LiveId" clId="{87BA1216-E339-4651-A07A-68273A3B5DF0}" dt="2020-05-25T03:33:51.604" v="75" actId="20577"/>
          <ac:spMkLst>
            <pc:docMk/>
            <pc:sldMk cId="3312491503" sldId="270"/>
            <ac:spMk id="3" creationId="{398E32EF-11F4-4F2F-B00C-AC30E076D670}"/>
          </ac:spMkLst>
        </pc:spChg>
      </pc:sldChg>
      <pc:sldChg chg="modSp mod">
        <pc:chgData name="Kathy Moczerniak" userId="482eff44a8730993" providerId="LiveId" clId="{87BA1216-E339-4651-A07A-68273A3B5DF0}" dt="2020-05-25T03:34:10.923" v="78" actId="20577"/>
        <pc:sldMkLst>
          <pc:docMk/>
          <pc:sldMk cId="4032837590" sldId="271"/>
        </pc:sldMkLst>
        <pc:spChg chg="mod">
          <ac:chgData name="Kathy Moczerniak" userId="482eff44a8730993" providerId="LiveId" clId="{87BA1216-E339-4651-A07A-68273A3B5DF0}" dt="2020-05-25T03:34:10.923" v="78" actId="20577"/>
          <ac:spMkLst>
            <pc:docMk/>
            <pc:sldMk cId="4032837590" sldId="271"/>
            <ac:spMk id="3" creationId="{780FBE22-9C57-48D5-8742-32B586D74038}"/>
          </ac:spMkLst>
        </pc:spChg>
      </pc:sldChg>
      <pc:sldChg chg="modSp mod">
        <pc:chgData name="Kathy Moczerniak" userId="482eff44a8730993" providerId="LiveId" clId="{87BA1216-E339-4651-A07A-68273A3B5DF0}" dt="2020-05-25T03:40:18.843" v="82" actId="20577"/>
        <pc:sldMkLst>
          <pc:docMk/>
          <pc:sldMk cId="3744127478" sldId="273"/>
        </pc:sldMkLst>
        <pc:spChg chg="mod">
          <ac:chgData name="Kathy Moczerniak" userId="482eff44a8730993" providerId="LiveId" clId="{87BA1216-E339-4651-A07A-68273A3B5DF0}" dt="2020-05-25T03:40:18.843" v="82" actId="20577"/>
          <ac:spMkLst>
            <pc:docMk/>
            <pc:sldMk cId="3744127478" sldId="273"/>
            <ac:spMk id="3" creationId="{427A7F70-2248-4A74-8226-169C0D15860B}"/>
          </ac:spMkLst>
        </pc:spChg>
      </pc:sldChg>
      <pc:sldChg chg="modSp mod">
        <pc:chgData name="Kathy Moczerniak" userId="482eff44a8730993" providerId="LiveId" clId="{87BA1216-E339-4651-A07A-68273A3B5DF0}" dt="2020-05-25T03:42:51.622" v="84" actId="20577"/>
        <pc:sldMkLst>
          <pc:docMk/>
          <pc:sldMk cId="1080284038" sldId="274"/>
        </pc:sldMkLst>
        <pc:spChg chg="mod">
          <ac:chgData name="Kathy Moczerniak" userId="482eff44a8730993" providerId="LiveId" clId="{87BA1216-E339-4651-A07A-68273A3B5DF0}" dt="2020-05-25T03:42:51.622" v="84" actId="20577"/>
          <ac:spMkLst>
            <pc:docMk/>
            <pc:sldMk cId="1080284038" sldId="274"/>
            <ac:spMk id="3" creationId="{67059030-54BC-4066-B9B2-0AB9AD41D40F}"/>
          </ac:spMkLst>
        </pc:spChg>
      </pc:sldChg>
      <pc:sldChg chg="modSp mod">
        <pc:chgData name="Kathy Moczerniak" userId="482eff44a8730993" providerId="LiveId" clId="{87BA1216-E339-4651-A07A-68273A3B5DF0}" dt="2020-05-25T22:33:51.760" v="118"/>
        <pc:sldMkLst>
          <pc:docMk/>
          <pc:sldMk cId="4061738383" sldId="276"/>
        </pc:sldMkLst>
        <pc:spChg chg="mod">
          <ac:chgData name="Kathy Moczerniak" userId="482eff44a8730993" providerId="LiveId" clId="{87BA1216-E339-4651-A07A-68273A3B5DF0}" dt="2020-05-25T22:33:51.760" v="118"/>
          <ac:spMkLst>
            <pc:docMk/>
            <pc:sldMk cId="4061738383" sldId="276"/>
            <ac:spMk id="2" creationId="{B7243E21-FB1D-467C-849F-D024D0E04EF4}"/>
          </ac:spMkLst>
        </pc:spChg>
        <pc:spChg chg="mod">
          <ac:chgData name="Kathy Moczerniak" userId="482eff44a8730993" providerId="LiveId" clId="{87BA1216-E339-4651-A07A-68273A3B5DF0}" dt="2020-05-25T03:43:23.251" v="89" actId="20577"/>
          <ac:spMkLst>
            <pc:docMk/>
            <pc:sldMk cId="4061738383" sldId="276"/>
            <ac:spMk id="3" creationId="{062A18AC-F029-4C67-A900-94C4F2CB242E}"/>
          </ac:spMkLst>
        </pc:spChg>
      </pc:sldChg>
      <pc:sldChg chg="modSp">
        <pc:chgData name="Kathy Moczerniak" userId="482eff44a8730993" providerId="LiveId" clId="{87BA1216-E339-4651-A07A-68273A3B5DF0}" dt="2020-05-25T22:33:51.760" v="118"/>
        <pc:sldMkLst>
          <pc:docMk/>
          <pc:sldMk cId="2304669220" sldId="278"/>
        </pc:sldMkLst>
        <pc:spChg chg="mod">
          <ac:chgData name="Kathy Moczerniak" userId="482eff44a8730993" providerId="LiveId" clId="{87BA1216-E339-4651-A07A-68273A3B5DF0}" dt="2020-05-25T22:33:51.760" v="118"/>
          <ac:spMkLst>
            <pc:docMk/>
            <pc:sldMk cId="2304669220" sldId="278"/>
            <ac:spMk id="3" creationId="{C170022C-5F87-49BB-B3C1-D5CD7A2CC0A1}"/>
          </ac:spMkLst>
        </pc:spChg>
      </pc:sldChg>
      <pc:sldChg chg="modSp mod">
        <pc:chgData name="Kathy Moczerniak" userId="482eff44a8730993" providerId="LiveId" clId="{87BA1216-E339-4651-A07A-68273A3B5DF0}" dt="2020-05-25T03:31:10.959" v="54" actId="20577"/>
        <pc:sldMkLst>
          <pc:docMk/>
          <pc:sldMk cId="1670917304" sldId="280"/>
        </pc:sldMkLst>
        <pc:spChg chg="mod">
          <ac:chgData name="Kathy Moczerniak" userId="482eff44a8730993" providerId="LiveId" clId="{87BA1216-E339-4651-A07A-68273A3B5DF0}" dt="2020-05-25T03:31:10.959" v="54" actId="20577"/>
          <ac:spMkLst>
            <pc:docMk/>
            <pc:sldMk cId="1670917304" sldId="280"/>
            <ac:spMk id="3" creationId="{5AF4E5E9-A018-4AF9-A5B9-E4D3E731964A}"/>
          </ac:spMkLst>
        </pc:spChg>
      </pc:sldChg>
      <pc:sldChg chg="modSp mod">
        <pc:chgData name="Kathy Moczerniak" userId="482eff44a8730993" providerId="LiveId" clId="{87BA1216-E339-4651-A07A-68273A3B5DF0}" dt="2020-05-25T22:33:51.760" v="118"/>
        <pc:sldMkLst>
          <pc:docMk/>
          <pc:sldMk cId="218952963" sldId="281"/>
        </pc:sldMkLst>
        <pc:spChg chg="mod">
          <ac:chgData name="Kathy Moczerniak" userId="482eff44a8730993" providerId="LiveId" clId="{87BA1216-E339-4651-A07A-68273A3B5DF0}" dt="2020-05-25T22:33:51.760" v="118"/>
          <ac:spMkLst>
            <pc:docMk/>
            <pc:sldMk cId="218952963" sldId="281"/>
            <ac:spMk id="2" creationId="{97BDA9C0-44FA-4CA5-A563-E7D2D09B5349}"/>
          </ac:spMkLst>
        </pc:spChg>
        <pc:spChg chg="mod">
          <ac:chgData name="Kathy Moczerniak" userId="482eff44a8730993" providerId="LiveId" clId="{87BA1216-E339-4651-A07A-68273A3B5DF0}" dt="2020-05-25T03:45:04.798" v="109" actId="20577"/>
          <ac:spMkLst>
            <pc:docMk/>
            <pc:sldMk cId="218952963" sldId="281"/>
            <ac:spMk id="3" creationId="{5148B5A3-8808-4C29-990B-3307D5275E0E}"/>
          </ac:spMkLst>
        </pc:spChg>
      </pc:sldChg>
      <pc:sldChg chg="modSp">
        <pc:chgData name="Kathy Moczerniak" userId="482eff44a8730993" providerId="LiveId" clId="{87BA1216-E339-4651-A07A-68273A3B5DF0}" dt="2020-05-25T22:33:51.760" v="118"/>
        <pc:sldMkLst>
          <pc:docMk/>
          <pc:sldMk cId="2733636654" sldId="284"/>
        </pc:sldMkLst>
        <pc:spChg chg="mod">
          <ac:chgData name="Kathy Moczerniak" userId="482eff44a8730993" providerId="LiveId" clId="{87BA1216-E339-4651-A07A-68273A3B5DF0}" dt="2020-05-25T22:33:51.760" v="118"/>
          <ac:spMkLst>
            <pc:docMk/>
            <pc:sldMk cId="2733636654" sldId="284"/>
            <ac:spMk id="3" creationId="{2DD16371-5441-4941-A905-8F9025E2F6A8}"/>
          </ac:spMkLst>
        </pc:spChg>
      </pc:sldChg>
      <pc:sldChg chg="modSp mod">
        <pc:chgData name="Kathy Moczerniak" userId="482eff44a8730993" providerId="LiveId" clId="{87BA1216-E339-4651-A07A-68273A3B5DF0}" dt="2020-05-25T03:49:28.423" v="114" actId="6549"/>
        <pc:sldMkLst>
          <pc:docMk/>
          <pc:sldMk cId="1268934940" sldId="285"/>
        </pc:sldMkLst>
        <pc:spChg chg="mod">
          <ac:chgData name="Kathy Moczerniak" userId="482eff44a8730993" providerId="LiveId" clId="{87BA1216-E339-4651-A07A-68273A3B5DF0}" dt="2020-05-25T03:49:28.423" v="114" actId="6549"/>
          <ac:spMkLst>
            <pc:docMk/>
            <pc:sldMk cId="1268934940" sldId="285"/>
            <ac:spMk id="3" creationId="{D47586AD-95F1-4A93-B671-592DF84D26EF}"/>
          </ac:spMkLst>
        </pc:spChg>
      </pc:sldChg>
      <pc:sldChg chg="modSp mod">
        <pc:chgData name="Kathy Moczerniak" userId="482eff44a8730993" providerId="LiveId" clId="{87BA1216-E339-4651-A07A-68273A3B5DF0}" dt="2020-05-20T04:54:52.988" v="29" actId="1076"/>
        <pc:sldMkLst>
          <pc:docMk/>
          <pc:sldMk cId="2384156173" sldId="286"/>
        </pc:sldMkLst>
        <pc:spChg chg="mod">
          <ac:chgData name="Kathy Moczerniak" userId="482eff44a8730993" providerId="LiveId" clId="{87BA1216-E339-4651-A07A-68273A3B5DF0}" dt="2020-05-20T04:54:52.988" v="29" actId="1076"/>
          <ac:spMkLst>
            <pc:docMk/>
            <pc:sldMk cId="2384156173" sldId="286"/>
            <ac:spMk id="3" creationId="{19E97680-8D5D-4438-B4D4-A1518E451635}"/>
          </ac:spMkLst>
        </pc:spChg>
      </pc:sldChg>
      <pc:sldChg chg="modSp mod">
        <pc:chgData name="Kathy Moczerniak" userId="482eff44a8730993" providerId="LiveId" clId="{87BA1216-E339-4651-A07A-68273A3B5DF0}" dt="2020-05-25T03:52:33.412" v="116" actId="6549"/>
        <pc:sldMkLst>
          <pc:docMk/>
          <pc:sldMk cId="2452903272" sldId="287"/>
        </pc:sldMkLst>
        <pc:spChg chg="mod">
          <ac:chgData name="Kathy Moczerniak" userId="482eff44a8730993" providerId="LiveId" clId="{87BA1216-E339-4651-A07A-68273A3B5DF0}" dt="2020-05-25T03:52:33.412" v="116" actId="6549"/>
          <ac:spMkLst>
            <pc:docMk/>
            <pc:sldMk cId="2452903272" sldId="287"/>
            <ac:spMk id="3" creationId="{C8E1F08C-8761-4955-9C83-AAFB5F4E69B0}"/>
          </ac:spMkLst>
        </pc:spChg>
      </pc:sldChg>
      <pc:sldChg chg="modSp mod">
        <pc:chgData name="Kathy Moczerniak" userId="482eff44a8730993" providerId="LiveId" clId="{87BA1216-E339-4651-A07A-68273A3B5DF0}" dt="2020-05-25T03:52:45.539" v="117" actId="1076"/>
        <pc:sldMkLst>
          <pc:docMk/>
          <pc:sldMk cId="2508650255" sldId="288"/>
        </pc:sldMkLst>
        <pc:spChg chg="mod">
          <ac:chgData name="Kathy Moczerniak" userId="482eff44a8730993" providerId="LiveId" clId="{87BA1216-E339-4651-A07A-68273A3B5DF0}" dt="2020-05-25T03:52:45.539" v="117" actId="1076"/>
          <ac:spMkLst>
            <pc:docMk/>
            <pc:sldMk cId="2508650255" sldId="288"/>
            <ac:spMk id="3" creationId="{C8E1F08C-8761-4955-9C83-AAFB5F4E69B0}"/>
          </ac:spMkLst>
        </pc:spChg>
      </pc:sldChg>
      <pc:sldChg chg="modSp mod">
        <pc:chgData name="Kathy Moczerniak" userId="482eff44a8730993" providerId="LiveId" clId="{87BA1216-E339-4651-A07A-68273A3B5DF0}" dt="2020-05-20T04:52:36.055" v="12" actId="6549"/>
        <pc:sldMkLst>
          <pc:docMk/>
          <pc:sldMk cId="1108775029" sldId="289"/>
        </pc:sldMkLst>
        <pc:spChg chg="mod">
          <ac:chgData name="Kathy Moczerniak" userId="482eff44a8730993" providerId="LiveId" clId="{87BA1216-E339-4651-A07A-68273A3B5DF0}" dt="2020-05-20T04:52:36.055" v="12" actId="6549"/>
          <ac:spMkLst>
            <pc:docMk/>
            <pc:sldMk cId="1108775029" sldId="289"/>
            <ac:spMk id="3" creationId="{D12D949C-4FFD-48BE-A6F4-D027566C5F0B}"/>
          </ac:spMkLst>
        </pc:spChg>
      </pc:sldChg>
      <pc:sldChg chg="modSp">
        <pc:chgData name="Kathy Moczerniak" userId="482eff44a8730993" providerId="LiveId" clId="{87BA1216-E339-4651-A07A-68273A3B5DF0}" dt="2020-05-25T22:33:51.760" v="118"/>
        <pc:sldMkLst>
          <pc:docMk/>
          <pc:sldMk cId="2938036502" sldId="291"/>
        </pc:sldMkLst>
        <pc:spChg chg="mod">
          <ac:chgData name="Kathy Moczerniak" userId="482eff44a8730993" providerId="LiveId" clId="{87BA1216-E339-4651-A07A-68273A3B5DF0}" dt="2020-05-25T22:33:51.760" v="118"/>
          <ac:spMkLst>
            <pc:docMk/>
            <pc:sldMk cId="2938036502" sldId="291"/>
            <ac:spMk id="2" creationId="{63549D10-27C0-454B-88E2-C3E0A8B4EE00}"/>
          </ac:spMkLst>
        </pc:spChg>
      </pc:sldChg>
      <pc:sldChg chg="modSp mod">
        <pc:chgData name="Kathy Moczerniak" userId="482eff44a8730993" providerId="LiveId" clId="{87BA1216-E339-4651-A07A-68273A3B5DF0}" dt="2020-05-25T22:33:51.760" v="118"/>
        <pc:sldMkLst>
          <pc:docMk/>
          <pc:sldMk cId="4127432658" sldId="297"/>
        </pc:sldMkLst>
        <pc:spChg chg="mod">
          <ac:chgData name="Kathy Moczerniak" userId="482eff44a8730993" providerId="LiveId" clId="{87BA1216-E339-4651-A07A-68273A3B5DF0}" dt="2020-05-25T22:33:51.760" v="118"/>
          <ac:spMkLst>
            <pc:docMk/>
            <pc:sldMk cId="4127432658" sldId="297"/>
            <ac:spMk id="2" creationId="{00000000-0000-0000-0000-000000000000}"/>
          </ac:spMkLst>
        </pc:spChg>
        <pc:spChg chg="mod">
          <ac:chgData name="Kathy Moczerniak" userId="482eff44a8730993" providerId="LiveId" clId="{87BA1216-E339-4651-A07A-68273A3B5DF0}" dt="2020-05-25T03:48:34.431" v="112" actId="20577"/>
          <ac:spMkLst>
            <pc:docMk/>
            <pc:sldMk cId="4127432658" sldId="297"/>
            <ac:spMk id="3" creationId="{00000000-0000-0000-0000-000000000000}"/>
          </ac:spMkLst>
        </pc:spChg>
      </pc:sldChg>
      <pc:sldChg chg="modSp">
        <pc:chgData name="Kathy Moczerniak" userId="482eff44a8730993" providerId="LiveId" clId="{87BA1216-E339-4651-A07A-68273A3B5DF0}" dt="2020-05-25T22:33:51.760" v="118"/>
        <pc:sldMkLst>
          <pc:docMk/>
          <pc:sldMk cId="601442976" sldId="299"/>
        </pc:sldMkLst>
        <pc:spChg chg="mod">
          <ac:chgData name="Kathy Moczerniak" userId="482eff44a8730993" providerId="LiveId" clId="{87BA1216-E339-4651-A07A-68273A3B5DF0}" dt="2020-05-25T22:33:51.760" v="118"/>
          <ac:spMkLst>
            <pc:docMk/>
            <pc:sldMk cId="601442976" sldId="299"/>
            <ac:spMk id="4" creationId="{00000000-0000-0000-0000-000000000000}"/>
          </ac:spMkLst>
        </pc:spChg>
      </pc:sldChg>
    </pc:docChg>
  </pc:docChgLst>
  <pc:docChgLst>
    <pc:chgData name="Kathy Moczerniak" userId="482eff44a8730993" providerId="LiveId" clId="{96A59A78-146F-4443-893E-041BB6F923E2}"/>
    <pc:docChg chg="modSld">
      <pc:chgData name="Kathy Moczerniak" userId="482eff44a8730993" providerId="LiveId" clId="{96A59A78-146F-4443-893E-041BB6F923E2}" dt="2020-07-01T04:00:04.233" v="8" actId="207"/>
      <pc:docMkLst>
        <pc:docMk/>
      </pc:docMkLst>
      <pc:sldChg chg="modSp mod">
        <pc:chgData name="Kathy Moczerniak" userId="482eff44a8730993" providerId="LiveId" clId="{96A59A78-146F-4443-893E-041BB6F923E2}" dt="2020-07-01T03:58:25.691" v="2" actId="12"/>
        <pc:sldMkLst>
          <pc:docMk/>
          <pc:sldMk cId="2543041025" sldId="257"/>
        </pc:sldMkLst>
        <pc:spChg chg="mod">
          <ac:chgData name="Kathy Moczerniak" userId="482eff44a8730993" providerId="LiveId" clId="{96A59A78-146F-4443-893E-041BB6F923E2}" dt="2020-07-01T03:58:25.691" v="2" actId="12"/>
          <ac:spMkLst>
            <pc:docMk/>
            <pc:sldMk cId="2543041025" sldId="257"/>
            <ac:spMk id="3" creationId="{A6FFBC50-D948-4E65-9431-176125247BA6}"/>
          </ac:spMkLst>
        </pc:spChg>
      </pc:sldChg>
      <pc:sldChg chg="modSp mod">
        <pc:chgData name="Kathy Moczerniak" userId="482eff44a8730993" providerId="LiveId" clId="{96A59A78-146F-4443-893E-041BB6F923E2}" dt="2020-07-01T03:58:53.560" v="5" actId="12"/>
        <pc:sldMkLst>
          <pc:docMk/>
          <pc:sldMk cId="3575449355" sldId="259"/>
        </pc:sldMkLst>
        <pc:spChg chg="mod">
          <ac:chgData name="Kathy Moczerniak" userId="482eff44a8730993" providerId="LiveId" clId="{96A59A78-146F-4443-893E-041BB6F923E2}" dt="2020-07-01T03:58:53.560" v="5" actId="12"/>
          <ac:spMkLst>
            <pc:docMk/>
            <pc:sldMk cId="3575449355" sldId="259"/>
            <ac:spMk id="3" creationId="{757C861E-AAAA-42AC-AC38-CE04194C7901}"/>
          </ac:spMkLst>
        </pc:spChg>
      </pc:sldChg>
      <pc:sldChg chg="modSp">
        <pc:chgData name="Kathy Moczerniak" userId="482eff44a8730993" providerId="LiveId" clId="{96A59A78-146F-4443-893E-041BB6F923E2}" dt="2020-07-01T03:59:25.546" v="6" actId="207"/>
        <pc:sldMkLst>
          <pc:docMk/>
          <pc:sldMk cId="4032837590" sldId="271"/>
        </pc:sldMkLst>
        <pc:spChg chg="mod">
          <ac:chgData name="Kathy Moczerniak" userId="482eff44a8730993" providerId="LiveId" clId="{96A59A78-146F-4443-893E-041BB6F923E2}" dt="2020-07-01T03:59:25.546" v="6" actId="207"/>
          <ac:spMkLst>
            <pc:docMk/>
            <pc:sldMk cId="4032837590" sldId="271"/>
            <ac:spMk id="3" creationId="{780FBE22-9C57-48D5-8742-32B586D74038}"/>
          </ac:spMkLst>
        </pc:spChg>
      </pc:sldChg>
      <pc:sldChg chg="modSp">
        <pc:chgData name="Kathy Moczerniak" userId="482eff44a8730993" providerId="LiveId" clId="{96A59A78-146F-4443-893E-041BB6F923E2}" dt="2020-07-01T03:57:51.338" v="0" actId="207"/>
        <pc:sldMkLst>
          <pc:docMk/>
          <pc:sldMk cId="2304669220" sldId="278"/>
        </pc:sldMkLst>
        <pc:spChg chg="mod">
          <ac:chgData name="Kathy Moczerniak" userId="482eff44a8730993" providerId="LiveId" clId="{96A59A78-146F-4443-893E-041BB6F923E2}" dt="2020-07-01T03:57:51.338" v="0" actId="207"/>
          <ac:spMkLst>
            <pc:docMk/>
            <pc:sldMk cId="2304669220" sldId="278"/>
            <ac:spMk id="3" creationId="{C170022C-5F87-49BB-B3C1-D5CD7A2CC0A1}"/>
          </ac:spMkLst>
        </pc:spChg>
      </pc:sldChg>
      <pc:sldChg chg="modSp">
        <pc:chgData name="Kathy Moczerniak" userId="482eff44a8730993" providerId="LiveId" clId="{96A59A78-146F-4443-893E-041BB6F923E2}" dt="2020-07-01T03:59:45.316" v="7" actId="207"/>
        <pc:sldMkLst>
          <pc:docMk/>
          <pc:sldMk cId="4127432658" sldId="297"/>
        </pc:sldMkLst>
        <pc:spChg chg="mod">
          <ac:chgData name="Kathy Moczerniak" userId="482eff44a8730993" providerId="LiveId" clId="{96A59A78-146F-4443-893E-041BB6F923E2}" dt="2020-07-01T03:59:45.316" v="7" actId="207"/>
          <ac:spMkLst>
            <pc:docMk/>
            <pc:sldMk cId="4127432658" sldId="297"/>
            <ac:spMk id="3" creationId="{00000000-0000-0000-0000-000000000000}"/>
          </ac:spMkLst>
        </pc:spChg>
      </pc:sldChg>
      <pc:sldChg chg="modSp">
        <pc:chgData name="Kathy Moczerniak" userId="482eff44a8730993" providerId="LiveId" clId="{96A59A78-146F-4443-893E-041BB6F923E2}" dt="2020-07-01T04:00:04.233" v="8" actId="207"/>
        <pc:sldMkLst>
          <pc:docMk/>
          <pc:sldMk cId="601442976" sldId="299"/>
        </pc:sldMkLst>
        <pc:spChg chg="mod">
          <ac:chgData name="Kathy Moczerniak" userId="482eff44a8730993" providerId="LiveId" clId="{96A59A78-146F-4443-893E-041BB6F923E2}" dt="2020-07-01T04:00:04.233" v="8" actId="207"/>
          <ac:spMkLst>
            <pc:docMk/>
            <pc:sldMk cId="601442976" sldId="299"/>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18</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Principles of Trauma</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798BD-A15F-426B-A7DD-AE0189693D3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Impact/Blunt Injury</a:t>
            </a:r>
          </a:p>
        </p:txBody>
      </p:sp>
      <p:sp>
        <p:nvSpPr>
          <p:cNvPr id="3" name="Text Placeholder 2">
            <a:extLst>
              <a:ext uri="{FF2B5EF4-FFF2-40B4-BE49-F238E27FC236}">
                <a16:creationId xmlns:a16="http://schemas.microsoft.com/office/drawing/2014/main" xmlns="" id="{D12D949C-4FFD-48BE-A6F4-D027566C5F0B}"/>
              </a:ext>
            </a:extLst>
          </p:cNvPr>
          <p:cNvSpPr>
            <a:spLocks noGrp="1"/>
          </p:cNvSpPr>
          <p:nvPr>
            <p:ph sz="half" idx="1"/>
          </p:nvPr>
        </p:nvSpPr>
        <p:spPr>
          <a:xfrm>
            <a:off x="932873" y="1890537"/>
            <a:ext cx="4855464" cy="3914512"/>
          </a:xfrm>
        </p:spPr>
        <p:txBody>
          <a:bodyPr>
            <a:normAutofit/>
          </a:bodyPr>
          <a:lstStyle/>
          <a:p>
            <a:r>
              <a:rPr lang="en-US" sz="2400" dirty="0"/>
              <a:t>S</a:t>
            </a:r>
            <a:r>
              <a:rPr lang="en-US" sz="2400" u="none" strike="noStrike" baseline="0" dirty="0"/>
              <a:t>everity of bodily injury from blunt trauma is directly related to three factors: </a:t>
            </a:r>
          </a:p>
          <a:p>
            <a:pPr lvl="1"/>
            <a:r>
              <a:rPr lang="en-US" sz="2200" dirty="0"/>
              <a:t>A</a:t>
            </a:r>
            <a:r>
              <a:rPr lang="en-US" sz="2200" u="none" strike="noStrike" baseline="0" dirty="0"/>
              <a:t>mount of kinetic energy absorbed </a:t>
            </a:r>
          </a:p>
          <a:p>
            <a:pPr lvl="1"/>
            <a:r>
              <a:rPr lang="en-US" sz="2200" dirty="0"/>
              <a:t>D</a:t>
            </a:r>
            <a:r>
              <a:rPr lang="en-US" sz="2200" u="none" strike="noStrike" baseline="0" dirty="0"/>
              <a:t>irection the energy travels through the body</a:t>
            </a:r>
          </a:p>
          <a:p>
            <a:pPr lvl="1"/>
            <a:r>
              <a:rPr lang="en-US" sz="2200" dirty="0"/>
              <a:t>D</a:t>
            </a:r>
            <a:r>
              <a:rPr lang="en-US" sz="2200" u="none" strike="noStrike" baseline="0" dirty="0"/>
              <a:t>ensity of the body structures impacted </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1026" name="Picture 2" descr="llustration shows a woman seated at the passenger side of the vehicle. Her knee hits the dash board in the front and suffers a direct blow and an arrow moves from her knee to the pelvis, labeled indirect fo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383" y="1805933"/>
            <a:ext cx="3740258" cy="415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798BD-A15F-426B-A7DD-AE0189693D39}"/>
              </a:ext>
            </a:extLst>
          </p:cNvPr>
          <p:cNvSpPr>
            <a:spLocks noGrp="1"/>
          </p:cNvSpPr>
          <p:nvPr>
            <p:ph type="title"/>
          </p:nvPr>
        </p:nvSpPr>
        <p:spPr/>
        <p:txBody>
          <a:bodyPr/>
          <a:lstStyle/>
          <a:p>
            <a:pPr marR="0" rtl="0"/>
            <a:r>
              <a:rPr lang="en-US" b="1" i="0" u="none" strike="noStrike" kern="1600" baseline="0" dirty="0"/>
              <a:t>Impact/Blunt Injury (Cont’d)</a:t>
            </a:r>
          </a:p>
        </p:txBody>
      </p:sp>
      <p:sp>
        <p:nvSpPr>
          <p:cNvPr id="3" name="Text Placeholder 2">
            <a:extLst>
              <a:ext uri="{FF2B5EF4-FFF2-40B4-BE49-F238E27FC236}">
                <a16:creationId xmlns:a16="http://schemas.microsoft.com/office/drawing/2014/main" xmlns="" id="{D12D949C-4FFD-48BE-A6F4-D027566C5F0B}"/>
              </a:ext>
            </a:extLst>
          </p:cNvPr>
          <p:cNvSpPr>
            <a:spLocks noGrp="1"/>
          </p:cNvSpPr>
          <p:nvPr>
            <p:ph type="body" idx="1"/>
          </p:nvPr>
        </p:nvSpPr>
        <p:spPr/>
        <p:txBody>
          <a:bodyPr/>
          <a:lstStyle/>
          <a:p>
            <a:pPr marR="0" lvl="0" rtl="0"/>
            <a:r>
              <a:rPr lang="en-US" u="none" strike="noStrike" baseline="0" dirty="0"/>
              <a:t>An impact/blunt, or “closed,” injury is one in which kinetic energy is transmitted through, but does NOT break, the skin. </a:t>
            </a:r>
          </a:p>
          <a:p>
            <a:pPr marR="0" lvl="0" rtl="0"/>
            <a:r>
              <a:rPr lang="en-US" dirty="0"/>
              <a:t>T</a:t>
            </a:r>
            <a:r>
              <a:rPr lang="en-US" u="none" strike="noStrike" baseline="0" dirty="0"/>
              <a:t>ransmitted to underlying structures, resulting in injuries such as:</a:t>
            </a:r>
          </a:p>
          <a:p>
            <a:pPr lvl="1"/>
            <a:r>
              <a:rPr lang="en-US" dirty="0"/>
              <a:t>B</a:t>
            </a:r>
            <a:r>
              <a:rPr lang="en-US" u="none" strike="noStrike" baseline="0" dirty="0"/>
              <a:t>ruised tissues</a:t>
            </a:r>
          </a:p>
          <a:p>
            <a:pPr lvl="1"/>
            <a:r>
              <a:rPr lang="en-US" dirty="0"/>
              <a:t>I</a:t>
            </a:r>
            <a:r>
              <a:rPr lang="en-US" u="none" strike="noStrike" baseline="0" dirty="0"/>
              <a:t>nternal bleeding </a:t>
            </a:r>
          </a:p>
          <a:p>
            <a:pPr lvl="1"/>
            <a:r>
              <a:rPr lang="en-US" u="none" strike="noStrike" baseline="0" dirty="0"/>
              <a:t>Broken bones</a:t>
            </a:r>
          </a:p>
          <a:p>
            <a:pPr lvl="1"/>
            <a:r>
              <a:rPr lang="en-US" dirty="0"/>
              <a:t>O</a:t>
            </a:r>
            <a:r>
              <a:rPr lang="en-US" u="none" strike="noStrike" baseline="0" dirty="0"/>
              <a:t>rgan damage </a:t>
            </a:r>
          </a:p>
          <a:p>
            <a:pPr marR="0" lvl="0" rtl="0"/>
            <a:r>
              <a:rPr lang="en-US" u="none" strike="noStrike" baseline="0" dirty="0"/>
              <a:t>Impact/blunt injuries are commonly seen in falls, ski slope collisions, snowmobile accidents, and as a result of physical assault.</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110877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29BFC-218D-4B5F-AE83-9169C26A83E4}"/>
              </a:ext>
            </a:extLst>
          </p:cNvPr>
          <p:cNvSpPr>
            <a:spLocks noGrp="1"/>
          </p:cNvSpPr>
          <p:nvPr>
            <p:ph type="title"/>
          </p:nvPr>
        </p:nvSpPr>
        <p:spPr>
          <a:xfrm>
            <a:off x="0" y="121033"/>
            <a:ext cx="12192000" cy="1002089"/>
          </a:xfrm>
        </p:spPr>
        <p:txBody>
          <a:bodyPr anchor="ctr">
            <a:normAutofit/>
          </a:bodyPr>
          <a:lstStyle/>
          <a:p>
            <a:pPr marR="0" rtl="0"/>
            <a:r>
              <a:rPr lang="en-US" kern="1600" dirty="0"/>
              <a:t>Penetrating Injury</a:t>
            </a:r>
            <a:endParaRPr lang="en-US" b="1" i="0" u="none" strike="noStrike" kern="1600" baseline="0" dirty="0"/>
          </a:p>
        </p:txBody>
      </p:sp>
      <p:sp>
        <p:nvSpPr>
          <p:cNvPr id="3" name="Text Placeholder 2">
            <a:extLst>
              <a:ext uri="{FF2B5EF4-FFF2-40B4-BE49-F238E27FC236}">
                <a16:creationId xmlns:a16="http://schemas.microsoft.com/office/drawing/2014/main" xmlns="" id="{7475DEDB-E6A2-48C3-A6B0-EFA93477E62B}"/>
              </a:ext>
            </a:extLst>
          </p:cNvPr>
          <p:cNvSpPr>
            <a:spLocks noGrp="1"/>
          </p:cNvSpPr>
          <p:nvPr>
            <p:ph sz="half" idx="1"/>
          </p:nvPr>
        </p:nvSpPr>
        <p:spPr>
          <a:xfrm>
            <a:off x="928103" y="1807641"/>
            <a:ext cx="4855464" cy="4729436"/>
          </a:xfrm>
        </p:spPr>
        <p:txBody>
          <a:bodyPr>
            <a:normAutofit fontScale="92500"/>
          </a:bodyPr>
          <a:lstStyle/>
          <a:p>
            <a:r>
              <a:rPr lang="en-US" dirty="0"/>
              <a:t>An “open” injury, one that b</a:t>
            </a:r>
            <a:r>
              <a:rPr lang="en-US" u="none" strike="noStrike" baseline="0" dirty="0"/>
              <a:t>reaks the skin and damages underlying structures</a:t>
            </a:r>
          </a:p>
          <a:p>
            <a:r>
              <a:rPr lang="en-US" dirty="0"/>
              <a:t>S</a:t>
            </a:r>
            <a:r>
              <a:rPr lang="en-US" u="none" strike="noStrike" baseline="0" dirty="0"/>
              <a:t>maller surface of the skin is affected when an object in motion strikes the body and</a:t>
            </a:r>
            <a:r>
              <a:rPr lang="en-US" u="none" strike="noStrike" dirty="0"/>
              <a:t> pierces the skin.</a:t>
            </a:r>
            <a:r>
              <a:rPr lang="en-US" u="none" strike="noStrike" baseline="0" dirty="0"/>
              <a:t> </a:t>
            </a:r>
          </a:p>
          <a:p>
            <a:r>
              <a:rPr lang="en-US" dirty="0"/>
              <a:t>C</a:t>
            </a:r>
            <a:r>
              <a:rPr lang="en-US" u="none" strike="noStrike" baseline="0" dirty="0"/>
              <a:t>an also occur when the body impales itself upon an object such as a tree branch, a ski pole, or an ice axe</a:t>
            </a:r>
          </a:p>
          <a:p>
            <a:pPr lvl="0"/>
            <a:r>
              <a:rPr lang="en-US" sz="2400" dirty="0"/>
              <a:t>Penetrating injuries are divided into two categories: High and Low Velocity Wounds. </a:t>
            </a:r>
          </a:p>
          <a:p>
            <a:endParaRPr lang="en-US"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2050" name="Picture 2" descr="A photo shows a rusty nail in a wooden plank penetrating a person’s foot from underneath the feet to above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2" y="2001854"/>
            <a:ext cx="4770220" cy="360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6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A7FC2-8963-4B65-8389-E4FA6E42691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Penetrating Injuries: High-Velocity</a:t>
            </a:r>
            <a:r>
              <a:rPr lang="en-US" b="1" i="0" u="none" strike="noStrike" kern="1600" dirty="0"/>
              <a:t> Wounds</a:t>
            </a:r>
            <a:endParaRPr lang="en-US" b="1" i="0" u="none" strike="noStrike" kern="1600" baseline="0" dirty="0"/>
          </a:p>
        </p:txBody>
      </p:sp>
      <p:sp>
        <p:nvSpPr>
          <p:cNvPr id="3" name="Text Placeholder 2">
            <a:extLst>
              <a:ext uri="{FF2B5EF4-FFF2-40B4-BE49-F238E27FC236}">
                <a16:creationId xmlns:a16="http://schemas.microsoft.com/office/drawing/2014/main" xmlns="" id="{9CC960B2-C69D-4649-8C6A-3633276F6AA0}"/>
              </a:ext>
            </a:extLst>
          </p:cNvPr>
          <p:cNvSpPr>
            <a:spLocks noGrp="1"/>
          </p:cNvSpPr>
          <p:nvPr>
            <p:ph sz="half" idx="1"/>
          </p:nvPr>
        </p:nvSpPr>
        <p:spPr>
          <a:xfrm>
            <a:off x="914400" y="1995055"/>
            <a:ext cx="4855464" cy="4006875"/>
          </a:xfrm>
        </p:spPr>
        <p:txBody>
          <a:bodyPr>
            <a:normAutofit/>
          </a:bodyPr>
          <a:lstStyle/>
          <a:p>
            <a:pPr marR="0" lvl="0" rtl="0"/>
            <a:r>
              <a:rPr lang="en-US" sz="2400" u="none" strike="noStrike" baseline="0" dirty="0"/>
              <a:t>High-velocity wounds occur when an object is moving faster than 2,000 feet/second.</a:t>
            </a:r>
          </a:p>
          <a:p>
            <a:pPr lvl="1"/>
            <a:r>
              <a:rPr lang="en-US" dirty="0"/>
              <a:t>T</a:t>
            </a:r>
            <a:r>
              <a:rPr lang="en-US" u="none" strike="noStrike" baseline="0" dirty="0"/>
              <a:t>hese injuries are usually caused by bullets from high-powered hunting rifles and military weapons. </a:t>
            </a:r>
          </a:p>
          <a:p>
            <a:pPr marR="0" lvl="0" rtl="0"/>
            <a:r>
              <a:rPr lang="en-US" sz="2400" u="none" strike="noStrike" baseline="0" dirty="0"/>
              <a:t>High-velocity wounds cause extensive tissue destruction that spreads out and away from the path of the projectile.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3074" name="Picture 2" descr="Photo shows leg of a patient with a high-velocity wound, a puncture surrounded by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416" y="2182546"/>
            <a:ext cx="5213240" cy="360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3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A103F-DCE7-4F34-A409-4DA65D2E59D7}"/>
              </a:ext>
            </a:extLst>
          </p:cNvPr>
          <p:cNvSpPr>
            <a:spLocks noGrp="1"/>
          </p:cNvSpPr>
          <p:nvPr>
            <p:ph type="title"/>
          </p:nvPr>
        </p:nvSpPr>
        <p:spPr/>
        <p:txBody>
          <a:bodyPr/>
          <a:lstStyle/>
          <a:p>
            <a:pPr marR="0" rtl="0"/>
            <a:r>
              <a:rPr lang="en-US" b="1" i="0" u="none" strike="noStrike" kern="1600" baseline="0" dirty="0"/>
              <a:t>Penetrating Injuries: Low-Velocity Wounds</a:t>
            </a:r>
          </a:p>
        </p:txBody>
      </p:sp>
      <p:sp>
        <p:nvSpPr>
          <p:cNvPr id="3" name="Text Placeholder 2">
            <a:extLst>
              <a:ext uri="{FF2B5EF4-FFF2-40B4-BE49-F238E27FC236}">
                <a16:creationId xmlns:a16="http://schemas.microsoft.com/office/drawing/2014/main" xmlns="" id="{C10A5229-BA3C-4C0C-9736-BA57DEE31AEA}"/>
              </a:ext>
            </a:extLst>
          </p:cNvPr>
          <p:cNvSpPr>
            <a:spLocks noGrp="1"/>
          </p:cNvSpPr>
          <p:nvPr>
            <p:ph type="body" idx="1"/>
          </p:nvPr>
        </p:nvSpPr>
        <p:spPr/>
        <p:txBody>
          <a:bodyPr/>
          <a:lstStyle/>
          <a:p>
            <a:pPr marR="0" lvl="0" rtl="0"/>
            <a:r>
              <a:rPr lang="en-US" u="none" strike="noStrike" baseline="0" dirty="0"/>
              <a:t>Low-velocity wounds occur when an object is moving slower than 2,000 feet/second. </a:t>
            </a:r>
          </a:p>
          <a:p>
            <a:pPr lvl="1"/>
            <a:r>
              <a:rPr lang="en-US" u="none" strike="noStrike" baseline="0" dirty="0"/>
              <a:t>Gunshot wounds from handguns and stab wounds are examples of low velocity wounds. </a:t>
            </a:r>
          </a:p>
          <a:p>
            <a:pPr marR="0" lvl="0" rtl="0"/>
            <a:r>
              <a:rPr lang="en-US" u="none" strike="noStrike" baseline="0" dirty="0"/>
              <a:t>Tissue destruction is limited to the actual path of the moving object.</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373350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E9A3D-232B-449A-96C8-2355801121B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Rotational Injury</a:t>
            </a:r>
          </a:p>
        </p:txBody>
      </p:sp>
      <p:sp>
        <p:nvSpPr>
          <p:cNvPr id="3" name="Text Placeholder 2">
            <a:extLst>
              <a:ext uri="{FF2B5EF4-FFF2-40B4-BE49-F238E27FC236}">
                <a16:creationId xmlns:a16="http://schemas.microsoft.com/office/drawing/2014/main" xmlns="" id="{14A739B1-011E-4D47-A182-04480083D091}"/>
              </a:ext>
            </a:extLst>
          </p:cNvPr>
          <p:cNvSpPr>
            <a:spLocks noGrp="1"/>
          </p:cNvSpPr>
          <p:nvPr>
            <p:ph sz="half" idx="1"/>
          </p:nvPr>
        </p:nvSpPr>
        <p:spPr>
          <a:xfrm>
            <a:off x="928103" y="1805933"/>
            <a:ext cx="4855464" cy="4729436"/>
          </a:xfrm>
        </p:spPr>
        <p:txBody>
          <a:bodyPr>
            <a:normAutofit fontScale="92500"/>
          </a:bodyPr>
          <a:lstStyle/>
          <a:p>
            <a:pPr>
              <a:lnSpc>
                <a:spcPct val="90000"/>
              </a:lnSpc>
            </a:pPr>
            <a:r>
              <a:rPr lang="en-US" sz="2400" dirty="0"/>
              <a:t>O</a:t>
            </a:r>
            <a:r>
              <a:rPr lang="en-US" sz="2400" u="none" strike="noStrike" baseline="0" dirty="0"/>
              <a:t>ccur when energy is transmitted to the body in a twisting direction</a:t>
            </a:r>
          </a:p>
          <a:p>
            <a:pPr lvl="1">
              <a:lnSpc>
                <a:spcPct val="90000"/>
              </a:lnSpc>
            </a:pPr>
            <a:r>
              <a:rPr lang="en-US" sz="2200" dirty="0"/>
              <a:t>T</a:t>
            </a:r>
            <a:r>
              <a:rPr lang="en-US" sz="2200" u="none" strike="noStrike" baseline="0" dirty="0"/>
              <a:t>wisted through an abnormal range of motion</a:t>
            </a:r>
          </a:p>
          <a:p>
            <a:pPr lvl="1">
              <a:lnSpc>
                <a:spcPct val="90000"/>
              </a:lnSpc>
            </a:pPr>
            <a:r>
              <a:rPr lang="en-US" sz="2400" dirty="0"/>
              <a:t>Primary factor in a rotational injury is the direction the energy is traveling through the body.</a:t>
            </a:r>
            <a:endParaRPr lang="en-US" sz="2200" u="none" strike="noStrike" baseline="0" dirty="0"/>
          </a:p>
          <a:p>
            <a:pPr>
              <a:lnSpc>
                <a:spcPct val="90000"/>
              </a:lnSpc>
            </a:pPr>
            <a:r>
              <a:rPr lang="en-US" sz="2400" u="none" strike="noStrike" baseline="0" dirty="0"/>
              <a:t>Examples include:</a:t>
            </a:r>
          </a:p>
          <a:p>
            <a:pPr lvl="1">
              <a:lnSpc>
                <a:spcPct val="90000"/>
              </a:lnSpc>
            </a:pPr>
            <a:r>
              <a:rPr lang="en-US" sz="2200" dirty="0"/>
              <a:t>T</a:t>
            </a:r>
            <a:r>
              <a:rPr lang="en-US" sz="2200" u="none" strike="noStrike" baseline="0" dirty="0"/>
              <a:t>urning an ankle while hiking</a:t>
            </a:r>
          </a:p>
          <a:p>
            <a:pPr lvl="1">
              <a:lnSpc>
                <a:spcPct val="90000"/>
              </a:lnSpc>
            </a:pPr>
            <a:r>
              <a:rPr lang="en-US" sz="2200" dirty="0"/>
              <a:t>D</a:t>
            </a:r>
            <a:r>
              <a:rPr lang="en-US" sz="2200" u="none" strike="noStrike" baseline="0" dirty="0"/>
              <a:t>islocating a shoulder after catching a ski pole on a tree branch</a:t>
            </a:r>
          </a:p>
          <a:p>
            <a:pPr lvl="1">
              <a:lnSpc>
                <a:spcPct val="90000"/>
              </a:lnSpc>
            </a:pPr>
            <a:r>
              <a:rPr lang="en-US" sz="2200" u="none" strike="noStrike" baseline="0" dirty="0"/>
              <a:t>Twisting the lower leg and causing a spiral tibia fracture</a:t>
            </a:r>
          </a:p>
          <a:p>
            <a:pPr lvl="1">
              <a:lnSpc>
                <a:spcPct val="90000"/>
              </a:lnSpc>
            </a:pPr>
            <a:endParaRPr lang="en-US" sz="2200"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4098" name="Picture 2" descr="Illustration shows the rotational injury sustained by a skier. The leg bone in one leg is fractured by the twisting force acting on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995" y="2001799"/>
            <a:ext cx="4327798" cy="394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3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1EA22-C078-4557-9EF6-CB9FF038229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Crush Injury</a:t>
            </a:r>
          </a:p>
        </p:txBody>
      </p:sp>
      <p:sp>
        <p:nvSpPr>
          <p:cNvPr id="3" name="Text Placeholder 2">
            <a:extLst>
              <a:ext uri="{FF2B5EF4-FFF2-40B4-BE49-F238E27FC236}">
                <a16:creationId xmlns:a16="http://schemas.microsoft.com/office/drawing/2014/main" xmlns="" id="{5AF4E5E9-A018-4AF9-A5B9-E4D3E731964A}"/>
              </a:ext>
            </a:extLst>
          </p:cNvPr>
          <p:cNvSpPr>
            <a:spLocks noGrp="1"/>
          </p:cNvSpPr>
          <p:nvPr>
            <p:ph sz="half" idx="1"/>
          </p:nvPr>
        </p:nvSpPr>
        <p:spPr>
          <a:xfrm>
            <a:off x="928103" y="1534943"/>
            <a:ext cx="4855464" cy="4729436"/>
          </a:xfrm>
        </p:spPr>
        <p:txBody>
          <a:bodyPr>
            <a:normAutofit fontScale="92500"/>
          </a:bodyPr>
          <a:lstStyle/>
          <a:p>
            <a:pPr marR="0" lvl="0" rtl="0"/>
            <a:r>
              <a:rPr lang="en-US" sz="2200" u="none" strike="noStrike" baseline="0" dirty="0"/>
              <a:t>A crush or compression injury occurs when a body part is caught between two or more hard objects and is subjected to significant compressive force or pressure. </a:t>
            </a:r>
          </a:p>
          <a:p>
            <a:pPr lvl="0"/>
            <a:r>
              <a:rPr lang="en-US" dirty="0"/>
              <a:t>Can produce devastating wounds that include penetrating trauma, blunt trauma, or both</a:t>
            </a:r>
          </a:p>
          <a:p>
            <a:pPr lvl="0"/>
            <a:r>
              <a:rPr lang="en-US" dirty="0"/>
              <a:t>Common in river sports, backcountry skiing, and mountaineering</a:t>
            </a:r>
          </a:p>
          <a:p>
            <a:pPr lvl="0"/>
            <a:r>
              <a:rPr lang="en-US" dirty="0"/>
              <a:t>Avalanche victims can also suffer from crush injuries from heavy packed snow.</a:t>
            </a:r>
          </a:p>
          <a:p>
            <a:pPr marR="0" lvl="0" rtl="0"/>
            <a:endParaRPr lang="en-US" sz="2200"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5122" name="Picture 2" descr="Photo shows the leg of a patient with crush injury. Several rods are inserted into the leg and skin has been scraped at some pl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215" y="2071621"/>
            <a:ext cx="4342196" cy="302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1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49D10-27C0-454B-88E2-C3E0A8B4EE0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Blast Injury</a:t>
            </a:r>
          </a:p>
        </p:txBody>
      </p:sp>
      <p:sp>
        <p:nvSpPr>
          <p:cNvPr id="3" name="Text Placeholder 2">
            <a:extLst>
              <a:ext uri="{FF2B5EF4-FFF2-40B4-BE49-F238E27FC236}">
                <a16:creationId xmlns:a16="http://schemas.microsoft.com/office/drawing/2014/main" xmlns="" id="{1E35FE99-7B1D-4AE5-8AE5-9F6CEA50C649}"/>
              </a:ext>
            </a:extLst>
          </p:cNvPr>
          <p:cNvSpPr>
            <a:spLocks noGrp="1"/>
          </p:cNvSpPr>
          <p:nvPr>
            <p:ph sz="half" idx="1"/>
          </p:nvPr>
        </p:nvSpPr>
        <p:spPr>
          <a:xfrm>
            <a:off x="914400" y="1461052"/>
            <a:ext cx="4855464" cy="4729436"/>
          </a:xfrm>
        </p:spPr>
        <p:txBody>
          <a:bodyPr>
            <a:normAutofit/>
          </a:bodyPr>
          <a:lstStyle/>
          <a:p>
            <a:r>
              <a:rPr lang="en-US" sz="2400" u="none" strike="noStrike" baseline="0" dirty="0"/>
              <a:t>Blast injuries are caused by an explosive force and are divided into four categories: primary, secondary, tertiary, and miscellaneous (or quaternary) injuries.</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pic>
        <p:nvPicPr>
          <p:cNvPr id="6146" name="Picture 2" descr="The innermost circle shows the blast and represents Primary Blast Injury (injuries due to the blast wave itself. The second circle represents Secondary Blast Injury (injuries due to missiles being propelled by blast force). The third circle represents Tertiary Blast Injury (injuries due to impact with another object). The fourth and outermost circle represents Quaternary Blast Injury (collateral injuries such as burns, crush injuries, toxic inhalation)." title="Illustration shows mechanisms of blast injuries in four concentric circles with a person being thrown out across the circ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0" y="1907647"/>
            <a:ext cx="4394200" cy="442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49D10-27C0-454B-88E2-C3E0A8B4EE00}"/>
              </a:ext>
            </a:extLst>
          </p:cNvPr>
          <p:cNvSpPr>
            <a:spLocks noGrp="1"/>
          </p:cNvSpPr>
          <p:nvPr>
            <p:ph type="title"/>
          </p:nvPr>
        </p:nvSpPr>
        <p:spPr/>
        <p:txBody>
          <a:bodyPr/>
          <a:lstStyle/>
          <a:p>
            <a:pPr marR="0" rtl="0"/>
            <a:r>
              <a:rPr lang="en-US" b="1" i="0" u="none" strike="noStrike" kern="1600" baseline="0" dirty="0"/>
              <a:t>Blast Injury: Primary and Secondary</a:t>
            </a:r>
          </a:p>
        </p:txBody>
      </p:sp>
      <p:sp>
        <p:nvSpPr>
          <p:cNvPr id="3" name="Text Placeholder 2">
            <a:extLst>
              <a:ext uri="{FF2B5EF4-FFF2-40B4-BE49-F238E27FC236}">
                <a16:creationId xmlns:a16="http://schemas.microsoft.com/office/drawing/2014/main" xmlns="" id="{1E35FE99-7B1D-4AE5-8AE5-9F6CEA50C649}"/>
              </a:ext>
            </a:extLst>
          </p:cNvPr>
          <p:cNvSpPr>
            <a:spLocks noGrp="1"/>
          </p:cNvSpPr>
          <p:nvPr>
            <p:ph type="body" idx="1"/>
          </p:nvPr>
        </p:nvSpPr>
        <p:spPr/>
        <p:txBody>
          <a:bodyPr/>
          <a:lstStyle/>
          <a:p>
            <a:pPr marR="0" lvl="0" rtl="0"/>
            <a:r>
              <a:rPr lang="en-US" sz="2400" u="none" strike="noStrike" baseline="0" dirty="0"/>
              <a:t>Primary blast injuries are due to a massive pressure wave that strikes the body following the rapid release and expansion of gases. </a:t>
            </a:r>
          </a:p>
          <a:p>
            <a:pPr lvl="1"/>
            <a:r>
              <a:rPr lang="en-US" sz="2400" u="none" strike="noStrike" baseline="0" dirty="0"/>
              <a:t>Solid and water-dense tissues (such as the liver or urinary bladder) are minimally affected, whereas air-dense tissues (such as the lungs, ears, or intestines) can be contused or ruptured. </a:t>
            </a:r>
          </a:p>
          <a:p>
            <a:r>
              <a:rPr lang="en-US" sz="2400" dirty="0"/>
              <a:t>Secondary blast injuries are caused by airborne objects that strike the body. </a:t>
            </a:r>
          </a:p>
          <a:p>
            <a:pPr marR="0" lvl="0" rtl="0"/>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293803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6E49D-C64A-4EC6-B033-734B57DAE70F}"/>
              </a:ext>
            </a:extLst>
          </p:cNvPr>
          <p:cNvSpPr>
            <a:spLocks noGrp="1"/>
          </p:cNvSpPr>
          <p:nvPr>
            <p:ph type="title"/>
          </p:nvPr>
        </p:nvSpPr>
        <p:spPr/>
        <p:txBody>
          <a:bodyPr/>
          <a:lstStyle/>
          <a:p>
            <a:pPr marR="0" rtl="0"/>
            <a:r>
              <a:rPr lang="en-US" kern="1600" dirty="0"/>
              <a:t>Blast Injury: Tertiary and Quaternary</a:t>
            </a:r>
            <a:endParaRPr lang="en-US" b="1" i="0" u="none" strike="noStrike" kern="1600" baseline="0" dirty="0"/>
          </a:p>
        </p:txBody>
      </p:sp>
      <p:sp>
        <p:nvSpPr>
          <p:cNvPr id="3" name="Text Placeholder 2">
            <a:extLst>
              <a:ext uri="{FF2B5EF4-FFF2-40B4-BE49-F238E27FC236}">
                <a16:creationId xmlns:a16="http://schemas.microsoft.com/office/drawing/2014/main" xmlns="" id="{7708562F-ABA6-4B01-A3D2-FAF8D7F783E1}"/>
              </a:ext>
            </a:extLst>
          </p:cNvPr>
          <p:cNvSpPr>
            <a:spLocks noGrp="1"/>
          </p:cNvSpPr>
          <p:nvPr>
            <p:ph type="body" idx="1"/>
          </p:nvPr>
        </p:nvSpPr>
        <p:spPr/>
        <p:txBody>
          <a:bodyPr/>
          <a:lstStyle/>
          <a:p>
            <a:pPr marR="0" lvl="0" rtl="0"/>
            <a:r>
              <a:rPr lang="en-US" u="none" strike="noStrike" baseline="0" dirty="0"/>
              <a:t>Tertiary blast injuries occur when the body is forcibly thrown and strikes other objects such as a wall or the ground.</a:t>
            </a:r>
          </a:p>
          <a:p>
            <a:pPr lvl="1"/>
            <a:r>
              <a:rPr lang="en-US" dirty="0"/>
              <a:t>U</a:t>
            </a:r>
            <a:r>
              <a:rPr lang="en-US" u="none" strike="noStrike" baseline="0" dirty="0"/>
              <a:t>sually seen only in high-energy explosions</a:t>
            </a:r>
          </a:p>
          <a:p>
            <a:r>
              <a:rPr lang="en-US" u="none" strike="noStrike" baseline="0" dirty="0"/>
              <a:t>Miscellaneous, or quaternary, injuries are caused by other blast-related factors such as exposure to steam or burning materials, inhalation of toxins, or impact by debris from a collapsing building. </a:t>
            </a:r>
          </a:p>
          <a:p>
            <a:pPr lvl="1"/>
            <a:r>
              <a:rPr lang="en-US" u="none" strike="noStrike" baseline="0" dirty="0"/>
              <a:t>When aggravated by a blast, illnesses including asthma, angina, hypertension, and anxiety are also considered quaternary injuries.</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9122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6014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02A07-16A0-474C-B067-D23532203CB8}"/>
              </a:ext>
            </a:extLst>
          </p:cNvPr>
          <p:cNvSpPr>
            <a:spLocks noGrp="1"/>
          </p:cNvSpPr>
          <p:nvPr>
            <p:ph type="title"/>
          </p:nvPr>
        </p:nvSpPr>
        <p:spPr/>
        <p:txBody>
          <a:bodyPr/>
          <a:lstStyle/>
          <a:p>
            <a:pPr marR="0" rtl="0"/>
            <a:r>
              <a:rPr lang="en-US" kern="1600" dirty="0"/>
              <a:t>Blast Injury</a:t>
            </a:r>
            <a:endParaRPr lang="en-US" b="1" i="0" u="none" strike="noStrike" kern="1600" baseline="0" dirty="0"/>
          </a:p>
        </p:txBody>
      </p:sp>
      <p:sp>
        <p:nvSpPr>
          <p:cNvPr id="3" name="Text Placeholder 2">
            <a:extLst>
              <a:ext uri="{FF2B5EF4-FFF2-40B4-BE49-F238E27FC236}">
                <a16:creationId xmlns:a16="http://schemas.microsoft.com/office/drawing/2014/main" xmlns="" id="{398E32EF-11F4-4F2F-B00C-AC30E076D670}"/>
              </a:ext>
            </a:extLst>
          </p:cNvPr>
          <p:cNvSpPr>
            <a:spLocks noGrp="1"/>
          </p:cNvSpPr>
          <p:nvPr>
            <p:ph type="body" idx="1"/>
          </p:nvPr>
        </p:nvSpPr>
        <p:spPr>
          <a:xfrm>
            <a:off x="891540" y="1995056"/>
            <a:ext cx="10435590" cy="4194862"/>
          </a:xfrm>
        </p:spPr>
        <p:txBody>
          <a:bodyPr/>
          <a:lstStyle/>
          <a:p>
            <a:pPr marR="0" lvl="0" rtl="0"/>
            <a:r>
              <a:rPr lang="en-US" u="none" strike="noStrike" baseline="0" dirty="0"/>
              <a:t>Blast injuries are more commonly associated with an industrial accident or a military/terrorist event, but they could be encountered in kitchens or backcountry environments. </a:t>
            </a:r>
          </a:p>
          <a:p>
            <a:pPr lvl="1"/>
            <a:r>
              <a:rPr lang="en-US" u="none" strike="noStrike" baseline="0" dirty="0"/>
              <a:t>Examples include a camp stove explosion, a mountain lodge kitchen stove blast, or an accidental explosion during avalanche control measures</a:t>
            </a:r>
          </a:p>
          <a:p>
            <a:r>
              <a:rPr lang="en-US" dirty="0"/>
              <a:t>“Blast Pattern Triad”</a:t>
            </a:r>
          </a:p>
          <a:p>
            <a:pPr lvl="1"/>
            <a:r>
              <a:rPr lang="en-US" dirty="0"/>
              <a:t>Reflex response during the initial stage of blast Injuries consists of:</a:t>
            </a:r>
          </a:p>
          <a:p>
            <a:pPr lvl="2"/>
            <a:r>
              <a:rPr lang="en-US" dirty="0"/>
              <a:t>A</a:t>
            </a:r>
            <a:r>
              <a:rPr lang="en-US" u="none" strike="noStrike" baseline="0" dirty="0"/>
              <a:t>pnea (“wind knocked out”)</a:t>
            </a:r>
          </a:p>
          <a:p>
            <a:pPr lvl="2"/>
            <a:r>
              <a:rPr lang="en-US" u="none" strike="noStrike" baseline="0" dirty="0"/>
              <a:t>Bradycardia (slow heart rate) </a:t>
            </a:r>
          </a:p>
          <a:p>
            <a:pPr lvl="2"/>
            <a:r>
              <a:rPr lang="en-US" u="none" strike="noStrike" baseline="0" dirty="0"/>
              <a:t>Hypotension (low blood pressure) </a:t>
            </a:r>
          </a:p>
          <a:p>
            <a:pPr lvl="1"/>
            <a:r>
              <a:rPr lang="en-US" dirty="0"/>
              <a:t>U</a:t>
            </a:r>
            <a:r>
              <a:rPr lang="en-US" u="none" strike="noStrike" baseline="0" dirty="0"/>
              <a:t>sually return to pre-blast values within a relatively short time unless other significant injuries are present</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331249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Trauma Centers</a:t>
            </a:r>
          </a:p>
        </p:txBody>
      </p:sp>
    </p:spTree>
    <p:extLst>
      <p:ext uri="{BB962C8B-B14F-4D97-AF65-F5344CB8AC3E}">
        <p14:creationId xmlns:p14="http://schemas.microsoft.com/office/powerpoint/2010/main" val="10599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D6D38-117A-40EB-BFCE-F89CDA11808D}"/>
              </a:ext>
            </a:extLst>
          </p:cNvPr>
          <p:cNvSpPr>
            <a:spLocks noGrp="1"/>
          </p:cNvSpPr>
          <p:nvPr>
            <p:ph type="title"/>
          </p:nvPr>
        </p:nvSpPr>
        <p:spPr/>
        <p:txBody>
          <a:bodyPr/>
          <a:lstStyle/>
          <a:p>
            <a:pPr marR="0" rtl="0"/>
            <a:r>
              <a:rPr lang="en-US" b="1" i="0" u="none" strike="noStrike" kern="1600" baseline="0" dirty="0"/>
              <a:t>Trauma Centers </a:t>
            </a:r>
          </a:p>
        </p:txBody>
      </p:sp>
      <p:sp>
        <p:nvSpPr>
          <p:cNvPr id="3" name="Text Placeholder 2">
            <a:extLst>
              <a:ext uri="{FF2B5EF4-FFF2-40B4-BE49-F238E27FC236}">
                <a16:creationId xmlns:a16="http://schemas.microsoft.com/office/drawing/2014/main" xmlns="" id="{780FBE22-9C57-48D5-8742-32B586D74038}"/>
              </a:ext>
            </a:extLst>
          </p:cNvPr>
          <p:cNvSpPr>
            <a:spLocks noGrp="1"/>
          </p:cNvSpPr>
          <p:nvPr>
            <p:ph type="body" idx="1"/>
          </p:nvPr>
        </p:nvSpPr>
        <p:spPr/>
        <p:txBody>
          <a:bodyPr/>
          <a:lstStyle/>
          <a:p>
            <a:r>
              <a:rPr lang="en-US" dirty="0"/>
              <a:t>OEC technicians need to be able to decide if a patient needs to be rapidly transferred to a </a:t>
            </a:r>
            <a:r>
              <a:rPr lang="en-US" u="dbl" dirty="0">
                <a:solidFill>
                  <a:srgbClr val="C00000"/>
                </a:solidFill>
              </a:rPr>
              <a:t>trauma center</a:t>
            </a:r>
            <a:r>
              <a:rPr lang="en-US" dirty="0"/>
              <a:t>.</a:t>
            </a:r>
          </a:p>
          <a:p>
            <a:pPr lvl="1"/>
            <a:r>
              <a:rPr lang="en-US" u="none" strike="noStrike" baseline="0" dirty="0"/>
              <a:t>Most minor injuries you will encounter can be seen in local or community outpatient hospital setting.</a:t>
            </a:r>
          </a:p>
          <a:p>
            <a:pPr lvl="1"/>
            <a:r>
              <a:rPr lang="en-US" u="none" strike="noStrike" baseline="0" dirty="0"/>
              <a:t>Some larger ski resorts in the United States now have medical clinics staffed by x-ray technicians, lab technicians, doctors, and other health care providers. </a:t>
            </a:r>
          </a:p>
          <a:p>
            <a:pPr lvl="2"/>
            <a:r>
              <a:rPr lang="en-US" u="none" strike="noStrike" baseline="0" dirty="0"/>
              <a:t>These facilities can handle most of the area’s patients. </a:t>
            </a:r>
          </a:p>
          <a:p>
            <a:pPr lvl="1"/>
            <a:r>
              <a:rPr lang="en-US" dirty="0"/>
              <a:t>T</a:t>
            </a:r>
            <a:r>
              <a:rPr lang="en-US" u="none" strike="noStrike" baseline="0" dirty="0"/>
              <a:t>ransportation to a trauma center using ALS, if available, is needed for major injuries.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18-3</a:t>
            </a:r>
          </a:p>
        </p:txBody>
      </p:sp>
    </p:spTree>
    <p:extLst>
      <p:ext uri="{BB962C8B-B14F-4D97-AF65-F5344CB8AC3E}">
        <p14:creationId xmlns:p14="http://schemas.microsoft.com/office/powerpoint/2010/main" val="403283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E430E-35A7-47C3-9D34-B9942C1E780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Trauma Centers</a:t>
            </a:r>
          </a:p>
        </p:txBody>
      </p:sp>
      <p:sp>
        <p:nvSpPr>
          <p:cNvPr id="3" name="Text Placeholder 2">
            <a:extLst>
              <a:ext uri="{FF2B5EF4-FFF2-40B4-BE49-F238E27FC236}">
                <a16:creationId xmlns:a16="http://schemas.microsoft.com/office/drawing/2014/main" xmlns="" id="{46FB4D80-FF9B-4CBB-AA08-3EFD14D32BE9}"/>
              </a:ext>
            </a:extLst>
          </p:cNvPr>
          <p:cNvSpPr>
            <a:spLocks noGrp="1"/>
          </p:cNvSpPr>
          <p:nvPr>
            <p:ph sz="half" idx="1"/>
          </p:nvPr>
        </p:nvSpPr>
        <p:spPr>
          <a:xfrm>
            <a:off x="923637" y="1885919"/>
            <a:ext cx="4855464" cy="4016112"/>
          </a:xfrm>
        </p:spPr>
        <p:txBody>
          <a:bodyPr>
            <a:normAutofit/>
          </a:bodyPr>
          <a:lstStyle/>
          <a:p>
            <a:pPr marR="0" lvl="0" rtl="0"/>
            <a:r>
              <a:rPr lang="en-US" u="none" strike="noStrike" baseline="0" dirty="0"/>
              <a:t>OEC technicians such as ski patrollers, climbing and rafting guides, and bicycle patrollers need to know the location of the nearest trauma center.</a:t>
            </a:r>
          </a:p>
          <a:p>
            <a:pPr lvl="1"/>
            <a:r>
              <a:rPr lang="en-US" sz="2200" u="none" strike="noStrike" baseline="0" dirty="0"/>
              <a:t>If available, air transport may hasten the transport time to these specialized centers.</a:t>
            </a:r>
          </a:p>
          <a:p>
            <a:pPr lvl="1"/>
            <a:r>
              <a:rPr lang="en-US" sz="2200" u="none" strike="noStrike" baseline="0" dirty="0"/>
              <a:t>With the help of the local EMS system, develop a local protocol regarding air transport.</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18-3</a:t>
            </a:r>
          </a:p>
        </p:txBody>
      </p:sp>
      <p:pic>
        <p:nvPicPr>
          <p:cNvPr id="7170" name="Picture 2" descr="Photo shows O E C technicians loading a patient into a 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324" y="2207904"/>
            <a:ext cx="4402958" cy="249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97086-F715-4B62-A020-A8F3C428860B}"/>
              </a:ext>
            </a:extLst>
          </p:cNvPr>
          <p:cNvSpPr>
            <a:spLocks noGrp="1"/>
          </p:cNvSpPr>
          <p:nvPr>
            <p:ph type="title"/>
          </p:nvPr>
        </p:nvSpPr>
        <p:spPr/>
        <p:txBody>
          <a:bodyPr/>
          <a:lstStyle/>
          <a:p>
            <a:pPr marR="0" rtl="0"/>
            <a:r>
              <a:rPr lang="en-US" b="1" i="0" u="none" strike="noStrike" kern="1600" baseline="0" dirty="0"/>
              <a:t>Trauma Centers </a:t>
            </a:r>
          </a:p>
        </p:txBody>
      </p:sp>
      <p:sp>
        <p:nvSpPr>
          <p:cNvPr id="3" name="Text Placeholder 2">
            <a:extLst>
              <a:ext uri="{FF2B5EF4-FFF2-40B4-BE49-F238E27FC236}">
                <a16:creationId xmlns:a16="http://schemas.microsoft.com/office/drawing/2014/main" xmlns="" id="{427A7F70-2248-4A74-8226-169C0D15860B}"/>
              </a:ext>
            </a:extLst>
          </p:cNvPr>
          <p:cNvSpPr>
            <a:spLocks noGrp="1"/>
          </p:cNvSpPr>
          <p:nvPr>
            <p:ph type="body" idx="1"/>
          </p:nvPr>
        </p:nvSpPr>
        <p:spPr/>
        <p:txBody>
          <a:bodyPr/>
          <a:lstStyle/>
          <a:p>
            <a:pPr marR="0" lvl="0" rtl="0"/>
            <a:r>
              <a:rPr lang="en-US" sz="2400" u="none" strike="noStrike" baseline="0" dirty="0"/>
              <a:t>A national system of designated accredited trauma centers has been established in the United States to provide specialized care to multisystem trauma patients. </a:t>
            </a:r>
          </a:p>
          <a:p>
            <a:pPr lvl="1"/>
            <a:r>
              <a:rPr lang="en-US" sz="2400" dirty="0"/>
              <a:t>E</a:t>
            </a:r>
            <a:r>
              <a:rPr lang="en-US" sz="2400" u="none" strike="noStrike" baseline="0" dirty="0"/>
              <a:t>quipped to provide care to trauma patients at any time and are specifically designed to manage patients whose injuries involve two or more body systems, a condition known as multisystem trauma</a:t>
            </a:r>
          </a:p>
          <a:p>
            <a:pPr lvl="2"/>
            <a:r>
              <a:rPr lang="en-US" sz="2000" dirty="0"/>
              <a:t>Example: </a:t>
            </a:r>
            <a:r>
              <a:rPr lang="en-US" sz="2000" u="none" strike="noStrike" baseline="0" dirty="0"/>
              <a:t>a patient with a possible fractured femur and internal abdominal injuries</a:t>
            </a:r>
          </a:p>
          <a:p>
            <a:pPr lvl="1"/>
            <a:r>
              <a:rPr lang="en-US" sz="2400" u="none" strike="noStrike" baseline="0" dirty="0"/>
              <a:t>Definitive care at these centers is coordinated by a trauma surgeon.</a:t>
            </a:r>
          </a:p>
          <a:p>
            <a:pPr lvl="2"/>
            <a:r>
              <a:rPr lang="en-US" sz="2000" dirty="0"/>
              <a:t>Then calling on specialists when needed</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18-3</a:t>
            </a:r>
          </a:p>
        </p:txBody>
      </p:sp>
    </p:spTree>
    <p:extLst>
      <p:ext uri="{BB962C8B-B14F-4D97-AF65-F5344CB8AC3E}">
        <p14:creationId xmlns:p14="http://schemas.microsoft.com/office/powerpoint/2010/main" val="374412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329428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97086-F715-4B62-A020-A8F3C428860B}"/>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427A7F70-2248-4A74-8226-169C0D15860B}"/>
              </a:ext>
            </a:extLst>
          </p:cNvPr>
          <p:cNvSpPr>
            <a:spLocks noGrp="1"/>
          </p:cNvSpPr>
          <p:nvPr>
            <p:ph type="body" idx="1"/>
          </p:nvPr>
        </p:nvSpPr>
        <p:spPr>
          <a:xfrm>
            <a:off x="891540" y="1948874"/>
            <a:ext cx="10435590" cy="4241044"/>
          </a:xfrm>
        </p:spPr>
        <p:txBody>
          <a:bodyPr/>
          <a:lstStyle/>
          <a:p>
            <a:pPr marR="0" lvl="0" rtl="0"/>
            <a:r>
              <a:rPr lang="en-US" u="none" strike="noStrike" baseline="0" dirty="0"/>
              <a:t>In addition to standard SAMPLE</a:t>
            </a:r>
            <a:r>
              <a:rPr lang="en-US" u="none" strike="noStrike" dirty="0"/>
              <a:t> history, obtain trauma-specific information.</a:t>
            </a:r>
          </a:p>
          <a:p>
            <a:pPr lvl="1"/>
            <a:r>
              <a:rPr lang="en-US" baseline="0" dirty="0"/>
              <a:t>Look</a:t>
            </a:r>
            <a:r>
              <a:rPr lang="en-US" dirty="0"/>
              <a:t> at the forces involved.</a:t>
            </a:r>
          </a:p>
          <a:p>
            <a:pPr lvl="1"/>
            <a:r>
              <a:rPr lang="en-US" u="none" strike="noStrike" baseline="0" dirty="0"/>
              <a:t>In</a:t>
            </a:r>
            <a:r>
              <a:rPr lang="en-US" u="none" strike="noStrike" dirty="0"/>
              <a:t> unwitnessed trauma patients, assessment of many suspected injuries may be based only on a good understanding of how the trauma occurred.</a:t>
            </a:r>
          </a:p>
          <a:p>
            <a:pPr lvl="1"/>
            <a:r>
              <a:rPr lang="en-US" baseline="0" dirty="0"/>
              <a:t>Based on the MOI, a thorough</a:t>
            </a:r>
            <a:r>
              <a:rPr lang="en-US" dirty="0"/>
              <a:t> evalution of a body part suspected to be injured is important.</a:t>
            </a:r>
          </a:p>
          <a:p>
            <a:r>
              <a:rPr lang="en-US" dirty="0"/>
              <a:t>When there is a multiple trauma, a full hands-on head-to-toe secondary physical assessment may find additional injuries that were overshadowed by another more painful injury.</a:t>
            </a:r>
          </a:p>
          <a:p>
            <a:r>
              <a:rPr lang="en-US" dirty="0"/>
              <a:t>Monitor and reassesses the patient frequently by taking vital signs every 5 minutes for critical patients and every 15 minutes for non-critical patients.</a:t>
            </a:r>
          </a:p>
        </p:txBody>
      </p:sp>
    </p:spTree>
    <p:extLst>
      <p:ext uri="{BB962C8B-B14F-4D97-AF65-F5344CB8AC3E}">
        <p14:creationId xmlns:p14="http://schemas.microsoft.com/office/powerpoint/2010/main" val="93218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16927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5177E-797D-4062-BD6D-EEFD935A7025}"/>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67059030-54BC-4066-B9B2-0AB9AD41D40F}"/>
              </a:ext>
            </a:extLst>
          </p:cNvPr>
          <p:cNvSpPr>
            <a:spLocks noGrp="1"/>
          </p:cNvSpPr>
          <p:nvPr>
            <p:ph type="body" idx="1"/>
          </p:nvPr>
        </p:nvSpPr>
        <p:spPr/>
        <p:txBody>
          <a:bodyPr/>
          <a:lstStyle/>
          <a:p>
            <a:pPr marR="0" lvl="0" rtl="0"/>
            <a:r>
              <a:rPr lang="en-US" u="none" strike="noStrike" baseline="0" dirty="0"/>
              <a:t>As for any patient, the first step in managing a person who has been injured is to mitigate any hazards that may be present. </a:t>
            </a:r>
          </a:p>
          <a:p>
            <a:pPr lvl="1"/>
            <a:r>
              <a:rPr lang="en-US" dirty="0"/>
              <a:t>C</a:t>
            </a:r>
            <a:r>
              <a:rPr lang="en-US" u="none" strike="noStrike" baseline="0" dirty="0"/>
              <a:t>orrect any immediate threats to life (ABCD). </a:t>
            </a:r>
          </a:p>
          <a:p>
            <a:pPr lvl="1"/>
            <a:r>
              <a:rPr lang="en-US" u="none" strike="noStrike" baseline="0" dirty="0"/>
              <a:t>Control excessive bleeding. </a:t>
            </a:r>
          </a:p>
          <a:p>
            <a:pPr lvl="1"/>
            <a:r>
              <a:rPr lang="en-US" dirty="0"/>
              <a:t>If the patient is unresponsive, it is important to open the airway, simultaneously assess breathing, and make sure there is a carotid pulse.</a:t>
            </a:r>
          </a:p>
          <a:p>
            <a:pPr lvl="2"/>
            <a:r>
              <a:rPr lang="en-US" dirty="0"/>
              <a:t>Feel for 10 seconds.</a:t>
            </a:r>
          </a:p>
          <a:p>
            <a:pPr lvl="1"/>
            <a:r>
              <a:rPr lang="en-US" dirty="0"/>
              <a:t>If not breathing and no pulse, immediately begin CPR. </a:t>
            </a:r>
          </a:p>
          <a:p>
            <a:pPr lvl="1"/>
            <a:r>
              <a:rPr lang="en-US" dirty="0"/>
              <a:t>If indicated, stabilize the patient’s spine by applying manual stabilization to the head and neck. </a:t>
            </a:r>
          </a:p>
          <a:p>
            <a:pPr lvl="2"/>
            <a:r>
              <a:rPr lang="en-US" dirty="0"/>
              <a:t>Must be maintained until replaced with mechanical stabilization</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spTree>
    <p:extLst>
      <p:ext uri="{BB962C8B-B14F-4D97-AF65-F5344CB8AC3E}">
        <p14:creationId xmlns:p14="http://schemas.microsoft.com/office/powerpoint/2010/main" val="108028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43E21-FB1D-467C-849F-D024D0E04EF4}"/>
              </a:ext>
            </a:extLst>
          </p:cNvPr>
          <p:cNvSpPr>
            <a:spLocks noGrp="1"/>
          </p:cNvSpPr>
          <p:nvPr>
            <p:ph type="title"/>
          </p:nvPr>
        </p:nvSpPr>
        <p:spPr/>
        <p:txBody>
          <a:bodyPr/>
          <a:lstStyle/>
          <a:p>
            <a:pPr marR="0" rtl="0"/>
            <a:r>
              <a:rPr lang="en-US" b="1" i="0" u="none" strike="noStrike" kern="1600" baseline="0" dirty="0"/>
              <a:t>Management: “Load-And-Go”</a:t>
            </a:r>
          </a:p>
        </p:txBody>
      </p:sp>
      <p:sp>
        <p:nvSpPr>
          <p:cNvPr id="3" name="Text Placeholder 2">
            <a:extLst>
              <a:ext uri="{FF2B5EF4-FFF2-40B4-BE49-F238E27FC236}">
                <a16:creationId xmlns:a16="http://schemas.microsoft.com/office/drawing/2014/main" xmlns="" id="{062A18AC-F029-4C67-A900-94C4F2CB242E}"/>
              </a:ext>
            </a:extLst>
          </p:cNvPr>
          <p:cNvSpPr>
            <a:spLocks noGrp="1"/>
          </p:cNvSpPr>
          <p:nvPr>
            <p:ph type="body" idx="1"/>
          </p:nvPr>
        </p:nvSpPr>
        <p:spPr>
          <a:xfrm>
            <a:off x="891540" y="2203704"/>
            <a:ext cx="5278351" cy="3986213"/>
          </a:xfrm>
        </p:spPr>
        <p:txBody>
          <a:bodyPr/>
          <a:lstStyle/>
          <a:p>
            <a:pPr marR="0" lvl="0" rtl="0"/>
            <a:r>
              <a:rPr lang="en-US" u="none" strike="noStrike" baseline="0" dirty="0"/>
              <a:t>Critical multisystem trauma patients may need a “load-and-go” approach.</a:t>
            </a:r>
          </a:p>
          <a:p>
            <a:pPr lvl="1"/>
            <a:r>
              <a:rPr lang="en-US" u="none" strike="noStrike" baseline="0" dirty="0"/>
              <a:t>Manage ABCDs. </a:t>
            </a:r>
          </a:p>
          <a:p>
            <a:pPr lvl="1"/>
            <a:r>
              <a:rPr lang="en-US" u="none" strike="noStrike" baseline="0" dirty="0"/>
              <a:t>Control bleeding.</a:t>
            </a:r>
          </a:p>
          <a:p>
            <a:pPr lvl="1"/>
            <a:r>
              <a:rPr lang="en-US" dirty="0"/>
              <a:t>S</a:t>
            </a:r>
            <a:r>
              <a:rPr lang="en-US" u="none" strike="noStrike" baseline="0" dirty="0"/>
              <a:t>tabilize the spine if needed.</a:t>
            </a:r>
          </a:p>
          <a:p>
            <a:pPr lvl="1"/>
            <a:r>
              <a:rPr lang="en-US" dirty="0"/>
              <a:t>L</a:t>
            </a:r>
            <a:r>
              <a:rPr lang="en-US" u="none" strike="noStrike" baseline="0" dirty="0"/>
              <a:t>oad the patient into the toboggan or onto the litter.</a:t>
            </a:r>
          </a:p>
          <a:p>
            <a:pPr lvl="1"/>
            <a:r>
              <a:rPr lang="en-US" dirty="0"/>
              <a:t>T</a:t>
            </a:r>
            <a:r>
              <a:rPr lang="en-US" u="none" strike="noStrike" baseline="0" dirty="0"/>
              <a:t>ransport with as little delay as possible.</a:t>
            </a:r>
          </a:p>
        </p:txBody>
      </p:sp>
      <p:pic>
        <p:nvPicPr>
          <p:cNvPr id="8" name="Picture 7"/>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pic>
        <p:nvPicPr>
          <p:cNvPr id="8194" name="Picture 2" descr="A photo shows a trauma patient lying on a snow-filled terrain. One clinical assistant is palpating the patient’s wrist pulse rate, while another physician is adjusting his n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150" y="2294573"/>
            <a:ext cx="4433340" cy="29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3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7651D-8424-4470-9A2B-3D2561EE3736}"/>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C170022C-5F87-49BB-B3C1-D5CD7A2CC0A1}"/>
              </a:ext>
            </a:extLst>
          </p:cNvPr>
          <p:cNvSpPr>
            <a:spLocks noGrp="1"/>
          </p:cNvSpPr>
          <p:nvPr>
            <p:ph type="body" idx="1"/>
          </p:nvPr>
        </p:nvSpPr>
        <p:spPr/>
        <p:txBody>
          <a:bodyPr/>
          <a:lstStyle/>
          <a:p>
            <a:pPr marR="0" lvl="0" rtl="0"/>
            <a:r>
              <a:rPr lang="en-US" u="none" strike="noStrike" baseline="0" dirty="0">
                <a:solidFill>
                  <a:schemeClr val="tx2"/>
                </a:solidFill>
              </a:rPr>
              <a:t>18-1  Define mechanism of injury.</a:t>
            </a:r>
          </a:p>
          <a:p>
            <a:pPr marR="0" lvl="0" rtl="0"/>
            <a:r>
              <a:rPr lang="en-US" u="none" strike="noStrike" baseline="0" dirty="0">
                <a:solidFill>
                  <a:schemeClr val="tx2"/>
                </a:solidFill>
              </a:rPr>
              <a:t>18-2  Describe the five mechanisms of injury.</a:t>
            </a:r>
          </a:p>
          <a:p>
            <a:pPr marR="0" lvl="0" rtl="0"/>
            <a:r>
              <a:rPr lang="en-US" u="none" strike="noStrike" baseline="0" dirty="0">
                <a:solidFill>
                  <a:schemeClr val="tx2"/>
                </a:solidFill>
              </a:rPr>
              <a:t>18-3  Describe why specific patients should be sent to a trauma center versus a community hospital.</a:t>
            </a:r>
          </a:p>
          <a:p>
            <a:pPr marR="0" lvl="0" rtl="0"/>
            <a:r>
              <a:rPr lang="en-US" u="none" strike="noStrike" baseline="0" dirty="0">
                <a:solidFill>
                  <a:schemeClr val="tx2"/>
                </a:solidFill>
              </a:rPr>
              <a:t>18-4  Describe and demonstrate the management of a trauma patient.</a:t>
            </a:r>
          </a:p>
        </p:txBody>
      </p:sp>
      <p:pic>
        <p:nvPicPr>
          <p:cNvPr id="4" name="Picture 3"/>
          <p:cNvPicPr>
            <a:picLocks noChangeAspect="1"/>
          </p:cNvPicPr>
          <p:nvPr/>
        </p:nvPicPr>
        <p:blipFill>
          <a:blip r:embed="rId2"/>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30466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DA9C0-44FA-4CA5-A563-E7D2D09B5349}"/>
              </a:ext>
            </a:extLst>
          </p:cNvPr>
          <p:cNvSpPr>
            <a:spLocks noGrp="1"/>
          </p:cNvSpPr>
          <p:nvPr>
            <p:ph type="title"/>
          </p:nvPr>
        </p:nvSpPr>
        <p:spPr/>
        <p:txBody>
          <a:bodyPr/>
          <a:lstStyle/>
          <a:p>
            <a:pPr marR="0" rtl="0"/>
            <a:r>
              <a:rPr lang="en-US" b="1" i="0" u="none" strike="noStrike" kern="1600" baseline="0" dirty="0"/>
              <a:t>Management: Supplemental Oxygen</a:t>
            </a:r>
          </a:p>
        </p:txBody>
      </p:sp>
      <p:sp>
        <p:nvSpPr>
          <p:cNvPr id="3" name="Text Placeholder 2">
            <a:extLst>
              <a:ext uri="{FF2B5EF4-FFF2-40B4-BE49-F238E27FC236}">
                <a16:creationId xmlns:a16="http://schemas.microsoft.com/office/drawing/2014/main" xmlns="" id="{5148B5A3-8808-4C29-990B-3307D5275E0E}"/>
              </a:ext>
            </a:extLst>
          </p:cNvPr>
          <p:cNvSpPr>
            <a:spLocks noGrp="1"/>
          </p:cNvSpPr>
          <p:nvPr>
            <p:ph type="body" idx="1"/>
          </p:nvPr>
        </p:nvSpPr>
        <p:spPr/>
        <p:txBody>
          <a:bodyPr/>
          <a:lstStyle/>
          <a:p>
            <a:pPr marR="0" lvl="0" rtl="0"/>
            <a:r>
              <a:rPr lang="en-US" u="none" strike="noStrike" baseline="0" dirty="0"/>
              <a:t>If</a:t>
            </a:r>
            <a:r>
              <a:rPr lang="en-US" u="none" strike="noStrike" dirty="0"/>
              <a:t> </a:t>
            </a:r>
            <a:r>
              <a:rPr lang="en-US" u="none" strike="noStrike" baseline="0" dirty="0"/>
              <a:t>oxygen is immediately available, administer oxygen at 12 to 15 liters per minute by nonrebreather mask. </a:t>
            </a:r>
          </a:p>
          <a:p>
            <a:pPr lvl="1"/>
            <a:r>
              <a:rPr lang="en-US" u="none" strike="noStrike" baseline="0" dirty="0"/>
              <a:t>Titrate oxygen with a pulse oximeter,</a:t>
            </a:r>
            <a:r>
              <a:rPr lang="en-US" dirty="0"/>
              <a:t> if available.</a:t>
            </a:r>
            <a:endParaRPr lang="en-US" u="none" strike="noStrike" baseline="0" dirty="0"/>
          </a:p>
          <a:p>
            <a:pPr lvl="1"/>
            <a:r>
              <a:rPr lang="en-US" dirty="0"/>
              <a:t>K</a:t>
            </a:r>
            <a:r>
              <a:rPr lang="en-US" u="none" strike="noStrike" baseline="0" dirty="0"/>
              <a:t>eep the oxygen saturation between 94 and 99%.</a:t>
            </a:r>
          </a:p>
          <a:p>
            <a:pPr lvl="0"/>
            <a:r>
              <a:rPr lang="en-US" dirty="0"/>
              <a:t>If a patient needs rapid transport for life threats you cannot correct, do not wait for oxygen to arrive on scene; transport and provide oxygen when available.</a:t>
            </a:r>
          </a:p>
          <a:p>
            <a:pPr lvl="1"/>
            <a:r>
              <a:rPr lang="en-US" sz="2200" dirty="0"/>
              <a:t>Monitor for shock and treat accordingly.</a:t>
            </a:r>
          </a:p>
          <a:p>
            <a:pPr lvl="1"/>
            <a:r>
              <a:rPr lang="en-US" sz="2200" dirty="0"/>
              <a:t>Keep them warm because hypothermia can hasten the effects of shock.</a:t>
            </a:r>
          </a:p>
          <a:p>
            <a:endParaRPr lang="en-US"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spTree>
    <p:extLst>
      <p:ext uri="{BB962C8B-B14F-4D97-AF65-F5344CB8AC3E}">
        <p14:creationId xmlns:p14="http://schemas.microsoft.com/office/powerpoint/2010/main" val="218952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02C02-3C87-4AD3-8766-5DF355ED5E52}"/>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D4696809-EED0-4F2D-98AE-28ED2B820C8B}"/>
              </a:ext>
            </a:extLst>
          </p:cNvPr>
          <p:cNvSpPr>
            <a:spLocks noGrp="1"/>
          </p:cNvSpPr>
          <p:nvPr>
            <p:ph type="body" idx="1"/>
          </p:nvPr>
        </p:nvSpPr>
        <p:spPr>
          <a:xfrm>
            <a:off x="891540" y="2203704"/>
            <a:ext cx="5204460" cy="3986213"/>
          </a:xfrm>
        </p:spPr>
        <p:txBody>
          <a:bodyPr/>
          <a:lstStyle/>
          <a:p>
            <a:pPr marR="0" lvl="0" rtl="0"/>
            <a:r>
              <a:rPr lang="en-US" u="none" strike="noStrike" baseline="0" dirty="0"/>
              <a:t>For patients who are stable and do not require load-and-go transport, turn your attention to any less critical injuries or problems that may exist, such as stabilizing long-bone fractures by applying splints. </a:t>
            </a:r>
          </a:p>
          <a:p>
            <a:pPr lvl="1"/>
            <a:r>
              <a:rPr lang="en-US" dirty="0"/>
              <a:t>P</a:t>
            </a:r>
            <a:r>
              <a:rPr lang="en-US" u="none" strike="noStrike" baseline="0" dirty="0"/>
              <a:t>repare patients for transport to a medical care facility or, when appropriate, to a trauma center. </a:t>
            </a:r>
          </a:p>
          <a:p>
            <a:pPr lvl="1"/>
            <a:r>
              <a:rPr lang="en-US" dirty="0"/>
              <a:t>M</a:t>
            </a:r>
            <a:r>
              <a:rPr lang="en-US" u="none" strike="noStrike" baseline="0" dirty="0"/>
              <a:t>ode of transportation largely depends on your findings during the assessment. </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8" name="TextBox 7"/>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pic>
        <p:nvPicPr>
          <p:cNvPr id="9218" name="Picture 2" descr="Photo shows two O E C technicians standing together in discussion, near a patient in a hospital bed. One of them is taking down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952" y="2386469"/>
            <a:ext cx="4457152" cy="336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6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E9BCB-4A23-431A-BBD1-99199912A51C}"/>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2DD16371-5441-4941-A905-8F9025E2F6A8}"/>
              </a:ext>
            </a:extLst>
          </p:cNvPr>
          <p:cNvSpPr>
            <a:spLocks noGrp="1"/>
          </p:cNvSpPr>
          <p:nvPr>
            <p:ph type="body" idx="1"/>
          </p:nvPr>
        </p:nvSpPr>
        <p:spPr>
          <a:xfrm>
            <a:off x="891540" y="1985818"/>
            <a:ext cx="5315296" cy="4387273"/>
          </a:xfrm>
        </p:spPr>
        <p:txBody>
          <a:bodyPr/>
          <a:lstStyle/>
          <a:p>
            <a:pPr marR="0" lvl="0" rtl="0"/>
            <a:r>
              <a:rPr lang="en-US" dirty="0"/>
              <a:t>P</a:t>
            </a:r>
            <a:r>
              <a:rPr lang="en-US" u="none" strike="noStrike" baseline="0" dirty="0"/>
              <a:t>rotect trauma patients who need spinal motion restriction from the elements and secure them either to a long backboard or in a basket-style litter. </a:t>
            </a:r>
          </a:p>
          <a:p>
            <a:pPr marR="0" lvl="0" rtl="0"/>
            <a:r>
              <a:rPr lang="en-US" u="none" strike="noStrike" baseline="0" dirty="0"/>
              <a:t>Base your additional treatment decisions on reassessment findings.</a:t>
            </a:r>
          </a:p>
          <a:p>
            <a:pPr lvl="1"/>
            <a:r>
              <a:rPr lang="en-US" dirty="0"/>
              <a:t>D</a:t>
            </a:r>
            <a:r>
              <a:rPr lang="en-US" u="none" strike="noStrike" baseline="0" dirty="0"/>
              <a:t>ocument your assessment findings and the treatments you provided on a patient care report.</a:t>
            </a:r>
          </a:p>
          <a:p>
            <a:pPr lvl="1"/>
            <a:r>
              <a:rPr lang="en-US" dirty="0"/>
              <a:t>I</a:t>
            </a:r>
            <a:r>
              <a:rPr lang="en-US" u="none" strike="noStrike" baseline="0" dirty="0"/>
              <a:t>f local protocol allows, send a copy with the patient to the hospital.</a:t>
            </a:r>
          </a:p>
          <a:p>
            <a:pPr marR="0" lvl="1" rtl="0"/>
            <a:endParaRPr lang="en-US" u="none" strike="noStrike" baseline="0" dirty="0"/>
          </a:p>
          <a:p>
            <a:pPr marR="0" lvl="1" rtl="0"/>
            <a:endParaRPr lang="en-US" u="none" strike="noStrike" baseline="0" dirty="0"/>
          </a:p>
          <a:p>
            <a:pPr marR="0" lvl="1" rtl="0"/>
            <a:endParaRPr lang="en-US" u="none" strike="noStrike" baseline="0" dirty="0"/>
          </a:p>
          <a:p>
            <a:pPr marR="0" lvl="1" rtl="0"/>
            <a:endParaRPr lang="en-US" u="none" strike="noStrike" baseline="0" dirty="0"/>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8" name="TextBox 7"/>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pic>
        <p:nvPicPr>
          <p:cNvPr id="10242" name="Picture 2" descr="A photo shows two physician assistants attending to a trauma patient who is strapped to a stretcher and lying on a snow-filled ter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0" y="2092982"/>
            <a:ext cx="2789238"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36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Golden Hour</a:t>
            </a:r>
          </a:p>
        </p:txBody>
      </p:sp>
      <p:sp>
        <p:nvSpPr>
          <p:cNvPr id="3" name="Text Placeholder 2"/>
          <p:cNvSpPr>
            <a:spLocks noGrp="1"/>
          </p:cNvSpPr>
          <p:nvPr>
            <p:ph type="body" idx="1"/>
          </p:nvPr>
        </p:nvSpPr>
        <p:spPr/>
        <p:txBody>
          <a:bodyPr/>
          <a:lstStyle/>
          <a:p>
            <a:r>
              <a:rPr lang="en-US" dirty="0"/>
              <a:t>The first hour, known as the </a:t>
            </a:r>
            <a:r>
              <a:rPr lang="en-US" u="dbl" dirty="0">
                <a:solidFill>
                  <a:srgbClr val="C00000"/>
                </a:solidFill>
              </a:rPr>
              <a:t>Golden Hour</a:t>
            </a:r>
            <a:r>
              <a:rPr lang="en-US" dirty="0"/>
              <a:t>, following a life-threatening injury</a:t>
            </a:r>
          </a:p>
          <a:p>
            <a:r>
              <a:rPr lang="en-US" dirty="0"/>
              <a:t>A crucial period during which survival rates may be improved if critical injuries are identified and properly managed</a:t>
            </a:r>
          </a:p>
          <a:p>
            <a:r>
              <a:rPr lang="en-US" dirty="0"/>
              <a:t>In backcountry settings, immediate evacuation to a specialized definitive-care facility, known as a trauma center, becomes important.</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18-4</a:t>
            </a:r>
          </a:p>
        </p:txBody>
      </p:sp>
    </p:spTree>
    <p:extLst>
      <p:ext uri="{BB962C8B-B14F-4D97-AF65-F5344CB8AC3E}">
        <p14:creationId xmlns:p14="http://schemas.microsoft.com/office/powerpoint/2010/main" val="4127432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4C600-8004-4EF1-A237-5AA11FDE9D2F}"/>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D47586AD-95F1-4A93-B671-592DF84D26EF}"/>
              </a:ext>
            </a:extLst>
          </p:cNvPr>
          <p:cNvSpPr>
            <a:spLocks noGrp="1"/>
          </p:cNvSpPr>
          <p:nvPr>
            <p:ph type="body" idx="1"/>
          </p:nvPr>
        </p:nvSpPr>
        <p:spPr/>
        <p:txBody>
          <a:bodyPr/>
          <a:lstStyle/>
          <a:p>
            <a:pPr marR="0" lvl="0" rtl="0"/>
            <a:r>
              <a:rPr lang="en-US" u="none" strike="noStrike" baseline="0" dirty="0"/>
              <a:t>A bicyclist is racing on a course at a ski area in the summer. At a high rate of speed, he loses control and hits a tree. Upon your arrival on scene, you find the patient lying up against the tree, which has some bark missing. He is complaining of pain in his groin and chest. Bystanders state the fall was “nasty” and that the crash “was very bad.” The patient is short of breath and says, “I think I’ll be all right.” The handlebars are bent.</a:t>
            </a:r>
          </a:p>
          <a:p>
            <a:pPr marR="0" lvl="0" rtl="0"/>
            <a:endParaRPr lang="en-US" i="1" u="none" strike="noStrike" baseline="0" dirty="0"/>
          </a:p>
          <a:p>
            <a:pPr marR="0" lvl="0" rtl="0"/>
            <a:r>
              <a:rPr lang="en-US" i="1" u="none" strike="noStrike" baseline="0" dirty="0"/>
              <a:t>What should you do?</a:t>
            </a:r>
          </a:p>
          <a:p>
            <a:pPr marR="0" lvl="7" rtl="0"/>
            <a:endParaRPr lang="en-US" i="0" u="none" strike="noStrike" baseline="0" dirty="0">
              <a:latin typeface="Arial Black" panose="020B0A04020102020204" pitchFamily="34" charset="0"/>
            </a:endParaRPr>
          </a:p>
        </p:txBody>
      </p:sp>
    </p:spTree>
    <p:extLst>
      <p:ext uri="{BB962C8B-B14F-4D97-AF65-F5344CB8AC3E}">
        <p14:creationId xmlns:p14="http://schemas.microsoft.com/office/powerpoint/2010/main" val="1268934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0673C-FBC9-4A35-B9F7-FCA28761F7E5}"/>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19E97680-8D5D-4438-B4D4-A1518E451635}"/>
              </a:ext>
            </a:extLst>
          </p:cNvPr>
          <p:cNvSpPr>
            <a:spLocks noGrp="1"/>
          </p:cNvSpPr>
          <p:nvPr>
            <p:ph type="body" idx="1"/>
          </p:nvPr>
        </p:nvSpPr>
        <p:spPr>
          <a:xfrm>
            <a:off x="878205" y="1517904"/>
            <a:ext cx="10435590" cy="3986213"/>
          </a:xfrm>
        </p:spPr>
        <p:txBody>
          <a:bodyPr/>
          <a:lstStyle/>
          <a:p>
            <a:pPr marR="0" lvl="0" rtl="0"/>
            <a:r>
              <a:rPr lang="en-US" u="none" strike="noStrike" baseline="0" dirty="0"/>
              <a:t>You are concerned that the patient’s MOI—slamming into the handlebars and then a tree at a high rate of speed—may have caused internal injuries. After making the scene safe, you check for life-threatening bleeding and assess the ABCDs. The patient talks to you in short sentences. You complete your primary patient assessment and radio for extra help and equipment.</a:t>
            </a:r>
          </a:p>
          <a:p>
            <a:pPr marR="0" lvl="0" rtl="0"/>
            <a:r>
              <a:rPr lang="en-US" u="none" strike="noStrike" baseline="0" dirty="0"/>
              <a:t>The patient’s initial pulse was 92 beats per minute and respirations were 18 breaths per minute; they are now 140 beats per minute and 26 breaths per minute. You suspect that the deterioration in condition is due to internal injuries caused by blunt trauma. You notify the dispatcher to activate EMS and request air transport. The pain in the patient’s anterior pelvic area and chest is significant.</a:t>
            </a:r>
          </a:p>
          <a:p>
            <a:pPr marR="0" lvl="0" rtl="0"/>
            <a:endParaRPr lang="en-US" i="1" u="none" strike="noStrike" baseline="0" dirty="0"/>
          </a:p>
          <a:p>
            <a:pPr marR="0" lvl="0" rtl="0"/>
            <a:r>
              <a:rPr lang="en-US" i="1" u="none" strike="noStrike" baseline="0" dirty="0"/>
              <a:t>What should you do now?</a:t>
            </a:r>
          </a:p>
          <a:p>
            <a:pPr marR="0" lvl="7" rtl="0"/>
            <a:endParaRPr lang="en-US" i="1" u="none" strike="noStrike" baseline="0" dirty="0">
              <a:latin typeface="Arial" panose="020B0604020202020204" pitchFamily="34" charset="0"/>
            </a:endParaRPr>
          </a:p>
        </p:txBody>
      </p:sp>
    </p:spTree>
    <p:extLst>
      <p:ext uri="{BB962C8B-B14F-4D97-AF65-F5344CB8AC3E}">
        <p14:creationId xmlns:p14="http://schemas.microsoft.com/office/powerpoint/2010/main" val="238415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31A9D-979C-4F42-9768-E55C1BDBD744}"/>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C8E1F08C-8761-4955-9C83-AAFB5F4E69B0}"/>
              </a:ext>
            </a:extLst>
          </p:cNvPr>
          <p:cNvSpPr>
            <a:spLocks noGrp="1"/>
          </p:cNvSpPr>
          <p:nvPr>
            <p:ph type="body" idx="1"/>
          </p:nvPr>
        </p:nvSpPr>
        <p:spPr/>
        <p:txBody>
          <a:bodyPr/>
          <a:lstStyle/>
          <a:p>
            <a:pPr marR="0" lvl="0" rtl="0"/>
            <a:r>
              <a:rPr lang="en-US" u="none" strike="noStrike" baseline="0" dirty="0"/>
              <a:t>As other patrollers arrive with oxygen and equipment, you inform them that you believe the patient is suffering from blunt trauma and has a high potential for serious internal injury. Given the MOI, the patient’s deteriorating state, and your assessment findings, you suspect a fractured pelvis with internal bleeding, and an internal chest injury.</a:t>
            </a:r>
          </a:p>
          <a:p>
            <a:pPr marR="0" lvl="0" rtl="0"/>
            <a:r>
              <a:rPr lang="en-US" u="none" strike="noStrike" baseline="0" dirty="0"/>
              <a:t>Recognizing that this is a load-and-go situation, you place the patient on high-flow oxygen by nonrebreather mask and prepare to evacuate him from the slopes as expeditiously as possible.</a:t>
            </a:r>
          </a:p>
        </p:txBody>
      </p:sp>
    </p:spTree>
    <p:extLst>
      <p:ext uri="{BB962C8B-B14F-4D97-AF65-F5344CB8AC3E}">
        <p14:creationId xmlns:p14="http://schemas.microsoft.com/office/powerpoint/2010/main" val="2452903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31A9D-979C-4F42-9768-E55C1BDBD744}"/>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C8E1F08C-8761-4955-9C83-AAFB5F4E69B0}"/>
              </a:ext>
            </a:extLst>
          </p:cNvPr>
          <p:cNvSpPr>
            <a:spLocks noGrp="1"/>
          </p:cNvSpPr>
          <p:nvPr>
            <p:ph type="body" idx="1"/>
          </p:nvPr>
        </p:nvSpPr>
        <p:spPr>
          <a:xfrm>
            <a:off x="878205" y="2060829"/>
            <a:ext cx="10435590" cy="3986213"/>
          </a:xfrm>
        </p:spPr>
        <p:txBody>
          <a:bodyPr/>
          <a:lstStyle/>
          <a:p>
            <a:pPr marR="0" lvl="0" rtl="0"/>
            <a:r>
              <a:rPr lang="en-US" u="none" strike="noStrike" baseline="0" dirty="0"/>
              <a:t>The patrollers use a pelvic binder to stabilize the pelvis and use spinal motion restriction with a long backboard. By radio, you notify the base clinic of your impending arrival. After delivering the patient, an ALS provider starts an IV. Soon after, a helicopter crew arrives and begins administering blood to the patient. They transport him past the local community hospital, which is only a few miles away, in favor of a Level II trauma center just a few air miles farther.</a:t>
            </a:r>
          </a:p>
          <a:p>
            <a:pPr marR="0" lvl="0" rtl="0"/>
            <a:r>
              <a:rPr lang="en-US" u="none" strike="noStrike" baseline="0" dirty="0"/>
              <a:t>Later that day, the clinic physician joins you during a break in the patroller hut. He tells you that he received a call from a trauma surgeon congratulating him and his staff on the rapid and comprehensive field care of the patient, who broke his pelvis in four places and had a collapsed lung. The patient is now stable and expected to make a full recovery.</a:t>
            </a:r>
          </a:p>
        </p:txBody>
      </p:sp>
    </p:spTree>
    <p:extLst>
      <p:ext uri="{BB962C8B-B14F-4D97-AF65-F5344CB8AC3E}">
        <p14:creationId xmlns:p14="http://schemas.microsoft.com/office/powerpoint/2010/main" val="250865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Golden hour</a:t>
            </a:r>
          </a:p>
          <a:p>
            <a:r>
              <a:rPr lang="en-US" dirty="0"/>
              <a:t>Injury pattern</a:t>
            </a:r>
          </a:p>
          <a:p>
            <a:r>
              <a:rPr lang="en-US" dirty="0"/>
              <a:t>Kinetic energy</a:t>
            </a:r>
          </a:p>
          <a:p>
            <a:r>
              <a:rPr lang="en-US" dirty="0"/>
              <a:t>Trauma</a:t>
            </a:r>
          </a:p>
          <a:p>
            <a:r>
              <a:rPr lang="en-US" dirty="0"/>
              <a:t>Trauma center</a:t>
            </a:r>
          </a:p>
          <a:p>
            <a:pPr marL="0" indent="0">
              <a:buNone/>
            </a:pPr>
            <a:endParaRPr lang="en-US" dirty="0"/>
          </a:p>
        </p:txBody>
      </p:sp>
    </p:spTree>
    <p:extLst>
      <p:ext uri="{BB962C8B-B14F-4D97-AF65-F5344CB8AC3E}">
        <p14:creationId xmlns:p14="http://schemas.microsoft.com/office/powerpoint/2010/main" val="305649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7A273-122B-4D7F-8076-5A217C100E96}"/>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A6FFBC50-D948-4E65-9431-176125247BA6}"/>
              </a:ext>
            </a:extLst>
          </p:cNvPr>
          <p:cNvSpPr>
            <a:spLocks noGrp="1"/>
          </p:cNvSpPr>
          <p:nvPr>
            <p:ph type="body" idx="1"/>
          </p:nvPr>
        </p:nvSpPr>
        <p:spPr>
          <a:xfrm>
            <a:off x="878205" y="1695704"/>
            <a:ext cx="10435590" cy="4529605"/>
          </a:xfrm>
        </p:spPr>
        <p:txBody>
          <a:bodyPr/>
          <a:lstStyle/>
          <a:p>
            <a:pPr marL="0">
              <a:spcBef>
                <a:spcPts val="300"/>
              </a:spcBef>
              <a:buClr>
                <a:schemeClr val="tx2"/>
              </a:buClr>
            </a:pPr>
            <a:r>
              <a:rPr lang="en-US" sz="2400" u="dbl" dirty="0">
                <a:solidFill>
                  <a:srgbClr val="C00000"/>
                </a:solidFill>
              </a:rPr>
              <a:t>Trauma</a:t>
            </a:r>
            <a:r>
              <a:rPr lang="en-US" sz="2400" dirty="0"/>
              <a:t> is a physical injury caused by an external force.  </a:t>
            </a:r>
            <a:r>
              <a:rPr lang="en-US" dirty="0"/>
              <a:t> </a:t>
            </a:r>
          </a:p>
          <a:p>
            <a:r>
              <a:rPr lang="en-US" sz="2400" u="none" strike="noStrike" baseline="0" dirty="0"/>
              <a:t>Trauma is the leading cause of death in the United States for individuals up to the age of 45 years. </a:t>
            </a:r>
          </a:p>
          <a:p>
            <a:pPr lvl="1"/>
            <a:r>
              <a:rPr lang="en-US" sz="2400" u="none" strike="noStrike" baseline="0" dirty="0"/>
              <a:t>Fourth leading cause of death overall for all ages</a:t>
            </a:r>
          </a:p>
          <a:p>
            <a:pPr lvl="1"/>
            <a:r>
              <a:rPr lang="en-US" sz="2400" dirty="0"/>
              <a:t>S</a:t>
            </a:r>
            <a:r>
              <a:rPr lang="en-US" sz="2400" u="none" strike="noStrike" baseline="0" dirty="0"/>
              <a:t>ixth leading cause of death worldwide</a:t>
            </a:r>
          </a:p>
          <a:p>
            <a:pPr lvl="1"/>
            <a:r>
              <a:rPr lang="en-US" sz="2400" dirty="0"/>
              <a:t>F</a:t>
            </a:r>
            <a:r>
              <a:rPr lang="en-US" sz="2400" u="none" strike="noStrike" baseline="0" dirty="0"/>
              <a:t>ifth leading cause of significant disability worldwide</a:t>
            </a:r>
          </a:p>
          <a:p>
            <a:pPr lvl="0"/>
            <a:r>
              <a:rPr lang="en-US" sz="2400" dirty="0"/>
              <a:t> Trauma is the most common emergency that OEC technicians will encounter.</a:t>
            </a:r>
          </a:p>
          <a:p>
            <a:pPr lvl="1"/>
            <a:r>
              <a:rPr lang="en-US" sz="2200" dirty="0"/>
              <a:t>It is essential that OEC Technicians have a firm understanding of the causes and basic management of trauma or physical injury caused by an external source. </a:t>
            </a:r>
          </a:p>
          <a:p>
            <a:endParaRPr lang="en-US" u="none" strike="noStrike" baseline="0" dirty="0"/>
          </a:p>
        </p:txBody>
      </p:sp>
    </p:spTree>
    <p:extLst>
      <p:ext uri="{BB962C8B-B14F-4D97-AF65-F5344CB8AC3E}">
        <p14:creationId xmlns:p14="http://schemas.microsoft.com/office/powerpoint/2010/main" val="254304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Mechanisms of Injury</a:t>
            </a:r>
          </a:p>
        </p:txBody>
      </p:sp>
    </p:spTree>
    <p:extLst>
      <p:ext uri="{BB962C8B-B14F-4D97-AF65-F5344CB8AC3E}">
        <p14:creationId xmlns:p14="http://schemas.microsoft.com/office/powerpoint/2010/main" val="38147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A411E-46B8-4404-9B1A-77A58AD2DE2A}"/>
              </a:ext>
            </a:extLst>
          </p:cNvPr>
          <p:cNvSpPr>
            <a:spLocks noGrp="1"/>
          </p:cNvSpPr>
          <p:nvPr>
            <p:ph type="title"/>
          </p:nvPr>
        </p:nvSpPr>
        <p:spPr/>
        <p:txBody>
          <a:bodyPr/>
          <a:lstStyle/>
          <a:p>
            <a:pPr marR="0" rtl="0"/>
            <a:r>
              <a:rPr lang="en-US" b="1" i="0" u="none" strike="noStrike" kern="1600" baseline="0" dirty="0"/>
              <a:t>Kinetic Energy and Injury Pattern</a:t>
            </a:r>
          </a:p>
        </p:txBody>
      </p:sp>
      <p:sp>
        <p:nvSpPr>
          <p:cNvPr id="3" name="Text Placeholder 2">
            <a:extLst>
              <a:ext uri="{FF2B5EF4-FFF2-40B4-BE49-F238E27FC236}">
                <a16:creationId xmlns:a16="http://schemas.microsoft.com/office/drawing/2014/main" xmlns="" id="{757C861E-AAAA-42AC-AC38-CE04194C7901}"/>
              </a:ext>
            </a:extLst>
          </p:cNvPr>
          <p:cNvSpPr>
            <a:spLocks noGrp="1"/>
          </p:cNvSpPr>
          <p:nvPr>
            <p:ph type="body" idx="1"/>
          </p:nvPr>
        </p:nvSpPr>
        <p:spPr/>
        <p:txBody>
          <a:bodyPr/>
          <a:lstStyle/>
          <a:p>
            <a:pPr marR="0" lvl="0" rtl="0">
              <a:buClr>
                <a:schemeClr val="tx2"/>
              </a:buClr>
            </a:pPr>
            <a:r>
              <a:rPr lang="en-US" u="dbl" strike="noStrike" baseline="0" dirty="0">
                <a:solidFill>
                  <a:srgbClr val="C00000"/>
                </a:solidFill>
              </a:rPr>
              <a:t>Kinetic</a:t>
            </a:r>
            <a:r>
              <a:rPr lang="en-US" u="dbl" strike="noStrike" dirty="0">
                <a:solidFill>
                  <a:srgbClr val="C00000"/>
                </a:solidFill>
              </a:rPr>
              <a:t> Energy</a:t>
            </a:r>
            <a:r>
              <a:rPr lang="en-US" strike="noStrike" dirty="0">
                <a:solidFill>
                  <a:srgbClr val="C00000"/>
                </a:solidFill>
              </a:rPr>
              <a:t> </a:t>
            </a:r>
            <a:r>
              <a:rPr lang="en-US" u="none" strike="noStrike" dirty="0"/>
              <a:t>is the energy of a moving object.</a:t>
            </a:r>
          </a:p>
          <a:p>
            <a:pPr lvl="1"/>
            <a:r>
              <a:rPr lang="en-US" baseline="0" dirty="0"/>
              <a:t>The</a:t>
            </a:r>
            <a:r>
              <a:rPr lang="en-US" dirty="0"/>
              <a:t> speed of the individual is the important factor, not the size or weight.</a:t>
            </a:r>
          </a:p>
          <a:p>
            <a:pPr marR="0" lvl="0" rtl="0"/>
            <a:r>
              <a:rPr lang="en-US" u="none" strike="noStrike" baseline="0" dirty="0"/>
              <a:t>The </a:t>
            </a:r>
            <a:r>
              <a:rPr lang="en-US" strike="noStrike" baseline="0" dirty="0"/>
              <a:t>Mechanism of Injury (MOI) </a:t>
            </a:r>
            <a:r>
              <a:rPr lang="en-US" u="none" strike="noStrike" baseline="0" dirty="0"/>
              <a:t>is the type of force that acts on the body to cause injury or the method of trauma causing an injury. </a:t>
            </a:r>
          </a:p>
          <a:p>
            <a:pPr lvl="1"/>
            <a:r>
              <a:rPr lang="en-US" dirty="0"/>
              <a:t>An </a:t>
            </a:r>
            <a:r>
              <a:rPr lang="en-US" u="dbl" dirty="0">
                <a:solidFill>
                  <a:srgbClr val="C00000"/>
                </a:solidFill>
              </a:rPr>
              <a:t>injury pattern</a:t>
            </a:r>
            <a:r>
              <a:rPr lang="en-US" dirty="0">
                <a:solidFill>
                  <a:srgbClr val="C00000"/>
                </a:solidFill>
              </a:rPr>
              <a:t> </a:t>
            </a:r>
            <a:r>
              <a:rPr lang="en-US" dirty="0"/>
              <a:t>is a set of problems associated with a specific source of trauma.</a:t>
            </a:r>
            <a:endParaRPr lang="en-US" u="none" strike="noStrike" baseline="0" dirty="0"/>
          </a:p>
          <a:p>
            <a:pPr marR="0" lvl="0" rtl="0"/>
            <a:r>
              <a:rPr lang="en-US" dirty="0"/>
              <a:t>Stopping Distance is the amount of space necessary for kinetic energy to dissipate during an impact.</a:t>
            </a:r>
          </a:p>
          <a:p>
            <a:pPr lvl="1"/>
            <a:r>
              <a:rPr lang="en-US" u="none" strike="noStrike" baseline="0" dirty="0"/>
              <a:t>The</a:t>
            </a:r>
            <a:r>
              <a:rPr lang="en-US" u="none" strike="noStrike" dirty="0"/>
              <a:t> distribution and severity of injury is vastly different because of the flexibility of the object.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18-1</a:t>
            </a:r>
          </a:p>
        </p:txBody>
      </p:sp>
    </p:spTree>
    <p:extLst>
      <p:ext uri="{BB962C8B-B14F-4D97-AF65-F5344CB8AC3E}">
        <p14:creationId xmlns:p14="http://schemas.microsoft.com/office/powerpoint/2010/main" val="35754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9E90B-CB38-4CC2-92BD-9509582179E6}"/>
              </a:ext>
            </a:extLst>
          </p:cNvPr>
          <p:cNvSpPr>
            <a:spLocks noGrp="1"/>
          </p:cNvSpPr>
          <p:nvPr>
            <p:ph type="title"/>
          </p:nvPr>
        </p:nvSpPr>
        <p:spPr/>
        <p:txBody>
          <a:bodyPr/>
          <a:lstStyle/>
          <a:p>
            <a:pPr marR="0" rtl="0"/>
            <a:r>
              <a:rPr lang="en-US" b="1" i="0" u="none" strike="noStrike" kern="1600" baseline="0" dirty="0"/>
              <a:t>Different Types of MOIs</a:t>
            </a:r>
          </a:p>
        </p:txBody>
      </p:sp>
      <p:sp>
        <p:nvSpPr>
          <p:cNvPr id="3" name="Text Placeholder 2">
            <a:extLst>
              <a:ext uri="{FF2B5EF4-FFF2-40B4-BE49-F238E27FC236}">
                <a16:creationId xmlns:a16="http://schemas.microsoft.com/office/drawing/2014/main" xmlns="" id="{5C5E5D65-05EE-4FE3-A56D-2023E0DA3049}"/>
              </a:ext>
            </a:extLst>
          </p:cNvPr>
          <p:cNvSpPr>
            <a:spLocks noGrp="1"/>
          </p:cNvSpPr>
          <p:nvPr>
            <p:ph type="body" idx="1"/>
          </p:nvPr>
        </p:nvSpPr>
        <p:spPr/>
        <p:txBody>
          <a:bodyPr/>
          <a:lstStyle/>
          <a:p>
            <a:r>
              <a:rPr lang="en-US" u="none" strike="noStrike" baseline="0" dirty="0"/>
              <a:t>OEC technicians should be familiar with the following five major MOIs:</a:t>
            </a:r>
          </a:p>
          <a:p>
            <a:pPr lvl="1"/>
            <a:r>
              <a:rPr lang="en-US" u="none" strike="noStrike" baseline="0" dirty="0"/>
              <a:t>Impact/blunt injury</a:t>
            </a:r>
          </a:p>
          <a:p>
            <a:pPr lvl="1"/>
            <a:r>
              <a:rPr lang="en-US" u="none" strike="noStrike" baseline="0" dirty="0"/>
              <a:t>Penetrating injury</a:t>
            </a:r>
          </a:p>
          <a:p>
            <a:pPr lvl="1"/>
            <a:r>
              <a:rPr lang="en-US" u="none" strike="noStrike" baseline="0" dirty="0"/>
              <a:t>Rotational injury</a:t>
            </a:r>
          </a:p>
          <a:p>
            <a:pPr lvl="1"/>
            <a:r>
              <a:rPr lang="en-US" u="none" strike="noStrike" baseline="0" dirty="0"/>
              <a:t>Crush injury</a:t>
            </a:r>
          </a:p>
          <a:p>
            <a:pPr lvl="1"/>
            <a:r>
              <a:rPr lang="en-US" u="none" strike="noStrike" baseline="0" dirty="0"/>
              <a:t>Blast injury</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18-2</a:t>
            </a:r>
          </a:p>
        </p:txBody>
      </p:sp>
    </p:spTree>
    <p:extLst>
      <p:ext uri="{BB962C8B-B14F-4D97-AF65-F5344CB8AC3E}">
        <p14:creationId xmlns:p14="http://schemas.microsoft.com/office/powerpoint/2010/main" val="281603560"/>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2313</Words>
  <Application>Microsoft Office PowerPoint</Application>
  <PresentationFormat>Widescreen</PresentationFormat>
  <Paragraphs>204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Arial Narrow</vt:lpstr>
      <vt:lpstr>Calibri</vt:lpstr>
      <vt:lpstr>Wingdings</vt:lpstr>
      <vt:lpstr>Educational subjects 16x9</vt:lpstr>
      <vt:lpstr>Principles of Trauma</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Kinetic Energy and Injury Pattern</vt:lpstr>
      <vt:lpstr>Different Types of MOIs</vt:lpstr>
      <vt:lpstr>Impact/Blunt Injury</vt:lpstr>
      <vt:lpstr>Impact/Blunt Injury (Cont’d)</vt:lpstr>
      <vt:lpstr>Penetrating Injury</vt:lpstr>
      <vt:lpstr>Penetrating Injuries: High-Velocity Wounds</vt:lpstr>
      <vt:lpstr>Penetrating Injuries: Low-Velocity Wounds</vt:lpstr>
      <vt:lpstr>Rotational Injury</vt:lpstr>
      <vt:lpstr>Crush Injury</vt:lpstr>
      <vt:lpstr>Blast Injury</vt:lpstr>
      <vt:lpstr>Blast Injury: Primary and Secondary</vt:lpstr>
      <vt:lpstr>Blast Injury: Tertiary and Quaternary</vt:lpstr>
      <vt:lpstr>Blast Injury</vt:lpstr>
      <vt:lpstr>PowerPoint Presentation</vt:lpstr>
      <vt:lpstr>Trauma Centers </vt:lpstr>
      <vt:lpstr>Trauma Centers</vt:lpstr>
      <vt:lpstr>Trauma Centers </vt:lpstr>
      <vt:lpstr>PowerPoint Presentation</vt:lpstr>
      <vt:lpstr>Patient Assessment</vt:lpstr>
      <vt:lpstr>PowerPoint Presentation</vt:lpstr>
      <vt:lpstr>Management</vt:lpstr>
      <vt:lpstr>Management: “Load-And-Go”</vt:lpstr>
      <vt:lpstr>Management: Supplemental Oxygen</vt:lpstr>
      <vt:lpstr>Management</vt:lpstr>
      <vt:lpstr>Management</vt:lpstr>
      <vt:lpstr>Management: Golden Hour</vt:lpstr>
      <vt:lpstr>PowerPoint Presentation</vt:lpstr>
      <vt:lpstr>CASE PRESENTATION</vt:lpstr>
      <vt:lpstr>CASE UPDATE</vt:lpstr>
      <vt:lpstr>CASE OUTCOME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Trauma</dc:title>
  <dc:creator>Marisa Hines</dc:creator>
  <cp:lastModifiedBy>Sue M</cp:lastModifiedBy>
  <cp:revision>27</cp:revision>
  <dcterms:created xsi:type="dcterms:W3CDTF">2020-04-01T01:19:48Z</dcterms:created>
  <dcterms:modified xsi:type="dcterms:W3CDTF">2024-01-25T17:05:46Z</dcterms:modified>
</cp:coreProperties>
</file>