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58" r:id="rId2"/>
    <p:sldId id="364" r:id="rId3"/>
    <p:sldId id="276" r:id="rId4"/>
    <p:sldId id="290" r:id="rId5"/>
    <p:sldId id="363" r:id="rId6"/>
    <p:sldId id="365" r:id="rId7"/>
    <p:sldId id="353" r:id="rId8"/>
    <p:sldId id="260" r:id="rId9"/>
    <p:sldId id="270" r:id="rId10"/>
    <p:sldId id="267" r:id="rId11"/>
    <p:sldId id="303" r:id="rId12"/>
    <p:sldId id="293" r:id="rId13"/>
    <p:sldId id="296" r:id="rId14"/>
    <p:sldId id="306" r:id="rId15"/>
    <p:sldId id="307" r:id="rId16"/>
    <p:sldId id="283" r:id="rId17"/>
    <p:sldId id="354" r:id="rId18"/>
    <p:sldId id="311" r:id="rId19"/>
    <p:sldId id="298" r:id="rId20"/>
    <p:sldId id="366" r:id="rId21"/>
    <p:sldId id="300" r:id="rId22"/>
    <p:sldId id="367" r:id="rId23"/>
    <p:sldId id="355" r:id="rId24"/>
    <p:sldId id="301" r:id="rId25"/>
    <p:sldId id="316" r:id="rId26"/>
    <p:sldId id="368" r:id="rId27"/>
    <p:sldId id="317" r:id="rId28"/>
    <p:sldId id="369" r:id="rId29"/>
    <p:sldId id="320" r:id="rId30"/>
    <p:sldId id="323" r:id="rId31"/>
    <p:sldId id="324" r:id="rId32"/>
    <p:sldId id="326" r:id="rId33"/>
    <p:sldId id="356" r:id="rId34"/>
    <p:sldId id="328" r:id="rId35"/>
    <p:sldId id="329" r:id="rId36"/>
    <p:sldId id="357" r:id="rId37"/>
    <p:sldId id="334" r:id="rId38"/>
    <p:sldId id="335" r:id="rId39"/>
    <p:sldId id="337" r:id="rId40"/>
    <p:sldId id="358" r:id="rId41"/>
    <p:sldId id="338" r:id="rId42"/>
    <p:sldId id="359" r:id="rId43"/>
    <p:sldId id="341" r:id="rId44"/>
    <p:sldId id="342" r:id="rId45"/>
    <p:sldId id="343" r:id="rId46"/>
    <p:sldId id="362" r:id="rId47"/>
    <p:sldId id="345" r:id="rId48"/>
    <p:sldId id="360" r:id="rId49"/>
    <p:sldId id="349" r:id="rId50"/>
    <p:sldId id="361" r:id="rId51"/>
    <p:sldId id="350" r:id="rId52"/>
    <p:sldId id="277"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8DBE2-084A-4D51-A0D7-CFE305C8EA66}" v="15" dt="2020-06-21T02:01:15.36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33"/>
  </p:normalViewPr>
  <p:slideViewPr>
    <p:cSldViewPr snapToGrid="0">
      <p:cViewPr varScale="1">
        <p:scale>
          <a:sx n="104" d="100"/>
          <a:sy n="104" d="100"/>
        </p:scale>
        <p:origin x="126" y="54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44D8DBE2-084A-4D51-A0D7-CFE305C8EA66}"/>
    <pc:docChg chg="undo redo custSel modSld">
      <pc:chgData name="Kathy Moczerniak" userId="482eff44a8730993" providerId="LiveId" clId="{44D8DBE2-084A-4D51-A0D7-CFE305C8EA66}" dt="2020-06-21T02:00:00.709" v="343" actId="1076"/>
      <pc:docMkLst>
        <pc:docMk/>
      </pc:docMkLst>
      <pc:sldChg chg="modSp mod">
        <pc:chgData name="Kathy Moczerniak" userId="482eff44a8730993" providerId="LiveId" clId="{44D8DBE2-084A-4D51-A0D7-CFE305C8EA66}" dt="2020-06-20T23:41:54.636" v="141" actId="20577"/>
        <pc:sldMkLst>
          <pc:docMk/>
          <pc:sldMk cId="1440355687" sldId="260"/>
        </pc:sldMkLst>
        <pc:spChg chg="mod">
          <ac:chgData name="Kathy Moczerniak" userId="482eff44a8730993" providerId="LiveId" clId="{44D8DBE2-084A-4D51-A0D7-CFE305C8EA66}" dt="2020-06-20T23:41:54.636" v="141" actId="20577"/>
          <ac:spMkLst>
            <pc:docMk/>
            <pc:sldMk cId="1440355687" sldId="260"/>
            <ac:spMk id="14" creationId="{00000000-0000-0000-0000-000000000000}"/>
          </ac:spMkLst>
        </pc:spChg>
      </pc:sldChg>
      <pc:sldChg chg="modSp">
        <pc:chgData name="Kathy Moczerniak" userId="482eff44a8730993" providerId="LiveId" clId="{44D8DBE2-084A-4D51-A0D7-CFE305C8EA66}" dt="2020-06-20T23:43:41.598" v="148"/>
        <pc:sldMkLst>
          <pc:docMk/>
          <pc:sldMk cId="3350644395" sldId="267"/>
        </pc:sldMkLst>
        <pc:spChg chg="mod">
          <ac:chgData name="Kathy Moczerniak" userId="482eff44a8730993" providerId="LiveId" clId="{44D8DBE2-084A-4D51-A0D7-CFE305C8EA66}" dt="2020-06-20T23:43:41.598" v="148"/>
          <ac:spMkLst>
            <pc:docMk/>
            <pc:sldMk cId="3350644395" sldId="267"/>
            <ac:spMk id="3" creationId="{5A8F3747-2B0C-A543-976C-719721FA9D78}"/>
          </ac:spMkLst>
        </pc:spChg>
      </pc:sldChg>
      <pc:sldChg chg="modSp mod">
        <pc:chgData name="Kathy Moczerniak" userId="482eff44a8730993" providerId="LiveId" clId="{44D8DBE2-084A-4D51-A0D7-CFE305C8EA66}" dt="2020-06-20T23:42:56.831" v="147" actId="20577"/>
        <pc:sldMkLst>
          <pc:docMk/>
          <pc:sldMk cId="1249683256" sldId="270"/>
        </pc:sldMkLst>
        <pc:spChg chg="mod">
          <ac:chgData name="Kathy Moczerniak" userId="482eff44a8730993" providerId="LiveId" clId="{44D8DBE2-084A-4D51-A0D7-CFE305C8EA66}" dt="2020-06-20T23:42:56.831" v="147" actId="20577"/>
          <ac:spMkLst>
            <pc:docMk/>
            <pc:sldMk cId="1249683256" sldId="270"/>
            <ac:spMk id="4" creationId="{2A13DB06-899F-AC46-9CDA-CD013C1196A2}"/>
          </ac:spMkLst>
        </pc:spChg>
      </pc:sldChg>
      <pc:sldChg chg="modSp mod">
        <pc:chgData name="Kathy Moczerniak" userId="482eff44a8730993" providerId="LiveId" clId="{44D8DBE2-084A-4D51-A0D7-CFE305C8EA66}" dt="2020-06-20T23:36:04.660" v="70" actId="14100"/>
        <pc:sldMkLst>
          <pc:docMk/>
          <pc:sldMk cId="2973352365" sldId="276"/>
        </pc:sldMkLst>
        <pc:spChg chg="mod">
          <ac:chgData name="Kathy Moczerniak" userId="482eff44a8730993" providerId="LiveId" clId="{44D8DBE2-084A-4D51-A0D7-CFE305C8EA66}" dt="2020-06-20T23:36:04.660" v="70" actId="14100"/>
          <ac:spMkLst>
            <pc:docMk/>
            <pc:sldMk cId="2973352365" sldId="276"/>
            <ac:spMk id="14" creationId="{00000000-0000-0000-0000-000000000000}"/>
          </ac:spMkLst>
        </pc:spChg>
      </pc:sldChg>
      <pc:sldChg chg="modSp mod">
        <pc:chgData name="Kathy Moczerniak" userId="482eff44a8730993" providerId="LiveId" clId="{44D8DBE2-084A-4D51-A0D7-CFE305C8EA66}" dt="2020-06-21T02:00:00.709" v="343" actId="1076"/>
        <pc:sldMkLst>
          <pc:docMk/>
          <pc:sldMk cId="3775886030" sldId="280"/>
        </pc:sldMkLst>
        <pc:spChg chg="mod">
          <ac:chgData name="Kathy Moczerniak" userId="482eff44a8730993" providerId="LiveId" clId="{44D8DBE2-084A-4D51-A0D7-CFE305C8EA66}" dt="2020-06-21T01:59:25.403" v="337" actId="114"/>
          <ac:spMkLst>
            <pc:docMk/>
            <pc:sldMk cId="3775886030" sldId="280"/>
            <ac:spMk id="13" creationId="{00000000-0000-0000-0000-000000000000}"/>
          </ac:spMkLst>
        </pc:spChg>
        <pc:spChg chg="mod">
          <ac:chgData name="Kathy Moczerniak" userId="482eff44a8730993" providerId="LiveId" clId="{44D8DBE2-084A-4D51-A0D7-CFE305C8EA66}" dt="2020-06-21T02:00:00.709" v="343" actId="1076"/>
          <ac:spMkLst>
            <pc:docMk/>
            <pc:sldMk cId="3775886030" sldId="280"/>
            <ac:spMk id="14" creationId="{00000000-0000-0000-0000-000000000000}"/>
          </ac:spMkLst>
        </pc:spChg>
      </pc:sldChg>
      <pc:sldChg chg="modSp mod">
        <pc:chgData name="Kathy Moczerniak" userId="482eff44a8730993" providerId="LiveId" clId="{44D8DBE2-084A-4D51-A0D7-CFE305C8EA66}" dt="2020-06-21T01:59:55.534" v="342" actId="1076"/>
        <pc:sldMkLst>
          <pc:docMk/>
          <pc:sldMk cId="11867450" sldId="281"/>
        </pc:sldMkLst>
        <pc:spChg chg="mod">
          <ac:chgData name="Kathy Moczerniak" userId="482eff44a8730993" providerId="LiveId" clId="{44D8DBE2-084A-4D51-A0D7-CFE305C8EA66}" dt="2020-06-21T01:59:29.481" v="338" actId="114"/>
          <ac:spMkLst>
            <pc:docMk/>
            <pc:sldMk cId="11867450" sldId="281"/>
            <ac:spMk id="13" creationId="{00000000-0000-0000-0000-000000000000}"/>
          </ac:spMkLst>
        </pc:spChg>
        <pc:spChg chg="mod">
          <ac:chgData name="Kathy Moczerniak" userId="482eff44a8730993" providerId="LiveId" clId="{44D8DBE2-084A-4D51-A0D7-CFE305C8EA66}" dt="2020-06-21T01:59:55.534" v="342" actId="1076"/>
          <ac:spMkLst>
            <pc:docMk/>
            <pc:sldMk cId="11867450" sldId="281"/>
            <ac:spMk id="14" creationId="{00000000-0000-0000-0000-000000000000}"/>
          </ac:spMkLst>
        </pc:spChg>
      </pc:sldChg>
      <pc:sldChg chg="modSp mod">
        <pc:chgData name="Kathy Moczerniak" userId="482eff44a8730993" providerId="LiveId" clId="{44D8DBE2-084A-4D51-A0D7-CFE305C8EA66}" dt="2020-06-21T01:59:51.226" v="341" actId="1076"/>
        <pc:sldMkLst>
          <pc:docMk/>
          <pc:sldMk cId="2132416333" sldId="282"/>
        </pc:sldMkLst>
        <pc:spChg chg="mod">
          <ac:chgData name="Kathy Moczerniak" userId="482eff44a8730993" providerId="LiveId" clId="{44D8DBE2-084A-4D51-A0D7-CFE305C8EA66}" dt="2020-06-21T01:59:33.396" v="339" actId="114"/>
          <ac:spMkLst>
            <pc:docMk/>
            <pc:sldMk cId="2132416333" sldId="282"/>
            <ac:spMk id="13" creationId="{00000000-0000-0000-0000-000000000000}"/>
          </ac:spMkLst>
        </pc:spChg>
        <pc:spChg chg="mod">
          <ac:chgData name="Kathy Moczerniak" userId="482eff44a8730993" providerId="LiveId" clId="{44D8DBE2-084A-4D51-A0D7-CFE305C8EA66}" dt="2020-06-21T01:59:51.226" v="341" actId="1076"/>
          <ac:spMkLst>
            <pc:docMk/>
            <pc:sldMk cId="2132416333" sldId="282"/>
            <ac:spMk id="14" creationId="{00000000-0000-0000-0000-000000000000}"/>
          </ac:spMkLst>
        </pc:spChg>
      </pc:sldChg>
      <pc:sldChg chg="addSp modSp mod">
        <pc:chgData name="Kathy Moczerniak" userId="482eff44a8730993" providerId="LiveId" clId="{44D8DBE2-084A-4D51-A0D7-CFE305C8EA66}" dt="2020-06-20T23:39:47.370" v="138" actId="207"/>
        <pc:sldMkLst>
          <pc:docMk/>
          <pc:sldMk cId="777732144" sldId="290"/>
        </pc:sldMkLst>
        <pc:spChg chg="add mod">
          <ac:chgData name="Kathy Moczerniak" userId="482eff44a8730993" providerId="LiveId" clId="{44D8DBE2-084A-4D51-A0D7-CFE305C8EA66}" dt="2020-06-20T23:39:40.432" v="137" actId="207"/>
          <ac:spMkLst>
            <pc:docMk/>
            <pc:sldMk cId="777732144" sldId="290"/>
            <ac:spMk id="2" creationId="{31B92B07-0996-4268-9BFA-3E07AED47A8B}"/>
          </ac:spMkLst>
        </pc:spChg>
        <pc:spChg chg="mod">
          <ac:chgData name="Kathy Moczerniak" userId="482eff44a8730993" providerId="LiveId" clId="{44D8DBE2-084A-4D51-A0D7-CFE305C8EA66}" dt="2020-06-20T23:38:52.160" v="136" actId="6549"/>
          <ac:spMkLst>
            <pc:docMk/>
            <pc:sldMk cId="777732144" sldId="290"/>
            <ac:spMk id="13" creationId="{00000000-0000-0000-0000-000000000000}"/>
          </ac:spMkLst>
        </pc:spChg>
        <pc:spChg chg="mod">
          <ac:chgData name="Kathy Moczerniak" userId="482eff44a8730993" providerId="LiveId" clId="{44D8DBE2-084A-4D51-A0D7-CFE305C8EA66}" dt="2020-06-20T23:39:47.370" v="138" actId="207"/>
          <ac:spMkLst>
            <pc:docMk/>
            <pc:sldMk cId="777732144" sldId="290"/>
            <ac:spMk id="14" creationId="{00000000-0000-0000-0000-000000000000}"/>
          </ac:spMkLst>
        </pc:spChg>
      </pc:sldChg>
      <pc:sldChg chg="modSp mod">
        <pc:chgData name="Kathy Moczerniak" userId="482eff44a8730993" providerId="LiveId" clId="{44D8DBE2-084A-4D51-A0D7-CFE305C8EA66}" dt="2020-06-20T23:50:34.411" v="183" actId="20577"/>
        <pc:sldMkLst>
          <pc:docMk/>
          <pc:sldMk cId="3790397776" sldId="293"/>
        </pc:sldMkLst>
        <pc:spChg chg="mod">
          <ac:chgData name="Kathy Moczerniak" userId="482eff44a8730993" providerId="LiveId" clId="{44D8DBE2-084A-4D51-A0D7-CFE305C8EA66}" dt="2020-06-20T23:46:00.119" v="149" actId="255"/>
          <ac:spMkLst>
            <pc:docMk/>
            <pc:sldMk cId="3790397776" sldId="293"/>
            <ac:spMk id="13" creationId="{00000000-0000-0000-0000-000000000000}"/>
          </ac:spMkLst>
        </pc:spChg>
        <pc:spChg chg="mod">
          <ac:chgData name="Kathy Moczerniak" userId="482eff44a8730993" providerId="LiveId" clId="{44D8DBE2-084A-4D51-A0D7-CFE305C8EA66}" dt="2020-06-20T23:50:34.411" v="183" actId="20577"/>
          <ac:spMkLst>
            <pc:docMk/>
            <pc:sldMk cId="3790397776" sldId="293"/>
            <ac:spMk id="14" creationId="{00000000-0000-0000-0000-000000000000}"/>
          </ac:spMkLst>
        </pc:spChg>
      </pc:sldChg>
      <pc:sldChg chg="modSp mod">
        <pc:chgData name="Kathy Moczerniak" userId="482eff44a8730993" providerId="LiveId" clId="{44D8DBE2-084A-4D51-A0D7-CFE305C8EA66}" dt="2020-06-20T23:51:31.692" v="186" actId="255"/>
        <pc:sldMkLst>
          <pc:docMk/>
          <pc:sldMk cId="1036106467" sldId="296"/>
        </pc:sldMkLst>
        <pc:spChg chg="mod">
          <ac:chgData name="Kathy Moczerniak" userId="482eff44a8730993" providerId="LiveId" clId="{44D8DBE2-084A-4D51-A0D7-CFE305C8EA66}" dt="2020-06-20T23:51:31.692" v="186" actId="255"/>
          <ac:spMkLst>
            <pc:docMk/>
            <pc:sldMk cId="1036106467" sldId="296"/>
            <ac:spMk id="14" creationId="{00000000-0000-0000-0000-000000000000}"/>
          </ac:spMkLst>
        </pc:spChg>
      </pc:sldChg>
      <pc:sldChg chg="modSp mod">
        <pc:chgData name="Kathy Moczerniak" userId="482eff44a8730993" providerId="LiveId" clId="{44D8DBE2-084A-4D51-A0D7-CFE305C8EA66}" dt="2020-06-20T23:55:28.682" v="187" actId="20577"/>
        <pc:sldMkLst>
          <pc:docMk/>
          <pc:sldMk cId="1150404310" sldId="298"/>
        </pc:sldMkLst>
        <pc:spChg chg="mod">
          <ac:chgData name="Kathy Moczerniak" userId="482eff44a8730993" providerId="LiveId" clId="{44D8DBE2-084A-4D51-A0D7-CFE305C8EA66}" dt="2020-06-20T23:55:28.682" v="187" actId="20577"/>
          <ac:spMkLst>
            <pc:docMk/>
            <pc:sldMk cId="1150404310" sldId="298"/>
            <ac:spMk id="14" creationId="{00000000-0000-0000-0000-000000000000}"/>
          </ac:spMkLst>
        </pc:spChg>
      </pc:sldChg>
      <pc:sldChg chg="modSp mod">
        <pc:chgData name="Kathy Moczerniak" userId="482eff44a8730993" providerId="LiveId" clId="{44D8DBE2-084A-4D51-A0D7-CFE305C8EA66}" dt="2020-06-21T00:13:46.249" v="197" actId="20577"/>
        <pc:sldMkLst>
          <pc:docMk/>
          <pc:sldMk cId="3730708536" sldId="300"/>
        </pc:sldMkLst>
        <pc:spChg chg="mod">
          <ac:chgData name="Kathy Moczerniak" userId="482eff44a8730993" providerId="LiveId" clId="{44D8DBE2-084A-4D51-A0D7-CFE305C8EA66}" dt="2020-06-21T00:13:46.249" v="197" actId="20577"/>
          <ac:spMkLst>
            <pc:docMk/>
            <pc:sldMk cId="3730708536" sldId="300"/>
            <ac:spMk id="14" creationId="{00000000-0000-0000-0000-000000000000}"/>
          </ac:spMkLst>
        </pc:spChg>
      </pc:sldChg>
      <pc:sldChg chg="modSp">
        <pc:chgData name="Kathy Moczerniak" userId="482eff44a8730993" providerId="LiveId" clId="{44D8DBE2-084A-4D51-A0D7-CFE305C8EA66}" dt="2020-06-20T23:19:24.089" v="12"/>
        <pc:sldMkLst>
          <pc:docMk/>
          <pc:sldMk cId="1347434438" sldId="311"/>
        </pc:sldMkLst>
        <pc:spChg chg="mod">
          <ac:chgData name="Kathy Moczerniak" userId="482eff44a8730993" providerId="LiveId" clId="{44D8DBE2-084A-4D51-A0D7-CFE305C8EA66}" dt="2020-06-20T23:19:24.089" v="12"/>
          <ac:spMkLst>
            <pc:docMk/>
            <pc:sldMk cId="1347434438" sldId="311"/>
            <ac:spMk id="4" creationId="{2A13DB06-899F-AC46-9CDA-CD013C1196A2}"/>
          </ac:spMkLst>
        </pc:spChg>
      </pc:sldChg>
      <pc:sldChg chg="modSp mod">
        <pc:chgData name="Kathy Moczerniak" userId="482eff44a8730993" providerId="LiveId" clId="{44D8DBE2-084A-4D51-A0D7-CFE305C8EA66}" dt="2020-06-21T00:18:30.503" v="206" actId="20577"/>
        <pc:sldMkLst>
          <pc:docMk/>
          <pc:sldMk cId="3072096527" sldId="317"/>
        </pc:sldMkLst>
        <pc:spChg chg="mod">
          <ac:chgData name="Kathy Moczerniak" userId="482eff44a8730993" providerId="LiveId" clId="{44D8DBE2-084A-4D51-A0D7-CFE305C8EA66}" dt="2020-06-21T00:18:30.503" v="206" actId="20577"/>
          <ac:spMkLst>
            <pc:docMk/>
            <pc:sldMk cId="3072096527" sldId="317"/>
            <ac:spMk id="14" creationId="{00000000-0000-0000-0000-000000000000}"/>
          </ac:spMkLst>
        </pc:spChg>
      </pc:sldChg>
      <pc:sldChg chg="modSp mod">
        <pc:chgData name="Kathy Moczerniak" userId="482eff44a8730993" providerId="LiveId" clId="{44D8DBE2-084A-4D51-A0D7-CFE305C8EA66}" dt="2020-06-21T00:21:02.363" v="213" actId="20577"/>
        <pc:sldMkLst>
          <pc:docMk/>
          <pc:sldMk cId="2468471608" sldId="320"/>
        </pc:sldMkLst>
        <pc:spChg chg="mod">
          <ac:chgData name="Kathy Moczerniak" userId="482eff44a8730993" providerId="LiveId" clId="{44D8DBE2-084A-4D51-A0D7-CFE305C8EA66}" dt="2020-06-21T00:21:02.363" v="213" actId="20577"/>
          <ac:spMkLst>
            <pc:docMk/>
            <pc:sldMk cId="2468471608" sldId="320"/>
            <ac:spMk id="14" creationId="{00000000-0000-0000-0000-000000000000}"/>
          </ac:spMkLst>
        </pc:spChg>
      </pc:sldChg>
      <pc:sldChg chg="modSp">
        <pc:chgData name="Kathy Moczerniak" userId="482eff44a8730993" providerId="LiveId" clId="{44D8DBE2-084A-4D51-A0D7-CFE305C8EA66}" dt="2020-06-21T00:41:46.374" v="214"/>
        <pc:sldMkLst>
          <pc:docMk/>
          <pc:sldMk cId="2724004400" sldId="323"/>
        </pc:sldMkLst>
        <pc:spChg chg="mod">
          <ac:chgData name="Kathy Moczerniak" userId="482eff44a8730993" providerId="LiveId" clId="{44D8DBE2-084A-4D51-A0D7-CFE305C8EA66}" dt="2020-06-21T00:41:46.374" v="214"/>
          <ac:spMkLst>
            <pc:docMk/>
            <pc:sldMk cId="2724004400" sldId="323"/>
            <ac:spMk id="14" creationId="{00000000-0000-0000-0000-000000000000}"/>
          </ac:spMkLst>
        </pc:spChg>
      </pc:sldChg>
      <pc:sldChg chg="modSp mod">
        <pc:chgData name="Kathy Moczerniak" userId="482eff44a8730993" providerId="LiveId" clId="{44D8DBE2-084A-4D51-A0D7-CFE305C8EA66}" dt="2020-06-21T00:51:28.401" v="226" actId="20577"/>
        <pc:sldMkLst>
          <pc:docMk/>
          <pc:sldMk cId="1222910771" sldId="324"/>
        </pc:sldMkLst>
        <pc:spChg chg="mod">
          <ac:chgData name="Kathy Moczerniak" userId="482eff44a8730993" providerId="LiveId" clId="{44D8DBE2-084A-4D51-A0D7-CFE305C8EA66}" dt="2020-06-21T00:51:28.401" v="226" actId="20577"/>
          <ac:spMkLst>
            <pc:docMk/>
            <pc:sldMk cId="1222910771" sldId="324"/>
            <ac:spMk id="14" creationId="{00000000-0000-0000-0000-000000000000}"/>
          </ac:spMkLst>
        </pc:spChg>
      </pc:sldChg>
      <pc:sldChg chg="modSp mod">
        <pc:chgData name="Kathy Moczerniak" userId="482eff44a8730993" providerId="LiveId" clId="{44D8DBE2-084A-4D51-A0D7-CFE305C8EA66}" dt="2020-06-21T01:34:11.510" v="258" actId="20577"/>
        <pc:sldMkLst>
          <pc:docMk/>
          <pc:sldMk cId="232795449" sldId="328"/>
        </pc:sldMkLst>
        <pc:spChg chg="mod">
          <ac:chgData name="Kathy Moczerniak" userId="482eff44a8730993" providerId="LiveId" clId="{44D8DBE2-084A-4D51-A0D7-CFE305C8EA66}" dt="2020-06-21T01:34:11.510" v="258" actId="20577"/>
          <ac:spMkLst>
            <pc:docMk/>
            <pc:sldMk cId="232795449" sldId="328"/>
            <ac:spMk id="14" creationId="{00000000-0000-0000-0000-000000000000}"/>
          </ac:spMkLst>
        </pc:spChg>
      </pc:sldChg>
      <pc:sldChg chg="modSp mod">
        <pc:chgData name="Kathy Moczerniak" userId="482eff44a8730993" providerId="LiveId" clId="{44D8DBE2-084A-4D51-A0D7-CFE305C8EA66}" dt="2020-06-21T01:37:40.362" v="264" actId="20577"/>
        <pc:sldMkLst>
          <pc:docMk/>
          <pc:sldMk cId="1669274207" sldId="334"/>
        </pc:sldMkLst>
        <pc:spChg chg="mod">
          <ac:chgData name="Kathy Moczerniak" userId="482eff44a8730993" providerId="LiveId" clId="{44D8DBE2-084A-4D51-A0D7-CFE305C8EA66}" dt="2020-06-21T01:37:40.362" v="264" actId="20577"/>
          <ac:spMkLst>
            <pc:docMk/>
            <pc:sldMk cId="1669274207" sldId="334"/>
            <ac:spMk id="14" creationId="{00000000-0000-0000-0000-000000000000}"/>
          </ac:spMkLst>
        </pc:spChg>
      </pc:sldChg>
      <pc:sldChg chg="modSp mod">
        <pc:chgData name="Kathy Moczerniak" userId="482eff44a8730993" providerId="LiveId" clId="{44D8DBE2-084A-4D51-A0D7-CFE305C8EA66}" dt="2020-06-21T01:40:04.327" v="275" actId="20577"/>
        <pc:sldMkLst>
          <pc:docMk/>
          <pc:sldMk cId="4188740267" sldId="335"/>
        </pc:sldMkLst>
        <pc:spChg chg="mod">
          <ac:chgData name="Kathy Moczerniak" userId="482eff44a8730993" providerId="LiveId" clId="{44D8DBE2-084A-4D51-A0D7-CFE305C8EA66}" dt="2020-06-21T01:40:04.327" v="275" actId="20577"/>
          <ac:spMkLst>
            <pc:docMk/>
            <pc:sldMk cId="4188740267" sldId="335"/>
            <ac:spMk id="14" creationId="{00000000-0000-0000-0000-000000000000}"/>
          </ac:spMkLst>
        </pc:spChg>
      </pc:sldChg>
      <pc:sldChg chg="modSp mod">
        <pc:chgData name="Kathy Moczerniak" userId="482eff44a8730993" providerId="LiveId" clId="{44D8DBE2-084A-4D51-A0D7-CFE305C8EA66}" dt="2020-06-21T01:44:15.716" v="277" actId="14100"/>
        <pc:sldMkLst>
          <pc:docMk/>
          <pc:sldMk cId="2130219907" sldId="337"/>
        </pc:sldMkLst>
        <pc:spChg chg="mod">
          <ac:chgData name="Kathy Moczerniak" userId="482eff44a8730993" providerId="LiveId" clId="{44D8DBE2-084A-4D51-A0D7-CFE305C8EA66}" dt="2020-06-21T01:44:15.716" v="277" actId="14100"/>
          <ac:spMkLst>
            <pc:docMk/>
            <pc:sldMk cId="2130219907" sldId="337"/>
            <ac:spMk id="14" creationId="{00000000-0000-0000-0000-000000000000}"/>
          </ac:spMkLst>
        </pc:spChg>
      </pc:sldChg>
      <pc:sldChg chg="modSp mod">
        <pc:chgData name="Kathy Moczerniak" userId="482eff44a8730993" providerId="LiveId" clId="{44D8DBE2-084A-4D51-A0D7-CFE305C8EA66}" dt="2020-06-20T23:43:41.598" v="148"/>
        <pc:sldMkLst>
          <pc:docMk/>
          <pc:sldMk cId="2400240703" sldId="338"/>
        </pc:sldMkLst>
        <pc:spChg chg="mod">
          <ac:chgData name="Kathy Moczerniak" userId="482eff44a8730993" providerId="LiveId" clId="{44D8DBE2-084A-4D51-A0D7-CFE305C8EA66}" dt="2020-06-20T23:31:32.761" v="39" actId="20577"/>
          <ac:spMkLst>
            <pc:docMk/>
            <pc:sldMk cId="2400240703" sldId="338"/>
            <ac:spMk id="13" creationId="{00000000-0000-0000-0000-000000000000}"/>
          </ac:spMkLst>
        </pc:spChg>
        <pc:spChg chg="mod">
          <ac:chgData name="Kathy Moczerniak" userId="482eff44a8730993" providerId="LiveId" clId="{44D8DBE2-084A-4D51-A0D7-CFE305C8EA66}" dt="2020-06-20T23:43:41.598" v="148"/>
          <ac:spMkLst>
            <pc:docMk/>
            <pc:sldMk cId="2400240703" sldId="338"/>
            <ac:spMk id="14" creationId="{00000000-0000-0000-0000-000000000000}"/>
          </ac:spMkLst>
        </pc:spChg>
      </pc:sldChg>
      <pc:sldChg chg="modSp mod">
        <pc:chgData name="Kathy Moczerniak" userId="482eff44a8730993" providerId="LiveId" clId="{44D8DBE2-084A-4D51-A0D7-CFE305C8EA66}" dt="2020-06-21T01:46:44.716" v="282" actId="20577"/>
        <pc:sldMkLst>
          <pc:docMk/>
          <pc:sldMk cId="1154958693" sldId="341"/>
        </pc:sldMkLst>
        <pc:spChg chg="mod">
          <ac:chgData name="Kathy Moczerniak" userId="482eff44a8730993" providerId="LiveId" clId="{44D8DBE2-084A-4D51-A0D7-CFE305C8EA66}" dt="2020-06-21T01:46:44.716" v="282" actId="20577"/>
          <ac:spMkLst>
            <pc:docMk/>
            <pc:sldMk cId="1154958693" sldId="341"/>
            <ac:spMk id="4" creationId="{2A13DB06-899F-AC46-9CDA-CD013C1196A2}"/>
          </ac:spMkLst>
        </pc:spChg>
      </pc:sldChg>
      <pc:sldChg chg="modSp mod">
        <pc:chgData name="Kathy Moczerniak" userId="482eff44a8730993" providerId="LiveId" clId="{44D8DBE2-084A-4D51-A0D7-CFE305C8EA66}" dt="2020-06-21T01:49:52.819" v="284"/>
        <pc:sldMkLst>
          <pc:docMk/>
          <pc:sldMk cId="2757411373" sldId="342"/>
        </pc:sldMkLst>
        <pc:spChg chg="mod">
          <ac:chgData name="Kathy Moczerniak" userId="482eff44a8730993" providerId="LiveId" clId="{44D8DBE2-084A-4D51-A0D7-CFE305C8EA66}" dt="2020-06-21T01:49:52.819" v="284"/>
          <ac:spMkLst>
            <pc:docMk/>
            <pc:sldMk cId="2757411373" sldId="342"/>
            <ac:spMk id="14" creationId="{00000000-0000-0000-0000-000000000000}"/>
          </ac:spMkLst>
        </pc:spChg>
      </pc:sldChg>
      <pc:sldChg chg="modSp mod">
        <pc:chgData name="Kathy Moczerniak" userId="482eff44a8730993" providerId="LiveId" clId="{44D8DBE2-084A-4D51-A0D7-CFE305C8EA66}" dt="2020-06-21T01:50:43.906" v="287" actId="20577"/>
        <pc:sldMkLst>
          <pc:docMk/>
          <pc:sldMk cId="2167387271" sldId="343"/>
        </pc:sldMkLst>
        <pc:spChg chg="mod">
          <ac:chgData name="Kathy Moczerniak" userId="482eff44a8730993" providerId="LiveId" clId="{44D8DBE2-084A-4D51-A0D7-CFE305C8EA66}" dt="2020-06-21T01:50:43.906" v="287" actId="20577"/>
          <ac:spMkLst>
            <pc:docMk/>
            <pc:sldMk cId="2167387271" sldId="343"/>
            <ac:spMk id="4" creationId="{2A13DB06-899F-AC46-9CDA-CD013C1196A2}"/>
          </ac:spMkLst>
        </pc:spChg>
      </pc:sldChg>
      <pc:sldChg chg="modSp mod">
        <pc:chgData name="Kathy Moczerniak" userId="482eff44a8730993" providerId="LiveId" clId="{44D8DBE2-084A-4D51-A0D7-CFE305C8EA66}" dt="2020-06-21T01:51:11.320" v="289" actId="20577"/>
        <pc:sldMkLst>
          <pc:docMk/>
          <pc:sldMk cId="1637646505" sldId="345"/>
        </pc:sldMkLst>
        <pc:spChg chg="mod">
          <ac:chgData name="Kathy Moczerniak" userId="482eff44a8730993" providerId="LiveId" clId="{44D8DBE2-084A-4D51-A0D7-CFE305C8EA66}" dt="2020-06-21T01:51:11.320" v="289" actId="20577"/>
          <ac:spMkLst>
            <pc:docMk/>
            <pc:sldMk cId="1637646505" sldId="345"/>
            <ac:spMk id="14" creationId="{00000000-0000-0000-0000-000000000000}"/>
          </ac:spMkLst>
        </pc:spChg>
      </pc:sldChg>
      <pc:sldChg chg="modSp mod">
        <pc:chgData name="Kathy Moczerniak" userId="482eff44a8730993" providerId="LiveId" clId="{44D8DBE2-084A-4D51-A0D7-CFE305C8EA66}" dt="2020-06-21T01:53:17.202" v="301" actId="20577"/>
        <pc:sldMkLst>
          <pc:docMk/>
          <pc:sldMk cId="531742275" sldId="349"/>
        </pc:sldMkLst>
        <pc:spChg chg="mod">
          <ac:chgData name="Kathy Moczerniak" userId="482eff44a8730993" providerId="LiveId" clId="{44D8DBE2-084A-4D51-A0D7-CFE305C8EA66}" dt="2020-06-21T01:53:17.202" v="301" actId="20577"/>
          <ac:spMkLst>
            <pc:docMk/>
            <pc:sldMk cId="531742275" sldId="349"/>
            <ac:spMk id="4" creationId="{2A13DB06-899F-AC46-9CDA-CD013C1196A2}"/>
          </ac:spMkLst>
        </pc:spChg>
      </pc:sldChg>
      <pc:sldChg chg="modSp mod">
        <pc:chgData name="Kathy Moczerniak" userId="482eff44a8730993" providerId="LiveId" clId="{44D8DBE2-084A-4D51-A0D7-CFE305C8EA66}" dt="2020-06-21T01:55:57.854" v="311" actId="20577"/>
        <pc:sldMkLst>
          <pc:docMk/>
          <pc:sldMk cId="1051697452" sldId="350"/>
        </pc:sldMkLst>
        <pc:spChg chg="mod">
          <ac:chgData name="Kathy Moczerniak" userId="482eff44a8730993" providerId="LiveId" clId="{44D8DBE2-084A-4D51-A0D7-CFE305C8EA66}" dt="2020-06-21T01:55:57.854" v="311" actId="20577"/>
          <ac:spMkLst>
            <pc:docMk/>
            <pc:sldMk cId="1051697452" sldId="350"/>
            <ac:spMk id="14" creationId="{00000000-0000-0000-0000-000000000000}"/>
          </ac:spMkLst>
        </pc:spChg>
      </pc:sldChg>
      <pc:sldChg chg="modSp">
        <pc:chgData name="Kathy Moczerniak" userId="482eff44a8730993" providerId="LiveId" clId="{44D8DBE2-084A-4D51-A0D7-CFE305C8EA66}" dt="2020-06-20T23:43:41.598" v="148"/>
        <pc:sldMkLst>
          <pc:docMk/>
          <pc:sldMk cId="2012573305" sldId="354"/>
        </pc:sldMkLst>
        <pc:spChg chg="mod">
          <ac:chgData name="Kathy Moczerniak" userId="482eff44a8730993" providerId="LiveId" clId="{44D8DBE2-084A-4D51-A0D7-CFE305C8EA66}" dt="2020-06-20T23:43:41.598" v="148"/>
          <ac:spMkLst>
            <pc:docMk/>
            <pc:sldMk cId="2012573305" sldId="354"/>
            <ac:spMk id="3" creationId="{5A8F3747-2B0C-A543-976C-719721FA9D78}"/>
          </ac:spMkLst>
        </pc:spChg>
      </pc:sldChg>
      <pc:sldChg chg="modSp mod">
        <pc:chgData name="Kathy Moczerniak" userId="482eff44a8730993" providerId="LiveId" clId="{44D8DBE2-084A-4D51-A0D7-CFE305C8EA66}" dt="2020-06-21T00:53:11.662" v="227" actId="20577"/>
        <pc:sldMkLst>
          <pc:docMk/>
          <pc:sldMk cId="3492166665" sldId="356"/>
        </pc:sldMkLst>
        <pc:spChg chg="mod">
          <ac:chgData name="Kathy Moczerniak" userId="482eff44a8730993" providerId="LiveId" clId="{44D8DBE2-084A-4D51-A0D7-CFE305C8EA66}" dt="2020-06-20T23:43:41.598" v="148"/>
          <ac:spMkLst>
            <pc:docMk/>
            <pc:sldMk cId="3492166665" sldId="356"/>
            <ac:spMk id="13" creationId="{00000000-0000-0000-0000-000000000000}"/>
          </ac:spMkLst>
        </pc:spChg>
        <pc:spChg chg="mod">
          <ac:chgData name="Kathy Moczerniak" userId="482eff44a8730993" providerId="LiveId" clId="{44D8DBE2-084A-4D51-A0D7-CFE305C8EA66}" dt="2020-06-21T00:53:11.662" v="227" actId="20577"/>
          <ac:spMkLst>
            <pc:docMk/>
            <pc:sldMk cId="3492166665" sldId="356"/>
            <ac:spMk id="14" creationId="{00000000-0000-0000-0000-000000000000}"/>
          </ac:spMkLst>
        </pc:spChg>
      </pc:sldChg>
      <pc:sldChg chg="modSp mod">
        <pc:chgData name="Kathy Moczerniak" userId="482eff44a8730993" providerId="LiveId" clId="{44D8DBE2-084A-4D51-A0D7-CFE305C8EA66}" dt="2020-06-21T01:45:32.688" v="278" actId="20577"/>
        <pc:sldMkLst>
          <pc:docMk/>
          <pc:sldMk cId="1451720915" sldId="359"/>
        </pc:sldMkLst>
        <pc:spChg chg="mod">
          <ac:chgData name="Kathy Moczerniak" userId="482eff44a8730993" providerId="LiveId" clId="{44D8DBE2-084A-4D51-A0D7-CFE305C8EA66}" dt="2020-06-21T01:45:32.688" v="278" actId="20577"/>
          <ac:spMkLst>
            <pc:docMk/>
            <pc:sldMk cId="1451720915" sldId="359"/>
            <ac:spMk id="14" creationId="{00000000-0000-0000-0000-000000000000}"/>
          </ac:spMkLst>
        </pc:spChg>
      </pc:sldChg>
      <pc:sldChg chg="modSp mod">
        <pc:chgData name="Kathy Moczerniak" userId="482eff44a8730993" providerId="LiveId" clId="{44D8DBE2-084A-4D51-A0D7-CFE305C8EA66}" dt="2020-06-21T01:51:53.401" v="291" actId="1076"/>
        <pc:sldMkLst>
          <pc:docMk/>
          <pc:sldMk cId="3431791163" sldId="360"/>
        </pc:sldMkLst>
        <pc:spChg chg="mod">
          <ac:chgData name="Kathy Moczerniak" userId="482eff44a8730993" providerId="LiveId" clId="{44D8DBE2-084A-4D51-A0D7-CFE305C8EA66}" dt="2020-06-21T01:51:53.401" v="291" actId="1076"/>
          <ac:spMkLst>
            <pc:docMk/>
            <pc:sldMk cId="3431791163" sldId="360"/>
            <ac:spMk id="14" creationId="{00000000-0000-0000-0000-000000000000}"/>
          </ac:spMkLst>
        </pc:spChg>
      </pc:sldChg>
      <pc:sldChg chg="modSp mod">
        <pc:chgData name="Kathy Moczerniak" userId="482eff44a8730993" providerId="LiveId" clId="{44D8DBE2-084A-4D51-A0D7-CFE305C8EA66}" dt="2020-06-21T01:53:55.463" v="305"/>
        <pc:sldMkLst>
          <pc:docMk/>
          <pc:sldMk cId="3706836571" sldId="361"/>
        </pc:sldMkLst>
        <pc:spChg chg="mod">
          <ac:chgData name="Kathy Moczerniak" userId="482eff44a8730993" providerId="LiveId" clId="{44D8DBE2-084A-4D51-A0D7-CFE305C8EA66}" dt="2020-06-20T23:43:41.598" v="148"/>
          <ac:spMkLst>
            <pc:docMk/>
            <pc:sldMk cId="3706836571" sldId="361"/>
            <ac:spMk id="2" creationId="{97BFF62C-69F5-194D-94FC-D6FA03F13F3A}"/>
          </ac:spMkLst>
        </pc:spChg>
        <pc:spChg chg="mod">
          <ac:chgData name="Kathy Moczerniak" userId="482eff44a8730993" providerId="LiveId" clId="{44D8DBE2-084A-4D51-A0D7-CFE305C8EA66}" dt="2020-06-21T01:53:55.463" v="305"/>
          <ac:spMkLst>
            <pc:docMk/>
            <pc:sldMk cId="3706836571" sldId="361"/>
            <ac:spMk id="4" creationId="{2A13DB06-899F-AC46-9CDA-CD013C1196A2}"/>
          </ac:spMkLst>
        </pc:spChg>
      </pc:sldChg>
      <pc:sldChg chg="modSp">
        <pc:chgData name="Kathy Moczerniak" userId="482eff44a8730993" providerId="LiveId" clId="{44D8DBE2-084A-4D51-A0D7-CFE305C8EA66}" dt="2020-06-20T23:43:41.598" v="148"/>
        <pc:sldMkLst>
          <pc:docMk/>
          <pc:sldMk cId="4270375261" sldId="364"/>
        </pc:sldMkLst>
        <pc:spChg chg="mod">
          <ac:chgData name="Kathy Moczerniak" userId="482eff44a8730993" providerId="LiveId" clId="{44D8DBE2-084A-4D51-A0D7-CFE305C8EA66}" dt="2020-06-20T23:43:41.598" v="148"/>
          <ac:spMkLst>
            <pc:docMk/>
            <pc:sldMk cId="4270375261" sldId="364"/>
            <ac:spMk id="4" creationId="{00000000-0000-0000-0000-000000000000}"/>
          </ac:spMkLst>
        </pc:spChg>
      </pc:sldChg>
      <pc:sldChg chg="modSp mod">
        <pc:chgData name="Kathy Moczerniak" userId="482eff44a8730993" providerId="LiveId" clId="{44D8DBE2-084A-4D51-A0D7-CFE305C8EA66}" dt="2020-06-21T00:04:46.981" v="194" actId="20577"/>
        <pc:sldMkLst>
          <pc:docMk/>
          <pc:sldMk cId="2511817358" sldId="366"/>
        </pc:sldMkLst>
        <pc:spChg chg="mod">
          <ac:chgData name="Kathy Moczerniak" userId="482eff44a8730993" providerId="LiveId" clId="{44D8DBE2-084A-4D51-A0D7-CFE305C8EA66}" dt="2020-06-21T00:04:46.981" v="194" actId="20577"/>
          <ac:spMkLst>
            <pc:docMk/>
            <pc:sldMk cId="2511817358" sldId="366"/>
            <ac:spMk id="14" creationId="{00000000-0000-0000-0000-000000000000}"/>
          </ac:spMkLst>
        </pc:spChg>
      </pc:sldChg>
      <pc:sldChg chg="modSp mod">
        <pc:chgData name="Kathy Moczerniak" userId="482eff44a8730993" providerId="LiveId" clId="{44D8DBE2-084A-4D51-A0D7-CFE305C8EA66}" dt="2020-06-21T00:15:05.223" v="199" actId="20577"/>
        <pc:sldMkLst>
          <pc:docMk/>
          <pc:sldMk cId="2744485351" sldId="367"/>
        </pc:sldMkLst>
        <pc:spChg chg="mod">
          <ac:chgData name="Kathy Moczerniak" userId="482eff44a8730993" providerId="LiveId" clId="{44D8DBE2-084A-4D51-A0D7-CFE305C8EA66}" dt="2020-06-21T00:15:05.223" v="199" actId="20577"/>
          <ac:spMkLst>
            <pc:docMk/>
            <pc:sldMk cId="2744485351" sldId="367"/>
            <ac:spMk id="14" creationId="{00000000-0000-0000-0000-000000000000}"/>
          </ac:spMkLst>
        </pc:spChg>
      </pc:sldChg>
      <pc:sldChg chg="modSp mod">
        <pc:chgData name="Kathy Moczerniak" userId="482eff44a8730993" providerId="LiveId" clId="{44D8DBE2-084A-4D51-A0D7-CFE305C8EA66}" dt="2020-06-21T00:20:12.167" v="212" actId="20577"/>
        <pc:sldMkLst>
          <pc:docMk/>
          <pc:sldMk cId="820895057" sldId="369"/>
        </pc:sldMkLst>
        <pc:spChg chg="mod">
          <ac:chgData name="Kathy Moczerniak" userId="482eff44a8730993" providerId="LiveId" clId="{44D8DBE2-084A-4D51-A0D7-CFE305C8EA66}" dt="2020-06-21T00:20:12.167" v="212" actId="20577"/>
          <ac:spMkLst>
            <pc:docMk/>
            <pc:sldMk cId="820895057" sldId="369"/>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Introduction to Outdoor Emergency Care</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NSP: The History and Evolution</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The Founder of the National Ski Patrol</a:t>
            </a:r>
            <a:endParaRPr lang="en-US" i="1" dirty="0"/>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Charles Minot “Minnie” Dole</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u="dbl" dirty="0">
                <a:solidFill>
                  <a:srgbClr val="C00000"/>
                </a:solidFill>
              </a:rPr>
              <a:t>Charles Minot “Minnie” Dole</a:t>
            </a:r>
            <a:r>
              <a:rPr lang="en-US" dirty="0"/>
              <a:t>, experienced the need for emergency care and rescue services during a personal skiing mishap at Stowe, Vermont.</a:t>
            </a:r>
          </a:p>
          <a:p>
            <a:pPr lvl="1"/>
            <a:r>
              <a:rPr lang="en-US" dirty="0"/>
              <a:t>Took a serious fall, resulting in a nasty angled fracture of ankle</a:t>
            </a:r>
          </a:p>
          <a:p>
            <a:r>
              <a:rPr lang="en-US" dirty="0"/>
              <a:t>Two months later, the fatal accident of Minnie’s friend, Frank Edson, planted the seed for what would become the National Ski Patrol.</a:t>
            </a:r>
          </a:p>
          <a:p>
            <a:endParaRPr lang="en-US" dirty="0"/>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257950" y="5590360"/>
            <a:ext cx="5208588" cy="651192"/>
          </a:xfrm>
        </p:spPr>
        <p:txBody>
          <a:bodyPr/>
          <a:lstStyle/>
          <a:p>
            <a:r>
              <a:rPr lang="en-US" dirty="0"/>
              <a:t>National Ski Patrol © NSP.</a:t>
            </a:r>
          </a:p>
        </p:txBody>
      </p:sp>
      <p:pic>
        <p:nvPicPr>
          <p:cNvPr id="5" name="Picture 4" descr="Photo shows Minnie Dole and his wife standing outside their national office, whose sign board reads, National Ski Patrol System Inc., National Office, 2001. ">
            <a:extLst>
              <a:ext uri="{FF2B5EF4-FFF2-40B4-BE49-F238E27FC236}">
                <a16:creationId xmlns:a16="http://schemas.microsoft.com/office/drawing/2014/main" xmlns="" id="{F697A3F4-59EC-42AB-89A2-B45C9FE173DB}"/>
              </a:ext>
            </a:extLst>
          </p:cNvPr>
          <p:cNvPicPr>
            <a:picLocks noChangeAspect="1"/>
          </p:cNvPicPr>
          <p:nvPr/>
        </p:nvPicPr>
        <p:blipFill>
          <a:blip r:embed="rId2"/>
          <a:stretch>
            <a:fillRect/>
          </a:stretch>
        </p:blipFill>
        <p:spPr>
          <a:xfrm>
            <a:off x="6257950" y="1731645"/>
            <a:ext cx="4884687" cy="3858715"/>
          </a:xfrm>
          <a:prstGeom prst="rect">
            <a:avLst/>
          </a:prstGeom>
        </p:spPr>
      </p:pic>
      <p:pic>
        <p:nvPicPr>
          <p:cNvPr id="8" name="Picture 7"/>
          <p:cNvPicPr>
            <a:picLocks noChangeAspect="1"/>
          </p:cNvPicPr>
          <p:nvPr/>
        </p:nvPicPr>
        <p:blipFill>
          <a:blip r:embed="rId3"/>
          <a:stretch>
            <a:fillRect/>
          </a:stretch>
        </p:blipFill>
        <p:spPr>
          <a:xfrm>
            <a:off x="10396754" y="366023"/>
            <a:ext cx="1359526" cy="1365622"/>
          </a:xfrm>
          <a:prstGeom prst="rect">
            <a:avLst/>
          </a:prstGeom>
        </p:spPr>
      </p:pic>
      <p:sp>
        <p:nvSpPr>
          <p:cNvPr id="9" name="TextBox 8"/>
          <p:cNvSpPr txBox="1"/>
          <p:nvPr/>
        </p:nvSpPr>
        <p:spPr>
          <a:xfrm>
            <a:off x="10400145" y="818001"/>
            <a:ext cx="1356135" cy="461665"/>
          </a:xfrm>
          <a:prstGeom prst="rect">
            <a:avLst/>
          </a:prstGeom>
          <a:noFill/>
        </p:spPr>
        <p:txBody>
          <a:bodyPr wrap="square" rtlCol="0">
            <a:spAutoFit/>
          </a:bodyPr>
          <a:lstStyle/>
          <a:p>
            <a:pPr algn="ctr"/>
            <a:r>
              <a:rPr lang="en-US" sz="2400" b="1" dirty="0"/>
              <a:t>1-2</a:t>
            </a:r>
          </a:p>
        </p:txBody>
      </p:sp>
    </p:spTree>
    <p:extLst>
      <p:ext uri="{BB962C8B-B14F-4D97-AF65-F5344CB8AC3E}">
        <p14:creationId xmlns:p14="http://schemas.microsoft.com/office/powerpoint/2010/main" val="3114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Conception of the National Ski Patrol’s Training</a:t>
            </a:r>
            <a:endParaRPr lang="en-US" i="1" dirty="0"/>
          </a:p>
        </p:txBody>
      </p:sp>
      <p:sp>
        <p:nvSpPr>
          <p:cNvPr id="14" name="Content Placeholder 2"/>
          <p:cNvSpPr>
            <a:spLocks noGrp="1"/>
          </p:cNvSpPr>
          <p:nvPr>
            <p:ph idx="1"/>
          </p:nvPr>
        </p:nvSpPr>
        <p:spPr/>
        <p:txBody>
          <a:bodyPr/>
          <a:lstStyle/>
          <a:p>
            <a:r>
              <a:rPr lang="en-US" sz="2400" dirty="0"/>
              <a:t>In 1938, National Ski Association (NSA) asked Dole to organize the setup of patrols on a national basis.</a:t>
            </a:r>
          </a:p>
          <a:p>
            <a:pPr lvl="1"/>
            <a:r>
              <a:rPr lang="en-US" sz="2200" dirty="0"/>
              <a:t>Marked the birth of </a:t>
            </a:r>
            <a:r>
              <a:rPr lang="en-US" sz="2200" u="dbl" dirty="0">
                <a:solidFill>
                  <a:srgbClr val="C00000"/>
                </a:solidFill>
              </a:rPr>
              <a:t>National Ski Patrol System, Inc. (NSP)</a:t>
            </a:r>
          </a:p>
          <a:p>
            <a:r>
              <a:rPr lang="en-US" sz="2400" dirty="0"/>
              <a:t>In the 1939, the first text developed was in affiliation with the American Red Cross.</a:t>
            </a:r>
            <a:endParaRPr lang="en-US" dirty="0"/>
          </a:p>
          <a:p>
            <a:pPr lvl="1"/>
            <a:r>
              <a:rPr lang="en-US" dirty="0"/>
              <a:t>“Ski Safety and First Aid” by an American Red Cross officer, L. M. Thompson, NSP’s first </a:t>
            </a:r>
            <a:r>
              <a:rPr lang="en-US" u="dbl" dirty="0">
                <a:solidFill>
                  <a:srgbClr val="C00000"/>
                </a:solidFill>
              </a:rPr>
              <a:t>National Medical Advisor</a:t>
            </a:r>
            <a:endParaRPr lang="en-US" dirty="0">
              <a:solidFill>
                <a:srgbClr val="C00000"/>
              </a:solidFill>
            </a:endParaRPr>
          </a:p>
          <a:p>
            <a:r>
              <a:rPr lang="en-US" dirty="0"/>
              <a:t>Around the same time, during World War II, Minnie Dole convinced the Army of the value of winter warfare troops. </a:t>
            </a:r>
          </a:p>
          <a:p>
            <a:pPr lvl="1"/>
            <a:r>
              <a:rPr lang="en-US" dirty="0"/>
              <a:t>10th Mountain Division was born.</a:t>
            </a:r>
          </a:p>
          <a:p>
            <a:pPr lvl="1"/>
            <a:r>
              <a:rPr lang="en-US" dirty="0"/>
              <a:t>Many 10th Mountain Division veterans returned home to become the leaders in the growing US ski industry following the war’s end in 1945.</a:t>
            </a:r>
          </a:p>
          <a:p>
            <a:endParaRPr lang="en-US" dirty="0"/>
          </a:p>
          <a:p>
            <a:endParaRPr lang="en-US" dirty="0"/>
          </a:p>
        </p:txBody>
      </p:sp>
    </p:spTree>
    <p:extLst>
      <p:ext uri="{BB962C8B-B14F-4D97-AF65-F5344CB8AC3E}">
        <p14:creationId xmlns:p14="http://schemas.microsoft.com/office/powerpoint/2010/main" val="379039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Birth of the Outdoor Emergency Care</a:t>
            </a:r>
            <a:endParaRPr lang="en-US" i="1" dirty="0"/>
          </a:p>
        </p:txBody>
      </p:sp>
      <p:sp>
        <p:nvSpPr>
          <p:cNvPr id="14" name="Content Placeholder 2"/>
          <p:cNvSpPr>
            <a:spLocks noGrp="1"/>
          </p:cNvSpPr>
          <p:nvPr>
            <p:ph idx="1"/>
          </p:nvPr>
        </p:nvSpPr>
        <p:spPr/>
        <p:txBody>
          <a:bodyPr/>
          <a:lstStyle/>
          <a:p>
            <a:r>
              <a:rPr lang="en-US" dirty="0"/>
              <a:t>In 1980, Congress granted the NSP with a federal charter.</a:t>
            </a:r>
          </a:p>
          <a:p>
            <a:pPr lvl="1"/>
            <a:r>
              <a:rPr lang="en-US" dirty="0"/>
              <a:t>Patrollers required additional prehospital medical care training to care for patients during cold weather and at high altitude.</a:t>
            </a:r>
            <a:endParaRPr lang="en-US" sz="2200" dirty="0"/>
          </a:p>
          <a:p>
            <a:r>
              <a:rPr lang="en-US" dirty="0"/>
              <a:t>By 1985, Dr. Warren Bowman created an emergency responder textbook exclusively for ski patrollers, titled </a:t>
            </a:r>
            <a:r>
              <a:rPr lang="en-US" i="1" dirty="0"/>
              <a:t>Winter Emergency Care.</a:t>
            </a:r>
          </a:p>
          <a:p>
            <a:r>
              <a:rPr lang="en-US" dirty="0"/>
              <a:t>Three years later, this textbook was revised and renamed </a:t>
            </a:r>
            <a:r>
              <a:rPr lang="en-US" i="1" dirty="0"/>
              <a:t>Outdoor Emergency Care. </a:t>
            </a:r>
          </a:p>
          <a:p>
            <a:pPr lvl="1"/>
            <a:r>
              <a:rPr lang="en-US" sz="2200" dirty="0"/>
              <a:t>The new text was expanded to include information about a variety of illnesses and injuries in outdoor enthusiasts regardless of season.</a:t>
            </a:r>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1-1</a:t>
            </a:r>
          </a:p>
        </p:txBody>
      </p:sp>
    </p:spTree>
    <p:extLst>
      <p:ext uri="{BB962C8B-B14F-4D97-AF65-F5344CB8AC3E}">
        <p14:creationId xmlns:p14="http://schemas.microsoft.com/office/powerpoint/2010/main" val="103610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The Birth of OEC</a:t>
            </a:r>
            <a:endParaRPr lang="en-US" i="1" dirty="0"/>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Dr. Warren Bowman</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pPr lvl="1"/>
            <a:r>
              <a:rPr lang="en-US" dirty="0"/>
              <a:t>The father of Outdoor Emergency Care</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111765" y="6054013"/>
            <a:ext cx="5208588" cy="651192"/>
          </a:xfrm>
        </p:spPr>
        <p:txBody>
          <a:bodyPr/>
          <a:lstStyle/>
          <a:p>
            <a:r>
              <a:rPr lang="en-US" dirty="0"/>
              <a:t>Courtesy of Dorothy Bowman.</a:t>
            </a:r>
          </a:p>
        </p:txBody>
      </p:sp>
      <p:pic>
        <p:nvPicPr>
          <p:cNvPr id="7" name="Picture 6"/>
          <p:cNvPicPr>
            <a:picLocks noChangeAspect="1"/>
          </p:cNvPicPr>
          <p:nvPr/>
        </p:nvPicPr>
        <p:blipFill>
          <a:blip r:embed="rId2"/>
          <a:stretch>
            <a:fillRect/>
          </a:stretch>
        </p:blipFill>
        <p:spPr>
          <a:xfrm>
            <a:off x="10396754" y="366023"/>
            <a:ext cx="1359526" cy="1365622"/>
          </a:xfrm>
          <a:prstGeom prst="rect">
            <a:avLst/>
          </a:prstGeom>
        </p:spPr>
      </p:pic>
      <p:sp>
        <p:nvSpPr>
          <p:cNvPr id="8" name="TextBox 7"/>
          <p:cNvSpPr txBox="1"/>
          <p:nvPr/>
        </p:nvSpPr>
        <p:spPr>
          <a:xfrm>
            <a:off x="10400145" y="818001"/>
            <a:ext cx="1356135" cy="461665"/>
          </a:xfrm>
          <a:prstGeom prst="rect">
            <a:avLst/>
          </a:prstGeom>
          <a:noFill/>
        </p:spPr>
        <p:txBody>
          <a:bodyPr wrap="square" rtlCol="0">
            <a:spAutoFit/>
          </a:bodyPr>
          <a:lstStyle/>
          <a:p>
            <a:pPr algn="ctr"/>
            <a:r>
              <a:rPr lang="en-US" sz="2400" b="1" dirty="0"/>
              <a:t>1-1</a:t>
            </a:r>
          </a:p>
        </p:txBody>
      </p:sp>
      <p:pic>
        <p:nvPicPr>
          <p:cNvPr id="1026" name="Picture 2" descr="A photo shows Dr. Warren Bow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908" y="1860331"/>
            <a:ext cx="2814158" cy="419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2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OEC Today</a:t>
            </a:r>
            <a:endParaRPr lang="en-US" i="1" dirty="0"/>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NSP Training Over 80 Years</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dirty="0"/>
              <a:t>Prehospital emergency medical care is ever changing.</a:t>
            </a:r>
          </a:p>
          <a:p>
            <a:pPr lvl="1"/>
            <a:r>
              <a:rPr lang="en-US" dirty="0"/>
              <a:t>OEC curriculum improved to meet needs of patrollers and outdoor emergency medical care responders</a:t>
            </a:r>
          </a:p>
          <a:p>
            <a:pPr lvl="1"/>
            <a:r>
              <a:rPr lang="en-US" dirty="0"/>
              <a:t>Primary curricula taught to ski and bicycle patrollers </a:t>
            </a:r>
          </a:p>
          <a:p>
            <a:pPr lvl="1"/>
            <a:r>
              <a:rPr lang="en-US" dirty="0"/>
              <a:t>Used by other prehospital medical responders</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525941" y="5633458"/>
            <a:ext cx="5208588" cy="651192"/>
          </a:xfrm>
        </p:spPr>
        <p:txBody>
          <a:bodyPr/>
          <a:lstStyle/>
          <a:p>
            <a:r>
              <a:rPr lang="en-US" dirty="0"/>
              <a:t>© National Ski Patrol.</a:t>
            </a:r>
          </a:p>
        </p:txBody>
      </p:sp>
      <p:pic>
        <p:nvPicPr>
          <p:cNvPr id="7" name="Picture 6"/>
          <p:cNvPicPr>
            <a:picLocks noChangeAspect="1"/>
          </p:cNvPicPr>
          <p:nvPr/>
        </p:nvPicPr>
        <p:blipFill>
          <a:blip r:embed="rId2"/>
          <a:stretch>
            <a:fillRect/>
          </a:stretch>
        </p:blipFill>
        <p:spPr>
          <a:xfrm>
            <a:off x="10396754" y="366023"/>
            <a:ext cx="1359526" cy="1365622"/>
          </a:xfrm>
          <a:prstGeom prst="rect">
            <a:avLst/>
          </a:prstGeom>
        </p:spPr>
      </p:pic>
      <p:sp>
        <p:nvSpPr>
          <p:cNvPr id="8" name="TextBox 7"/>
          <p:cNvSpPr txBox="1"/>
          <p:nvPr/>
        </p:nvSpPr>
        <p:spPr>
          <a:xfrm>
            <a:off x="10400145" y="818001"/>
            <a:ext cx="1356135" cy="461665"/>
          </a:xfrm>
          <a:prstGeom prst="rect">
            <a:avLst/>
          </a:prstGeom>
          <a:noFill/>
        </p:spPr>
        <p:txBody>
          <a:bodyPr wrap="square" rtlCol="0">
            <a:spAutoFit/>
          </a:bodyPr>
          <a:lstStyle/>
          <a:p>
            <a:pPr algn="ctr"/>
            <a:r>
              <a:rPr lang="en-US" sz="2400" b="1" dirty="0"/>
              <a:t>1-1</a:t>
            </a:r>
          </a:p>
        </p:txBody>
      </p:sp>
      <p:pic>
        <p:nvPicPr>
          <p:cNvPr id="2050" name="Picture 2" descr="Photo shows people trekking through the snow using ski po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941" y="1583010"/>
            <a:ext cx="2838776" cy="405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OEC 6</a:t>
            </a:r>
            <a:r>
              <a:rPr lang="en-US" baseline="30000" dirty="0"/>
              <a:t>th</a:t>
            </a:r>
            <a:r>
              <a:rPr lang="en-US" dirty="0"/>
              <a:t> Edition</a:t>
            </a:r>
            <a:endParaRPr lang="en-US" i="1" dirty="0"/>
          </a:p>
        </p:txBody>
      </p:sp>
      <p:sp>
        <p:nvSpPr>
          <p:cNvPr id="14" name="Content Placeholder 2"/>
          <p:cNvSpPr>
            <a:spLocks noGrp="1"/>
          </p:cNvSpPr>
          <p:nvPr>
            <p:ph idx="1"/>
          </p:nvPr>
        </p:nvSpPr>
        <p:spPr>
          <a:xfrm>
            <a:off x="925830" y="1976635"/>
            <a:ext cx="10287000" cy="4213282"/>
          </a:xfrm>
        </p:spPr>
        <p:txBody>
          <a:bodyPr/>
          <a:lstStyle/>
          <a:p>
            <a:r>
              <a:rPr lang="en-US" dirty="0"/>
              <a:t>The Sixth Edition of Outdoor Emergency Care was written following the principle of Evidence-Based Medicine, unlike many older emergency medical publications based on anecdotal information. </a:t>
            </a:r>
          </a:p>
          <a:p>
            <a:r>
              <a:rPr lang="en-US" dirty="0"/>
              <a:t>Present OEC curriculum contains the knowledge and skills identified in the NHTSA curriculum for emergency medical responder training, plus additional information and training for patrollers. </a:t>
            </a:r>
          </a:p>
          <a:p>
            <a:endParaRPr lang="en-US" dirty="0"/>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1-1</a:t>
            </a:r>
          </a:p>
        </p:txBody>
      </p:sp>
    </p:spTree>
    <p:extLst>
      <p:ext uri="{BB962C8B-B14F-4D97-AF65-F5344CB8AC3E}">
        <p14:creationId xmlns:p14="http://schemas.microsoft.com/office/powerpoint/2010/main" val="21622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1921067" cy="1165225"/>
          </a:xfrm>
        </p:spPr>
        <p:txBody>
          <a:bodyPr/>
          <a:lstStyle/>
          <a:p>
            <a:r>
              <a:rPr lang="en-US" sz="4400" dirty="0"/>
              <a:t>Training: The Focus of the OEC Program</a:t>
            </a:r>
          </a:p>
        </p:txBody>
      </p:sp>
    </p:spTree>
    <p:extLst>
      <p:ext uri="{BB962C8B-B14F-4D97-AF65-F5344CB8AC3E}">
        <p14:creationId xmlns:p14="http://schemas.microsoft.com/office/powerpoint/2010/main" val="201257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Outdoor Emergency Care Course</a:t>
            </a:r>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OEC Class</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dirty="0"/>
              <a:t>As an OEC technician, you must master:</a:t>
            </a:r>
          </a:p>
          <a:p>
            <a:pPr lvl="1"/>
            <a:r>
              <a:rPr lang="en-US" dirty="0"/>
              <a:t>Anatomy and physiology</a:t>
            </a:r>
          </a:p>
          <a:p>
            <a:pPr lvl="1"/>
            <a:r>
              <a:rPr lang="en-US" dirty="0"/>
              <a:t>Patient assessment process</a:t>
            </a:r>
          </a:p>
          <a:p>
            <a:pPr lvl="1"/>
            <a:r>
              <a:rPr lang="en-US" dirty="0"/>
              <a:t>Documentation</a:t>
            </a:r>
          </a:p>
          <a:p>
            <a:pPr lvl="1"/>
            <a:r>
              <a:rPr lang="en-US" dirty="0"/>
              <a:t>Medical interventions </a:t>
            </a:r>
          </a:p>
          <a:p>
            <a:r>
              <a:rPr lang="en-US" dirty="0"/>
              <a:t>Mastered through repeated practice, training in evaluation, intervention, and continued care for critical patients </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7120758" y="5640903"/>
            <a:ext cx="5208588" cy="651192"/>
          </a:xfrm>
        </p:spPr>
        <p:txBody>
          <a:bodyPr/>
          <a:lstStyle/>
          <a:p>
            <a:r>
              <a:rPr lang="en-US" dirty="0"/>
              <a:t>© Edward McNamara.</a:t>
            </a:r>
          </a:p>
        </p:txBody>
      </p:sp>
      <p:pic>
        <p:nvPicPr>
          <p:cNvPr id="5" name="Picture 4" descr="Photo shows technicians in an O E C class. ">
            <a:extLst>
              <a:ext uri="{FF2B5EF4-FFF2-40B4-BE49-F238E27FC236}">
                <a16:creationId xmlns:a16="http://schemas.microsoft.com/office/drawing/2014/main" xmlns="" id="{D7C967EE-BAF0-43CA-8810-AC5858267CA4}"/>
              </a:ext>
            </a:extLst>
          </p:cNvPr>
          <p:cNvPicPr>
            <a:picLocks noChangeAspect="1"/>
          </p:cNvPicPr>
          <p:nvPr/>
        </p:nvPicPr>
        <p:blipFill>
          <a:blip r:embed="rId2"/>
          <a:stretch>
            <a:fillRect/>
          </a:stretch>
        </p:blipFill>
        <p:spPr>
          <a:xfrm>
            <a:off x="7250973" y="1731644"/>
            <a:ext cx="3598053" cy="3846195"/>
          </a:xfrm>
          <a:prstGeom prst="rect">
            <a:avLst/>
          </a:prstGeom>
        </p:spPr>
      </p:pic>
    </p:spTree>
    <p:extLst>
      <p:ext uri="{BB962C8B-B14F-4D97-AF65-F5344CB8AC3E}">
        <p14:creationId xmlns:p14="http://schemas.microsoft.com/office/powerpoint/2010/main" val="134743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21033"/>
            <a:ext cx="12192000" cy="1002089"/>
          </a:xfrm>
        </p:spPr>
        <p:txBody>
          <a:bodyPr/>
          <a:lstStyle/>
          <a:p>
            <a:r>
              <a:rPr lang="en-US" dirty="0"/>
              <a:t>OEC Certification Requirements</a:t>
            </a:r>
          </a:p>
        </p:txBody>
      </p:sp>
      <p:sp>
        <p:nvSpPr>
          <p:cNvPr id="14" name="Content Placeholder 2"/>
          <p:cNvSpPr>
            <a:spLocks noGrp="1"/>
          </p:cNvSpPr>
          <p:nvPr>
            <p:ph idx="1"/>
          </p:nvPr>
        </p:nvSpPr>
        <p:spPr>
          <a:xfrm>
            <a:off x="952500" y="1814143"/>
            <a:ext cx="10287000" cy="4699047"/>
          </a:xfrm>
        </p:spPr>
        <p:txBody>
          <a:bodyPr/>
          <a:lstStyle/>
          <a:p>
            <a:r>
              <a:rPr lang="en-US" sz="2400" dirty="0"/>
              <a:t>The OEC program is developed and improved by the NSP, in conjunction with:</a:t>
            </a:r>
          </a:p>
          <a:p>
            <a:pPr lvl="1"/>
            <a:r>
              <a:rPr lang="en-US" sz="2400" dirty="0"/>
              <a:t>The </a:t>
            </a:r>
            <a:r>
              <a:rPr lang="en-US" sz="2400" u="dbl" dirty="0">
                <a:solidFill>
                  <a:srgbClr val="C00000"/>
                </a:solidFill>
              </a:rPr>
              <a:t>National OEC Program Committee</a:t>
            </a:r>
          </a:p>
          <a:p>
            <a:pPr lvl="2"/>
            <a:r>
              <a:rPr lang="en-US" sz="2000" dirty="0"/>
              <a:t>A committee composed of all Division OEC Supervisors and the National Medical Advisor</a:t>
            </a:r>
          </a:p>
          <a:p>
            <a:pPr lvl="2"/>
            <a:r>
              <a:rPr lang="en-US" sz="2000" dirty="0"/>
              <a:t>Chaired by the </a:t>
            </a:r>
            <a:r>
              <a:rPr lang="en-US" sz="2000" u="dbl" dirty="0">
                <a:solidFill>
                  <a:srgbClr val="C00000"/>
                </a:solidFill>
              </a:rPr>
              <a:t>National</a:t>
            </a:r>
            <a:r>
              <a:rPr lang="en-US" sz="2000" u="dbl" dirty="0">
                <a:solidFill>
                  <a:srgbClr val="FF0000"/>
                </a:solidFill>
              </a:rPr>
              <a:t> </a:t>
            </a:r>
            <a:r>
              <a:rPr lang="en-US" sz="2000" u="dbl" dirty="0">
                <a:solidFill>
                  <a:srgbClr val="C00000"/>
                </a:solidFill>
              </a:rPr>
              <a:t>OEC Program Director</a:t>
            </a:r>
          </a:p>
          <a:p>
            <a:pPr lvl="1"/>
            <a:r>
              <a:rPr lang="en-US" sz="2400" dirty="0"/>
              <a:t>The National Education Committee</a:t>
            </a:r>
          </a:p>
          <a:p>
            <a:pPr lvl="1"/>
            <a:r>
              <a:rPr lang="en-US" sz="2400" dirty="0"/>
              <a:t>The </a:t>
            </a:r>
            <a:r>
              <a:rPr lang="en-US" sz="2400" u="dbl" dirty="0">
                <a:solidFill>
                  <a:srgbClr val="C00000"/>
                </a:solidFill>
              </a:rPr>
              <a:t>National Medical Committee</a:t>
            </a:r>
          </a:p>
          <a:p>
            <a:pPr lvl="2"/>
            <a:r>
              <a:rPr lang="en-US" sz="2000" dirty="0"/>
              <a:t>A group of physicians that include Division Medical Advisors, the National Medical Advisor, and other physicians at large</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1-3</a:t>
            </a:r>
          </a:p>
        </p:txBody>
      </p:sp>
    </p:spTree>
    <p:extLst>
      <p:ext uri="{BB962C8B-B14F-4D97-AF65-F5344CB8AC3E}">
        <p14:creationId xmlns:p14="http://schemas.microsoft.com/office/powerpoint/2010/main" val="115040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427037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21033"/>
            <a:ext cx="12192000" cy="1002089"/>
          </a:xfrm>
        </p:spPr>
        <p:txBody>
          <a:bodyPr/>
          <a:lstStyle/>
          <a:p>
            <a:r>
              <a:rPr lang="en-US" dirty="0"/>
              <a:t>OEC Certification Requirements</a:t>
            </a:r>
          </a:p>
        </p:txBody>
      </p:sp>
      <p:sp>
        <p:nvSpPr>
          <p:cNvPr id="14" name="Content Placeholder 2"/>
          <p:cNvSpPr>
            <a:spLocks noGrp="1"/>
          </p:cNvSpPr>
          <p:nvPr>
            <p:ph idx="1"/>
          </p:nvPr>
        </p:nvSpPr>
        <p:spPr>
          <a:xfrm>
            <a:off x="952500" y="1814143"/>
            <a:ext cx="10287000" cy="4699047"/>
          </a:xfrm>
        </p:spPr>
        <p:txBody>
          <a:bodyPr/>
          <a:lstStyle/>
          <a:p>
            <a:r>
              <a:rPr lang="en-US" dirty="0"/>
              <a:t>To receive an OEC certificate of completion, OEC candidates must successfully complete the OEC course, which culminates with a nationally standardized assessment that consists of two parts:</a:t>
            </a:r>
          </a:p>
          <a:p>
            <a:pPr lvl="1"/>
            <a:r>
              <a:rPr lang="en-US" dirty="0"/>
              <a:t>Written exam</a:t>
            </a:r>
          </a:p>
          <a:p>
            <a:pPr lvl="1"/>
            <a:r>
              <a:rPr lang="en-US" dirty="0"/>
              <a:t>Practical exam</a:t>
            </a:r>
          </a:p>
          <a:p>
            <a:r>
              <a:rPr lang="en-US" dirty="0"/>
              <a:t>One may complete the course without having the ability to ski, snowboard, or ride a bicycle.</a:t>
            </a:r>
          </a:p>
          <a:p>
            <a:pPr lvl="1"/>
            <a:r>
              <a:rPr lang="en-US" dirty="0"/>
              <a:t>An On-the-Hill OEC technician is required to: </a:t>
            </a:r>
          </a:p>
          <a:p>
            <a:pPr lvl="2"/>
            <a:r>
              <a:rPr lang="en-US" dirty="0"/>
              <a:t>Demonstrate a level of skiing and toboggan handling proficiency to care for and transport an injured skier at a ski area</a:t>
            </a:r>
          </a:p>
          <a:p>
            <a:pPr lvl="2"/>
            <a:r>
              <a:rPr lang="en-US" dirty="0"/>
              <a:t>Meet their special requirements for transportation</a:t>
            </a:r>
          </a:p>
          <a:p>
            <a:pPr lvl="2"/>
            <a:r>
              <a:rPr lang="en-US" dirty="0"/>
              <a:t>Perform other duties as required by the area</a:t>
            </a:r>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1-3</a:t>
            </a:r>
          </a:p>
        </p:txBody>
      </p:sp>
    </p:spTree>
    <p:extLst>
      <p:ext uri="{BB962C8B-B14F-4D97-AF65-F5344CB8AC3E}">
        <p14:creationId xmlns:p14="http://schemas.microsoft.com/office/powerpoint/2010/main" val="25118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21033"/>
            <a:ext cx="12192000" cy="1002089"/>
          </a:xfrm>
        </p:spPr>
        <p:txBody>
          <a:bodyPr/>
          <a:lstStyle/>
          <a:p>
            <a:r>
              <a:rPr lang="en-US" dirty="0"/>
              <a:t>Recertification Requirements</a:t>
            </a:r>
          </a:p>
        </p:txBody>
      </p:sp>
      <p:sp>
        <p:nvSpPr>
          <p:cNvPr id="14" name="Content Placeholder 2"/>
          <p:cNvSpPr>
            <a:spLocks noGrp="1"/>
          </p:cNvSpPr>
          <p:nvPr>
            <p:ph idx="1"/>
          </p:nvPr>
        </p:nvSpPr>
        <p:spPr>
          <a:xfrm>
            <a:off x="925830" y="1490870"/>
            <a:ext cx="10287000" cy="4699047"/>
          </a:xfrm>
        </p:spPr>
        <p:txBody>
          <a:bodyPr/>
          <a:lstStyle/>
          <a:p>
            <a:endParaRPr lang="en-US" dirty="0"/>
          </a:p>
          <a:p>
            <a:r>
              <a:rPr lang="en-US" dirty="0"/>
              <a:t>Each year, NSP develops a continuing education program for patrollers to remain current.</a:t>
            </a:r>
          </a:p>
          <a:p>
            <a:pPr lvl="1"/>
            <a:r>
              <a:rPr lang="en-US" dirty="0"/>
              <a:t>Developed by the </a:t>
            </a:r>
            <a:r>
              <a:rPr lang="en-US" u="dbl" dirty="0">
                <a:solidFill>
                  <a:srgbClr val="C00000"/>
                </a:solidFill>
              </a:rPr>
              <a:t>National OEC Refresher Committee</a:t>
            </a:r>
          </a:p>
          <a:p>
            <a:pPr lvl="1"/>
            <a:r>
              <a:rPr lang="en-US" dirty="0"/>
              <a:t>Enables OEC technicians to “refresh” their knowledge and skills </a:t>
            </a:r>
          </a:p>
          <a:p>
            <a:pPr lvl="1"/>
            <a:r>
              <a:rPr lang="en-US" dirty="0"/>
              <a:t>One third of the OEC curriculum/content is covered each year.</a:t>
            </a:r>
          </a:p>
          <a:p>
            <a:pPr lvl="1"/>
            <a:r>
              <a:rPr lang="en-US" dirty="0"/>
              <a:t>Referred to as a “</a:t>
            </a:r>
            <a:r>
              <a:rPr lang="en-US" u="dbl" dirty="0">
                <a:solidFill>
                  <a:srgbClr val="C00000"/>
                </a:solidFill>
              </a:rPr>
              <a:t>Refresher</a:t>
            </a:r>
            <a:r>
              <a:rPr lang="en-US" dirty="0"/>
              <a:t>” course</a:t>
            </a:r>
          </a:p>
          <a:p>
            <a:pPr lvl="1"/>
            <a:r>
              <a:rPr lang="en-US" dirty="0"/>
              <a:t>Primarily a hands-on course</a:t>
            </a:r>
          </a:p>
          <a:p>
            <a:endParaRPr lang="en-US" sz="2400"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1-3</a:t>
            </a:r>
          </a:p>
        </p:txBody>
      </p:sp>
    </p:spTree>
    <p:extLst>
      <p:ext uri="{BB962C8B-B14F-4D97-AF65-F5344CB8AC3E}">
        <p14:creationId xmlns:p14="http://schemas.microsoft.com/office/powerpoint/2010/main" val="37307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21033"/>
            <a:ext cx="12192000" cy="1002089"/>
          </a:xfrm>
        </p:spPr>
        <p:txBody>
          <a:bodyPr/>
          <a:lstStyle/>
          <a:p>
            <a:r>
              <a:rPr lang="en-US" dirty="0"/>
              <a:t>Recertification Requirements</a:t>
            </a:r>
          </a:p>
        </p:txBody>
      </p:sp>
      <p:sp>
        <p:nvSpPr>
          <p:cNvPr id="14" name="Content Placeholder 2"/>
          <p:cNvSpPr>
            <a:spLocks noGrp="1"/>
          </p:cNvSpPr>
          <p:nvPr>
            <p:ph idx="1"/>
          </p:nvPr>
        </p:nvSpPr>
        <p:spPr>
          <a:xfrm>
            <a:off x="925830" y="2183623"/>
            <a:ext cx="10287000" cy="4006294"/>
          </a:xfrm>
        </p:spPr>
        <p:txBody>
          <a:bodyPr/>
          <a:lstStyle/>
          <a:p>
            <a:r>
              <a:rPr lang="en-US" dirty="0"/>
              <a:t>Active NSP members must ALSO: </a:t>
            </a:r>
          </a:p>
          <a:p>
            <a:pPr lvl="1"/>
            <a:r>
              <a:rPr lang="en-US" dirty="0"/>
              <a:t>Complete a professional level CPR/AED course every other year AND demonstrate the skill portion of the CPR curriculum annually, regardless of how long the CPR certificate is valid for</a:t>
            </a:r>
          </a:p>
          <a:p>
            <a:pPr lvl="1"/>
            <a:r>
              <a:rPr lang="en-US" dirty="0"/>
              <a:t>Take and pass the </a:t>
            </a:r>
            <a:r>
              <a:rPr lang="en-US" i="1" dirty="0"/>
              <a:t>ICS 100: Basics of ICS </a:t>
            </a:r>
            <a:r>
              <a:rPr lang="en-US" dirty="0"/>
              <a:t>course given by the National Incident Management System once</a:t>
            </a:r>
          </a:p>
          <a:p>
            <a:endParaRPr lang="en-US" sz="2400"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1-3</a:t>
            </a:r>
          </a:p>
        </p:txBody>
      </p:sp>
    </p:spTree>
    <p:extLst>
      <p:ext uri="{BB962C8B-B14F-4D97-AF65-F5344CB8AC3E}">
        <p14:creationId xmlns:p14="http://schemas.microsoft.com/office/powerpoint/2010/main" val="274448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1921067" cy="1165225"/>
          </a:xfrm>
        </p:spPr>
        <p:txBody>
          <a:bodyPr/>
          <a:lstStyle/>
          <a:p>
            <a:r>
              <a:rPr lang="en-US" sz="4400" dirty="0"/>
              <a:t>Ethical and Legal Issues</a:t>
            </a:r>
          </a:p>
        </p:txBody>
      </p:sp>
    </p:spTree>
    <p:extLst>
      <p:ext uri="{BB962C8B-B14F-4D97-AF65-F5344CB8AC3E}">
        <p14:creationId xmlns:p14="http://schemas.microsoft.com/office/powerpoint/2010/main" val="376190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Ethical and Legal Issues</a:t>
            </a:r>
          </a:p>
        </p:txBody>
      </p:sp>
      <p:sp>
        <p:nvSpPr>
          <p:cNvPr id="14" name="Content Placeholder 2"/>
          <p:cNvSpPr>
            <a:spLocks noGrp="1"/>
          </p:cNvSpPr>
          <p:nvPr>
            <p:ph idx="1"/>
          </p:nvPr>
        </p:nvSpPr>
        <p:spPr>
          <a:xfrm>
            <a:off x="925830" y="1490870"/>
            <a:ext cx="5456497" cy="4699047"/>
          </a:xfrm>
        </p:spPr>
        <p:txBody>
          <a:bodyPr/>
          <a:lstStyle/>
          <a:p>
            <a:r>
              <a:rPr lang="en-US" dirty="0"/>
              <a:t>Throughout the history of the NSP, ski patrollers have developed a good image with the skiing public, which is a significant protection for patrollers from legal implications.</a:t>
            </a:r>
          </a:p>
          <a:p>
            <a:r>
              <a:rPr lang="en-US" dirty="0"/>
              <a:t>Just as patrollers must manage a patient’s medical care, all must also know how manage the legal aspects of rendering emergency care:</a:t>
            </a:r>
          </a:p>
          <a:p>
            <a:pPr lvl="1"/>
            <a:r>
              <a:rPr lang="en-US" dirty="0"/>
              <a:t>Understand how to reduce legal risk arising out of an accident situation is an important part of patrolling. </a:t>
            </a:r>
          </a:p>
          <a:p>
            <a:endParaRPr lang="en-US" dirty="0"/>
          </a:p>
          <a:p>
            <a:pPr lvl="1"/>
            <a:endParaRPr lang="en-US" dirty="0"/>
          </a:p>
          <a:p>
            <a:pPr lvl="1"/>
            <a:endParaRPr lang="en-US" dirty="0"/>
          </a:p>
        </p:txBody>
      </p:sp>
      <p:pic>
        <p:nvPicPr>
          <p:cNvPr id="3074" name="Picture 2" descr="Photo shows O E C technicians packing up their equipment and gear, while clearing an accident site in a snow-covered skiing are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189" y="1695791"/>
            <a:ext cx="4130018" cy="285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Ethical Issues Facing OEC Technicians </a:t>
            </a:r>
          </a:p>
        </p:txBody>
      </p:sp>
      <p:sp>
        <p:nvSpPr>
          <p:cNvPr id="14" name="Content Placeholder 2"/>
          <p:cNvSpPr>
            <a:spLocks noGrp="1"/>
          </p:cNvSpPr>
          <p:nvPr>
            <p:ph idx="1"/>
          </p:nvPr>
        </p:nvSpPr>
        <p:spPr>
          <a:xfrm>
            <a:off x="925830" y="2327563"/>
            <a:ext cx="10748934" cy="3862353"/>
          </a:xfrm>
        </p:spPr>
        <p:txBody>
          <a:bodyPr/>
          <a:lstStyle/>
          <a:p>
            <a:r>
              <a:rPr lang="en-US" sz="2400" dirty="0"/>
              <a:t>As an OEC technician, hold yourself to a high ethical standard.</a:t>
            </a:r>
          </a:p>
          <a:p>
            <a:pPr lvl="1"/>
            <a:r>
              <a:rPr lang="en-US" sz="2400" u="dbl" dirty="0">
                <a:solidFill>
                  <a:srgbClr val="C00000"/>
                </a:solidFill>
              </a:rPr>
              <a:t>Ethics</a:t>
            </a:r>
            <a:r>
              <a:rPr lang="en-US" sz="2400" dirty="0"/>
              <a:t> is the science of morality or behavior that defines what is “good” or “right.”</a:t>
            </a:r>
          </a:p>
          <a:p>
            <a:pPr lvl="1"/>
            <a:r>
              <a:rPr lang="en-US" sz="2400" dirty="0"/>
              <a:t>NSP patrollers and OEC technicians have always maintained a high standard of ethical conduct with the public.</a:t>
            </a:r>
          </a:p>
        </p:txBody>
      </p:sp>
    </p:spTree>
    <p:extLst>
      <p:ext uri="{BB962C8B-B14F-4D97-AF65-F5344CB8AC3E}">
        <p14:creationId xmlns:p14="http://schemas.microsoft.com/office/powerpoint/2010/main" val="26669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Ethical Issues Facing OEC Technicians </a:t>
            </a:r>
          </a:p>
        </p:txBody>
      </p:sp>
      <p:sp>
        <p:nvSpPr>
          <p:cNvPr id="14" name="Content Placeholder 2"/>
          <p:cNvSpPr>
            <a:spLocks noGrp="1"/>
          </p:cNvSpPr>
          <p:nvPr>
            <p:ph idx="1"/>
          </p:nvPr>
        </p:nvSpPr>
        <p:spPr>
          <a:xfrm>
            <a:off x="925830" y="2198255"/>
            <a:ext cx="6638752" cy="3991662"/>
          </a:xfrm>
        </p:spPr>
        <p:txBody>
          <a:bodyPr/>
          <a:lstStyle/>
          <a:p>
            <a:r>
              <a:rPr lang="en-US" sz="2600" dirty="0"/>
              <a:t>NSP patrollers and OEC technicians have always maintained a high standard of ethical conduct with the public.</a:t>
            </a:r>
          </a:p>
          <a:p>
            <a:r>
              <a:rPr lang="en-US" sz="2600" dirty="0"/>
              <a:t>Maintaining high ethics and the public’s respect for OEC technicians is one of the duties and privileges of the job.</a:t>
            </a:r>
          </a:p>
        </p:txBody>
      </p:sp>
      <p:pic>
        <p:nvPicPr>
          <p:cNvPr id="4098" name="Picture 2" descr="Photo shows a patroller helping a rescue team shift a patient to an ambulanc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6831" y="2364797"/>
            <a:ext cx="3498576" cy="264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Good Samaritan Law</a:t>
            </a:r>
          </a:p>
        </p:txBody>
      </p:sp>
      <p:sp>
        <p:nvSpPr>
          <p:cNvPr id="14" name="Content Placeholder 2"/>
          <p:cNvSpPr>
            <a:spLocks noGrp="1"/>
          </p:cNvSpPr>
          <p:nvPr>
            <p:ph idx="1"/>
          </p:nvPr>
        </p:nvSpPr>
        <p:spPr>
          <a:xfrm>
            <a:off x="925830" y="2475345"/>
            <a:ext cx="10287000" cy="3714572"/>
          </a:xfrm>
        </p:spPr>
        <p:txBody>
          <a:bodyPr/>
          <a:lstStyle/>
          <a:p>
            <a:r>
              <a:rPr lang="en-US" dirty="0"/>
              <a:t>Public has long viewed OEC technicians as “Good Samaritans.”	</a:t>
            </a:r>
          </a:p>
          <a:p>
            <a:pPr lvl="1"/>
            <a:r>
              <a:rPr lang="en-US" dirty="0"/>
              <a:t>People who help other people but expect nothing in return</a:t>
            </a:r>
          </a:p>
          <a:p>
            <a:r>
              <a:rPr lang="en-US" u="dbl" dirty="0">
                <a:solidFill>
                  <a:srgbClr val="C00000"/>
                </a:solidFill>
              </a:rPr>
              <a:t>Good Samaritan laws</a:t>
            </a:r>
            <a:r>
              <a:rPr lang="en-US" dirty="0">
                <a:solidFill>
                  <a:srgbClr val="C00000"/>
                </a:solidFill>
              </a:rPr>
              <a:t> </a:t>
            </a:r>
            <a:r>
              <a:rPr lang="en-US" dirty="0"/>
              <a:t>are designed to encourage volunteers to provide first-aid care without the worry of being sued for negligence. </a:t>
            </a:r>
          </a:p>
          <a:p>
            <a:pPr lvl="1"/>
            <a:r>
              <a:rPr lang="en-US" dirty="0"/>
              <a:t>Reflect the good work that voluntary rescuers provide the public</a:t>
            </a:r>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1-4</a:t>
            </a:r>
          </a:p>
        </p:txBody>
      </p:sp>
    </p:spTree>
    <p:extLst>
      <p:ext uri="{BB962C8B-B14F-4D97-AF65-F5344CB8AC3E}">
        <p14:creationId xmlns:p14="http://schemas.microsoft.com/office/powerpoint/2010/main" val="307209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Good Samaritan Law</a:t>
            </a:r>
          </a:p>
        </p:txBody>
      </p:sp>
      <p:sp>
        <p:nvSpPr>
          <p:cNvPr id="14" name="Content Placeholder 2"/>
          <p:cNvSpPr>
            <a:spLocks noGrp="1"/>
          </p:cNvSpPr>
          <p:nvPr>
            <p:ph idx="1"/>
          </p:nvPr>
        </p:nvSpPr>
        <p:spPr>
          <a:xfrm>
            <a:off x="925830" y="1976635"/>
            <a:ext cx="10287000" cy="4213282"/>
          </a:xfrm>
        </p:spPr>
        <p:txBody>
          <a:bodyPr/>
          <a:lstStyle/>
          <a:p>
            <a:r>
              <a:rPr lang="en-US" dirty="0"/>
              <a:t>Still important for OEC technicians to make sure that the ski area or resort has adequate insurance protection. </a:t>
            </a:r>
          </a:p>
          <a:p>
            <a:pPr lvl="1"/>
            <a:r>
              <a:rPr lang="en-US" dirty="0"/>
              <a:t>Whether they work or volunteer</a:t>
            </a:r>
          </a:p>
          <a:p>
            <a:r>
              <a:rPr lang="en-US" dirty="0"/>
              <a:t>Also, that they have adequate personal insurance</a:t>
            </a:r>
          </a:p>
          <a:p>
            <a:pPr lvl="1"/>
            <a:r>
              <a:rPr lang="en-US" dirty="0"/>
              <a:t>Good Samaritan Laws are not legislated in all states.</a:t>
            </a:r>
          </a:p>
          <a:p>
            <a:pPr lvl="1"/>
            <a:r>
              <a:rPr lang="en-US" dirty="0"/>
              <a:t>Area management can inform you what impact the laws may have on you as an OEC technician in your state.</a:t>
            </a:r>
          </a:p>
          <a:p>
            <a:r>
              <a:rPr lang="en-US" dirty="0"/>
              <a:t>Does NOT protect from </a:t>
            </a:r>
            <a:r>
              <a:rPr lang="en-US" u="dbl" dirty="0">
                <a:solidFill>
                  <a:srgbClr val="C00000"/>
                </a:solidFill>
              </a:rPr>
              <a:t>gross negligence</a:t>
            </a:r>
            <a:endParaRPr lang="en-US" dirty="0"/>
          </a:p>
          <a:p>
            <a:pPr lvl="1"/>
            <a:r>
              <a:rPr lang="en-US" dirty="0"/>
              <a:t>Defined as an intentional failure to perform a manifest duty in reckless disregard of the consequences as affecting the life or property of another</a:t>
            </a:r>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1-4</a:t>
            </a:r>
          </a:p>
        </p:txBody>
      </p:sp>
    </p:spTree>
    <p:extLst>
      <p:ext uri="{BB962C8B-B14F-4D97-AF65-F5344CB8AC3E}">
        <p14:creationId xmlns:p14="http://schemas.microsoft.com/office/powerpoint/2010/main" val="8208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Duty to Act</a:t>
            </a:r>
          </a:p>
        </p:txBody>
      </p:sp>
      <p:sp>
        <p:nvSpPr>
          <p:cNvPr id="14" name="Content Placeholder 2"/>
          <p:cNvSpPr>
            <a:spLocks noGrp="1"/>
          </p:cNvSpPr>
          <p:nvPr>
            <p:ph idx="1"/>
          </p:nvPr>
        </p:nvSpPr>
        <p:spPr>
          <a:xfrm>
            <a:off x="952500" y="1860324"/>
            <a:ext cx="10287000" cy="4699047"/>
          </a:xfrm>
        </p:spPr>
        <p:txBody>
          <a:bodyPr/>
          <a:lstStyle/>
          <a:p>
            <a:r>
              <a:rPr lang="en-US" dirty="0"/>
              <a:t>Whether on duty or off, a uniformed OEC technician or other rescuer may have a legal obligation to render first-aid care to an injured person in need of such care due to the </a:t>
            </a:r>
            <a:r>
              <a:rPr lang="en-US" u="dbl" dirty="0">
                <a:solidFill>
                  <a:srgbClr val="C00000"/>
                </a:solidFill>
              </a:rPr>
              <a:t>Doctrine of Public Reliance</a:t>
            </a:r>
            <a:r>
              <a:rPr lang="en-US" dirty="0"/>
              <a:t>.</a:t>
            </a:r>
          </a:p>
          <a:p>
            <a:pPr lvl="1"/>
            <a:r>
              <a:rPr lang="en-US" dirty="0"/>
              <a:t>The legal issue as to whether an OEC technician is required when NOT on duty is primarily governed by individual state or provincial laws.</a:t>
            </a:r>
          </a:p>
          <a:p>
            <a:pPr lvl="1"/>
            <a:r>
              <a:rPr lang="en-US" dirty="0"/>
              <a:t>Understanding the relevant laws and codes concerning this legal point are important for an OEC technician’s own legal protection. </a:t>
            </a:r>
          </a:p>
          <a:p>
            <a:r>
              <a:rPr lang="en-US" dirty="0"/>
              <a:t>OEC technicians have both a moral duty and a legal duty to act.</a:t>
            </a:r>
          </a:p>
          <a:p>
            <a:r>
              <a:rPr lang="en-US" dirty="0"/>
              <a:t>The exception to this rule is when performing such are may place the safety of a rescuer or others at risk.</a:t>
            </a:r>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1-6</a:t>
            </a:r>
          </a:p>
        </p:txBody>
      </p:sp>
    </p:spTree>
    <p:extLst>
      <p:ext uri="{BB962C8B-B14F-4D97-AF65-F5344CB8AC3E}">
        <p14:creationId xmlns:p14="http://schemas.microsoft.com/office/powerpoint/2010/main" val="246847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Objectives</a:t>
            </a:r>
          </a:p>
        </p:txBody>
      </p:sp>
      <p:sp>
        <p:nvSpPr>
          <p:cNvPr id="14" name="Content Placeholder 2"/>
          <p:cNvSpPr>
            <a:spLocks noGrp="1"/>
          </p:cNvSpPr>
          <p:nvPr>
            <p:ph idx="1"/>
          </p:nvPr>
        </p:nvSpPr>
        <p:spPr>
          <a:xfrm>
            <a:off x="925830" y="2125211"/>
            <a:ext cx="10094471" cy="4064706"/>
          </a:xfrm>
        </p:spPr>
        <p:txBody>
          <a:bodyPr/>
          <a:lstStyle/>
          <a:p>
            <a:pPr lvl="1">
              <a:lnSpc>
                <a:spcPct val="150000"/>
              </a:lnSpc>
            </a:pPr>
            <a:r>
              <a:rPr lang="en-US" sz="2200" dirty="0">
                <a:solidFill>
                  <a:schemeClr val="tx2"/>
                </a:solidFill>
              </a:rPr>
              <a:t>1-1 Describe the evolution and purpose of the National Ski Patrol’s OEC program.</a:t>
            </a:r>
          </a:p>
          <a:p>
            <a:pPr lvl="1">
              <a:lnSpc>
                <a:spcPct val="150000"/>
              </a:lnSpc>
            </a:pPr>
            <a:r>
              <a:rPr lang="en-US" sz="2200" dirty="0">
                <a:solidFill>
                  <a:schemeClr val="tx2"/>
                </a:solidFill>
              </a:rPr>
              <a:t>1-2 Identify the founder of the National Ski Patrol.</a:t>
            </a:r>
          </a:p>
          <a:p>
            <a:pPr lvl="1">
              <a:lnSpc>
                <a:spcPct val="150000"/>
              </a:lnSpc>
            </a:pPr>
            <a:r>
              <a:rPr lang="en-US" sz="2200" dirty="0">
                <a:solidFill>
                  <a:schemeClr val="tx2"/>
                </a:solidFill>
              </a:rPr>
              <a:t>1-3 Describe the OEC certification and recertification processes.</a:t>
            </a:r>
          </a:p>
          <a:p>
            <a:pPr lvl="1">
              <a:lnSpc>
                <a:spcPct val="150000"/>
              </a:lnSpc>
            </a:pPr>
            <a:r>
              <a:rPr lang="en-US" sz="2200" dirty="0">
                <a:solidFill>
                  <a:schemeClr val="tx2"/>
                </a:solidFill>
              </a:rPr>
              <a:t>1-4 Describe the impact of Good Samaritan laws on volunteer rescuers.</a:t>
            </a:r>
          </a:p>
          <a:p>
            <a:pPr lvl="1">
              <a:lnSpc>
                <a:spcPct val="150000"/>
              </a:lnSpc>
            </a:pPr>
            <a:r>
              <a:rPr lang="en-US" sz="2200" dirty="0">
                <a:solidFill>
                  <a:schemeClr val="tx2"/>
                </a:solidFill>
              </a:rPr>
              <a:t>1-5 Contrast the </a:t>
            </a:r>
            <a:r>
              <a:rPr lang="en-US" sz="2200" dirty="0"/>
              <a:t>standard of training and standard of care.</a:t>
            </a:r>
          </a:p>
          <a:p>
            <a:pPr lvl="1">
              <a:lnSpc>
                <a:spcPct val="150000"/>
              </a:lnSpc>
            </a:pPr>
            <a:endParaRPr lang="en-US" sz="2200" dirty="0"/>
          </a:p>
          <a:p>
            <a:pPr lvl="2">
              <a:lnSpc>
                <a:spcPct val="150000"/>
              </a:lnSpc>
            </a:pPr>
            <a:endParaRPr lang="en-US" sz="2200" dirty="0"/>
          </a:p>
        </p:txBody>
      </p:sp>
      <p:pic>
        <p:nvPicPr>
          <p:cNvPr id="4" name="Picture 3"/>
          <p:cNvPicPr>
            <a:picLocks noChangeAspect="1"/>
          </p:cNvPicPr>
          <p:nvPr/>
        </p:nvPicPr>
        <p:blipFill>
          <a:blip r:embed="rId2"/>
          <a:stretch>
            <a:fillRect/>
          </a:stretch>
        </p:blipFill>
        <p:spPr>
          <a:xfrm>
            <a:off x="10245423" y="440311"/>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Abandonment</a:t>
            </a:r>
          </a:p>
        </p:txBody>
      </p:sp>
      <p:sp>
        <p:nvSpPr>
          <p:cNvPr id="14" name="Content Placeholder 2"/>
          <p:cNvSpPr>
            <a:spLocks noGrp="1"/>
          </p:cNvSpPr>
          <p:nvPr>
            <p:ph idx="1"/>
          </p:nvPr>
        </p:nvSpPr>
        <p:spPr>
          <a:xfrm>
            <a:off x="789517" y="1878797"/>
            <a:ext cx="10287000" cy="4699047"/>
          </a:xfrm>
        </p:spPr>
        <p:txBody>
          <a:bodyPr/>
          <a:lstStyle/>
          <a:p>
            <a:r>
              <a:rPr lang="en-US" dirty="0"/>
              <a:t>An OEC technician who inappropriately terminates first-aid care once begun could be liable under the legal doctrine of </a:t>
            </a:r>
            <a:r>
              <a:rPr lang="en-US" u="dbl" dirty="0">
                <a:solidFill>
                  <a:srgbClr val="C00000"/>
                </a:solidFill>
              </a:rPr>
              <a:t>abandonment</a:t>
            </a:r>
            <a:r>
              <a:rPr lang="en-US" dirty="0"/>
              <a:t>. </a:t>
            </a:r>
          </a:p>
          <a:p>
            <a:r>
              <a:rPr lang="en-US" dirty="0"/>
              <a:t>Examples of abandonment include:</a:t>
            </a:r>
          </a:p>
          <a:p>
            <a:pPr lvl="1"/>
            <a:r>
              <a:rPr lang="en-US" dirty="0"/>
              <a:t>Initiating care on an injured child and then leaving the child alone while you handle another accident</a:t>
            </a:r>
          </a:p>
          <a:p>
            <a:pPr lvl="1"/>
            <a:r>
              <a:rPr lang="en-US" dirty="0"/>
              <a:t>Leaving a patient who is awaiting ambulance transport alone in the aid room while the patient goes into shock</a:t>
            </a:r>
          </a:p>
          <a:p>
            <a:r>
              <a:rPr lang="en-US" dirty="0"/>
              <a:t>Exceptions are when providing such care could threaten a rescuer’s own safety or when competent patients have informed a rescuer that they no longer want first-aid care.</a:t>
            </a:r>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1-6</a:t>
            </a:r>
          </a:p>
        </p:txBody>
      </p:sp>
    </p:spTree>
    <p:extLst>
      <p:ext uri="{BB962C8B-B14F-4D97-AF65-F5344CB8AC3E}">
        <p14:creationId xmlns:p14="http://schemas.microsoft.com/office/powerpoint/2010/main" val="272400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Negligence</a:t>
            </a:r>
          </a:p>
        </p:txBody>
      </p:sp>
      <p:sp>
        <p:nvSpPr>
          <p:cNvPr id="14" name="Content Placeholder 2"/>
          <p:cNvSpPr>
            <a:spLocks noGrp="1"/>
          </p:cNvSpPr>
          <p:nvPr>
            <p:ph idx="1"/>
          </p:nvPr>
        </p:nvSpPr>
        <p:spPr>
          <a:xfrm>
            <a:off x="952500" y="2673126"/>
            <a:ext cx="10287000" cy="2748620"/>
          </a:xfrm>
        </p:spPr>
        <p:txBody>
          <a:bodyPr/>
          <a:lstStyle/>
          <a:p>
            <a:r>
              <a:rPr lang="en-US" u="dbl" dirty="0">
                <a:solidFill>
                  <a:srgbClr val="C00000"/>
                </a:solidFill>
              </a:rPr>
              <a:t>Negligence</a:t>
            </a:r>
            <a:r>
              <a:rPr lang="en-US" dirty="0"/>
              <a:t> can occur when an OEC technician harms an individual by not performing up to the technician’s standard of training.</a:t>
            </a:r>
          </a:p>
          <a:p>
            <a:pPr lvl="1"/>
            <a:r>
              <a:rPr lang="en-US" dirty="0"/>
              <a:t>Failure to provide care within the standard of training that a reasonable and prudent OEC technician is expected to provide under the circumstances can also be negligence.</a:t>
            </a:r>
          </a:p>
          <a:p>
            <a:pPr lvl="1"/>
            <a:r>
              <a:rPr lang="en-US" dirty="0"/>
              <a:t>Patroller must meet the standard of training when performing first-aid activities in order to avoid legal negligence.</a:t>
            </a:r>
          </a:p>
          <a:p>
            <a:endParaRPr lang="en-US" dirty="0"/>
          </a:p>
          <a:p>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1-6</a:t>
            </a:r>
          </a:p>
        </p:txBody>
      </p:sp>
    </p:spTree>
    <p:extLst>
      <p:ext uri="{BB962C8B-B14F-4D97-AF65-F5344CB8AC3E}">
        <p14:creationId xmlns:p14="http://schemas.microsoft.com/office/powerpoint/2010/main" val="12229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Breach of Duty</a:t>
            </a:r>
          </a:p>
        </p:txBody>
      </p:sp>
      <p:sp>
        <p:nvSpPr>
          <p:cNvPr id="14" name="Content Placeholder 2"/>
          <p:cNvSpPr>
            <a:spLocks noGrp="1"/>
          </p:cNvSpPr>
          <p:nvPr>
            <p:ph idx="1"/>
          </p:nvPr>
        </p:nvSpPr>
        <p:spPr>
          <a:xfrm>
            <a:off x="925830" y="2632364"/>
            <a:ext cx="10287000" cy="3557553"/>
          </a:xfrm>
        </p:spPr>
        <p:txBody>
          <a:bodyPr/>
          <a:lstStyle/>
          <a:p>
            <a:r>
              <a:rPr lang="en-US" dirty="0"/>
              <a:t>Once a </a:t>
            </a:r>
            <a:r>
              <a:rPr lang="en-US" u="dbl" dirty="0">
                <a:solidFill>
                  <a:srgbClr val="C00000"/>
                </a:solidFill>
              </a:rPr>
              <a:t>duty to act</a:t>
            </a:r>
            <a:r>
              <a:rPr lang="en-US" dirty="0">
                <a:solidFill>
                  <a:srgbClr val="C00000"/>
                </a:solidFill>
              </a:rPr>
              <a:t> </a:t>
            </a:r>
            <a:r>
              <a:rPr lang="en-US" dirty="0"/>
              <a:t>is established, you are legally required to render appropriate care after you approach a patient. </a:t>
            </a:r>
          </a:p>
          <a:p>
            <a:pPr lvl="1"/>
            <a:r>
              <a:rPr lang="en-US" dirty="0"/>
              <a:t>This failure to perform a promised act or obligation of due care is considered a </a:t>
            </a:r>
            <a:r>
              <a:rPr lang="en-US" u="dbl" dirty="0">
                <a:solidFill>
                  <a:srgbClr val="C00000"/>
                </a:solidFill>
              </a:rPr>
              <a:t>Breach of Duty</a:t>
            </a:r>
            <a:r>
              <a:rPr lang="en-US" dirty="0"/>
              <a:t>.</a:t>
            </a:r>
          </a:p>
          <a:p>
            <a:pPr marL="0" indent="0">
              <a:buNone/>
            </a:pPr>
            <a:endParaRPr lang="en-US"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1-6</a:t>
            </a:r>
          </a:p>
        </p:txBody>
      </p:sp>
    </p:spTree>
    <p:extLst>
      <p:ext uri="{BB962C8B-B14F-4D97-AF65-F5344CB8AC3E}">
        <p14:creationId xmlns:p14="http://schemas.microsoft.com/office/powerpoint/2010/main" val="1579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Negligence and Breach of Duty: Documentation</a:t>
            </a:r>
          </a:p>
        </p:txBody>
      </p:sp>
      <p:sp>
        <p:nvSpPr>
          <p:cNvPr id="14" name="Content Placeholder 2"/>
          <p:cNvSpPr>
            <a:spLocks noGrp="1"/>
          </p:cNvSpPr>
          <p:nvPr>
            <p:ph idx="1"/>
          </p:nvPr>
        </p:nvSpPr>
        <p:spPr>
          <a:xfrm>
            <a:off x="925830" y="1939636"/>
            <a:ext cx="10287000" cy="4250281"/>
          </a:xfrm>
        </p:spPr>
        <p:txBody>
          <a:bodyPr/>
          <a:lstStyle/>
          <a:p>
            <a:pPr marL="0" indent="0">
              <a:buNone/>
            </a:pPr>
            <a:r>
              <a:rPr lang="en-US" b="1" dirty="0"/>
              <a:t>Documentation</a:t>
            </a:r>
          </a:p>
          <a:p>
            <a:r>
              <a:rPr lang="en-US" dirty="0"/>
              <a:t>Important to document evidence of any contributory negligence by the patient involved in an accident. In this situation, the patient actually contributes to his or her own harm.</a:t>
            </a:r>
          </a:p>
          <a:p>
            <a:pPr lvl="1"/>
            <a:r>
              <a:rPr lang="en-US" dirty="0"/>
              <a:t>Might identify the legal concept of contributory negligence</a:t>
            </a:r>
          </a:p>
          <a:p>
            <a:r>
              <a:rPr lang="en-US" dirty="0"/>
              <a:t>In addressing either of these two legal principles, OEC technicians should fully document the circumstances surrounding the accident and any care rendered. </a:t>
            </a:r>
          </a:p>
          <a:p>
            <a:endParaRPr lang="en-US" dirty="0"/>
          </a:p>
          <a:p>
            <a:pPr marL="0" indent="0">
              <a:buNone/>
            </a:pPr>
            <a:endParaRPr lang="en-US" dirty="0"/>
          </a:p>
        </p:txBody>
      </p:sp>
    </p:spTree>
    <p:extLst>
      <p:ext uri="{BB962C8B-B14F-4D97-AF65-F5344CB8AC3E}">
        <p14:creationId xmlns:p14="http://schemas.microsoft.com/office/powerpoint/2010/main" val="349216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Assumption of Risk</a:t>
            </a:r>
          </a:p>
        </p:txBody>
      </p:sp>
      <p:sp>
        <p:nvSpPr>
          <p:cNvPr id="14" name="Content Placeholder 2"/>
          <p:cNvSpPr>
            <a:spLocks noGrp="1"/>
          </p:cNvSpPr>
          <p:nvPr>
            <p:ph idx="1"/>
          </p:nvPr>
        </p:nvSpPr>
        <p:spPr>
          <a:xfrm>
            <a:off x="790363" y="1623580"/>
            <a:ext cx="10287000" cy="4699047"/>
          </a:xfrm>
        </p:spPr>
        <p:txBody>
          <a:bodyPr/>
          <a:lstStyle/>
          <a:p>
            <a:r>
              <a:rPr lang="en-US" sz="2400" dirty="0"/>
              <a:t>Doctrine of the Assumption of Risk</a:t>
            </a:r>
          </a:p>
          <a:p>
            <a:pPr lvl="1"/>
            <a:r>
              <a:rPr lang="en-US" sz="2200" dirty="0"/>
              <a:t>A legal principle that protects patrollers</a:t>
            </a:r>
          </a:p>
          <a:p>
            <a:pPr lvl="1"/>
            <a:r>
              <a:rPr lang="en-US" sz="2200" dirty="0"/>
              <a:t>When skiers or snowboarders choose to participate, they assume that the sport has inherent risks.</a:t>
            </a:r>
          </a:p>
          <a:p>
            <a:r>
              <a:rPr lang="en-US" sz="2400" dirty="0"/>
              <a:t>It is important to record details of such accidents with great attention to “how” accident was caused.</a:t>
            </a:r>
          </a:p>
          <a:p>
            <a:pPr lvl="1"/>
            <a:r>
              <a:rPr lang="en-US" sz="2200" dirty="0"/>
              <a:t>If a skier or snowboarder does not follow proper procedures or follow directions properly, make sure such information is documented on accident forms.</a:t>
            </a:r>
          </a:p>
          <a:p>
            <a:pPr lvl="1"/>
            <a:r>
              <a:rPr lang="en-US" sz="2200" dirty="0"/>
              <a:t>The same principle also applies to accidents that involve equipment such as snowmobiles. </a:t>
            </a:r>
          </a:p>
          <a:p>
            <a:pPr lvl="2"/>
            <a:r>
              <a:rPr lang="en-US" sz="2000" dirty="0"/>
              <a:t>Collisions with such objects should be carefully documented.</a:t>
            </a:r>
          </a:p>
        </p:txBody>
      </p:sp>
    </p:spTree>
    <p:extLst>
      <p:ext uri="{BB962C8B-B14F-4D97-AF65-F5344CB8AC3E}">
        <p14:creationId xmlns:p14="http://schemas.microsoft.com/office/powerpoint/2010/main" val="23279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Preparing Documentation</a:t>
            </a:r>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Filling out a report</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dirty="0"/>
              <a:t>As part of your OEC training, you will learn to document what occurred at the accident scene.</a:t>
            </a:r>
          </a:p>
          <a:p>
            <a:pPr lvl="1"/>
            <a:r>
              <a:rPr lang="en-US" dirty="0"/>
              <a:t>Might be the only reliable source of information for reconstructing in court what happened </a:t>
            </a:r>
          </a:p>
          <a:p>
            <a:pPr lvl="1"/>
            <a:r>
              <a:rPr lang="en-US" dirty="0"/>
              <a:t>Vital part of your training and a critical part of the risk management of an accident scene</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937199" y="4768881"/>
            <a:ext cx="5208588" cy="651192"/>
          </a:xfrm>
        </p:spPr>
        <p:txBody>
          <a:bodyPr/>
          <a:lstStyle/>
          <a:p>
            <a:r>
              <a:rPr lang="en-US" dirty="0"/>
              <a:t>© Edward McNamara.</a:t>
            </a:r>
          </a:p>
        </p:txBody>
      </p:sp>
      <p:pic>
        <p:nvPicPr>
          <p:cNvPr id="7" name="Picture 6" descr="Photo shows an O E C technician talking to two women, one of whom is injured, while taking notes. ">
            <a:extLst>
              <a:ext uri="{FF2B5EF4-FFF2-40B4-BE49-F238E27FC236}">
                <a16:creationId xmlns:a16="http://schemas.microsoft.com/office/drawing/2014/main" xmlns="" id="{F6950AE7-06F0-4195-85FC-1C75134A0ECF}"/>
              </a:ext>
            </a:extLst>
          </p:cNvPr>
          <p:cNvPicPr>
            <a:picLocks noChangeAspect="1"/>
          </p:cNvPicPr>
          <p:nvPr/>
        </p:nvPicPr>
        <p:blipFill>
          <a:blip r:embed="rId2"/>
          <a:stretch>
            <a:fillRect/>
          </a:stretch>
        </p:blipFill>
        <p:spPr>
          <a:xfrm>
            <a:off x="6937199" y="1731645"/>
            <a:ext cx="4087852" cy="3037236"/>
          </a:xfrm>
          <a:prstGeom prst="rect">
            <a:avLst/>
          </a:prstGeom>
        </p:spPr>
      </p:pic>
    </p:spTree>
    <p:extLst>
      <p:ext uri="{BB962C8B-B14F-4D97-AF65-F5344CB8AC3E}">
        <p14:creationId xmlns:p14="http://schemas.microsoft.com/office/powerpoint/2010/main" val="26524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1921067" cy="1165225"/>
          </a:xfrm>
        </p:spPr>
        <p:txBody>
          <a:bodyPr/>
          <a:lstStyle/>
          <a:p>
            <a:r>
              <a:rPr lang="en-US" sz="4400" dirty="0"/>
              <a:t>Standard of Training vs. Care</a:t>
            </a:r>
          </a:p>
        </p:txBody>
      </p:sp>
    </p:spTree>
    <p:extLst>
      <p:ext uri="{BB962C8B-B14F-4D97-AF65-F5344CB8AC3E}">
        <p14:creationId xmlns:p14="http://schemas.microsoft.com/office/powerpoint/2010/main" val="28867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Scope of Training</a:t>
            </a:r>
          </a:p>
        </p:txBody>
      </p:sp>
      <p:sp>
        <p:nvSpPr>
          <p:cNvPr id="14" name="Content Placeholder 2"/>
          <p:cNvSpPr>
            <a:spLocks noGrp="1"/>
          </p:cNvSpPr>
          <p:nvPr>
            <p:ph idx="1"/>
          </p:nvPr>
        </p:nvSpPr>
        <p:spPr>
          <a:xfrm>
            <a:off x="925830" y="1865745"/>
            <a:ext cx="10287000" cy="4324172"/>
          </a:xfrm>
        </p:spPr>
        <p:txBody>
          <a:bodyPr/>
          <a:lstStyle/>
          <a:p>
            <a:r>
              <a:rPr lang="en-US" dirty="0"/>
              <a:t>OEC technicians are trained in several doctrines: the NSP Outdoor Emergency Care curriculum, the local protocols for emergency care required in their areas, and the requirements of the state laws and regulations that govern first-aid care. </a:t>
            </a:r>
            <a:endParaRPr lang="en-US" b="1" dirty="0"/>
          </a:p>
          <a:p>
            <a:r>
              <a:rPr lang="en-US" dirty="0"/>
              <a:t>Scope of training may be different for different members of a medical response team.</a:t>
            </a:r>
            <a:endParaRPr lang="en-US" b="1" dirty="0"/>
          </a:p>
          <a:p>
            <a:pPr lvl="1"/>
            <a:r>
              <a:rPr lang="en-US" dirty="0"/>
              <a:t>It is important for members of the medical response team to understand their roles and the limitations that are placed on them pursuant to their level of training.</a:t>
            </a:r>
            <a:endParaRPr lang="en-US" b="1"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1-5</a:t>
            </a:r>
          </a:p>
        </p:txBody>
      </p:sp>
    </p:spTree>
    <p:extLst>
      <p:ext uri="{BB962C8B-B14F-4D97-AF65-F5344CB8AC3E}">
        <p14:creationId xmlns:p14="http://schemas.microsoft.com/office/powerpoint/2010/main" val="166927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Standard of Training Versus Standard of Care</a:t>
            </a:r>
          </a:p>
        </p:txBody>
      </p:sp>
      <p:sp>
        <p:nvSpPr>
          <p:cNvPr id="14" name="Content Placeholder 2"/>
          <p:cNvSpPr>
            <a:spLocks noGrp="1"/>
          </p:cNvSpPr>
          <p:nvPr>
            <p:ph idx="1"/>
          </p:nvPr>
        </p:nvSpPr>
        <p:spPr>
          <a:xfrm>
            <a:off x="879648" y="1976635"/>
            <a:ext cx="10287000" cy="4699047"/>
          </a:xfrm>
        </p:spPr>
        <p:txBody>
          <a:bodyPr/>
          <a:lstStyle/>
          <a:p>
            <a:r>
              <a:rPr lang="en-US" dirty="0"/>
              <a:t> </a:t>
            </a:r>
            <a:r>
              <a:rPr lang="en-US" u="dbl" dirty="0">
                <a:solidFill>
                  <a:srgbClr val="C00000"/>
                </a:solidFill>
              </a:rPr>
              <a:t>Standard of Training</a:t>
            </a:r>
            <a:r>
              <a:rPr lang="en-US" dirty="0"/>
              <a:t>:</a:t>
            </a:r>
          </a:p>
          <a:p>
            <a:pPr lvl="1"/>
            <a:r>
              <a:rPr lang="en-US" dirty="0"/>
              <a:t>You are trained in the NSP’s Outdoor Emergency Care curriculum. </a:t>
            </a:r>
          </a:p>
          <a:p>
            <a:pPr lvl="2"/>
            <a:r>
              <a:rPr lang="en-US" dirty="0"/>
              <a:t>Set forth in the OEC Course, using this text as a reference.</a:t>
            </a:r>
          </a:p>
          <a:p>
            <a:pPr lvl="1"/>
            <a:r>
              <a:rPr lang="en-US" dirty="0"/>
              <a:t>Understanding the limits of the standard of training is important in reducing your legal risk as an OEC technician. </a:t>
            </a:r>
          </a:p>
          <a:p>
            <a:r>
              <a:rPr lang="en-US" dirty="0"/>
              <a:t> </a:t>
            </a:r>
            <a:r>
              <a:rPr lang="en-US" u="dbl" dirty="0">
                <a:solidFill>
                  <a:srgbClr val="C00000"/>
                </a:solidFill>
              </a:rPr>
              <a:t>Standard of Care</a:t>
            </a:r>
            <a:r>
              <a:rPr lang="en-US" dirty="0"/>
              <a:t>:</a:t>
            </a:r>
          </a:p>
          <a:p>
            <a:pPr lvl="1"/>
            <a:r>
              <a:rPr lang="en-US" dirty="0"/>
              <a:t>A level of care an OEC technician must render based on OEC training, local medical protocols, and the requirements of a state’s EMS system</a:t>
            </a:r>
          </a:p>
          <a:p>
            <a:pPr lvl="1"/>
            <a:r>
              <a:rPr lang="en-US" dirty="0"/>
              <a:t>Patrollers MUST be familiar with the local first-aid protocols established by the ski area or land management area in which they serve.</a:t>
            </a:r>
          </a:p>
          <a:p>
            <a:endParaRPr lang="en-US" dirty="0"/>
          </a:p>
          <a:p>
            <a:endParaRPr lang="en-US" b="1"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1-5</a:t>
            </a:r>
          </a:p>
        </p:txBody>
      </p:sp>
    </p:spTree>
    <p:extLst>
      <p:ext uri="{BB962C8B-B14F-4D97-AF65-F5344CB8AC3E}">
        <p14:creationId xmlns:p14="http://schemas.microsoft.com/office/powerpoint/2010/main" val="41887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Joint Statement of Understanding</a:t>
            </a:r>
          </a:p>
        </p:txBody>
      </p:sp>
      <p:sp>
        <p:nvSpPr>
          <p:cNvPr id="14" name="Content Placeholder 2"/>
          <p:cNvSpPr>
            <a:spLocks noGrp="1"/>
          </p:cNvSpPr>
          <p:nvPr>
            <p:ph idx="1"/>
          </p:nvPr>
        </p:nvSpPr>
        <p:spPr>
          <a:xfrm>
            <a:off x="851939" y="2158953"/>
            <a:ext cx="10287000" cy="4209949"/>
          </a:xfrm>
        </p:spPr>
        <p:txBody>
          <a:bodyPr/>
          <a:lstStyle/>
          <a:p>
            <a:r>
              <a:rPr lang="en-US" dirty="0"/>
              <a:t>When you work as an OEC technician at a ski area, you should be aware that you are patrolling as an “agent” of the ski area, NOT on behalf of the NSP.</a:t>
            </a:r>
          </a:p>
          <a:p>
            <a:r>
              <a:rPr lang="en-US" dirty="0"/>
              <a:t>NSP only provides </a:t>
            </a:r>
            <a:r>
              <a:rPr lang="en-US" i="1" dirty="0"/>
              <a:t>educational training </a:t>
            </a:r>
            <a:r>
              <a:rPr lang="en-US" dirty="0"/>
              <a:t>to OEC technicians in the classroom and on the slopes.</a:t>
            </a:r>
          </a:p>
          <a:p>
            <a:r>
              <a:rPr lang="en-US" dirty="0"/>
              <a:t>NSP does NOT control the patrol activities of patrollers while they are patrolling at their respective ski areas.</a:t>
            </a:r>
          </a:p>
          <a:p>
            <a:r>
              <a:rPr lang="en-US" dirty="0"/>
              <a:t>Ski area bears legal responsibility for patrolling activities that fall within scope of duties of OEC technicians.</a:t>
            </a:r>
            <a:endParaRPr lang="en-US" b="1" dirty="0"/>
          </a:p>
        </p:txBody>
      </p:sp>
    </p:spTree>
    <p:extLst>
      <p:ext uri="{BB962C8B-B14F-4D97-AF65-F5344CB8AC3E}">
        <p14:creationId xmlns:p14="http://schemas.microsoft.com/office/powerpoint/2010/main" val="21302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Objectives</a:t>
            </a:r>
          </a:p>
        </p:txBody>
      </p:sp>
      <p:sp>
        <p:nvSpPr>
          <p:cNvPr id="14" name="Content Placeholder 2"/>
          <p:cNvSpPr>
            <a:spLocks noGrp="1"/>
          </p:cNvSpPr>
          <p:nvPr>
            <p:ph idx="1"/>
          </p:nvPr>
        </p:nvSpPr>
        <p:spPr/>
        <p:txBody>
          <a:bodyPr numCol="2"/>
          <a:lstStyle/>
          <a:p>
            <a:pPr lvl="1">
              <a:lnSpc>
                <a:spcPct val="200000"/>
              </a:lnSpc>
            </a:pPr>
            <a:r>
              <a:rPr lang="en-US" dirty="0">
                <a:solidFill>
                  <a:schemeClr val="tx2"/>
                </a:solidFill>
              </a:rPr>
              <a:t>1-6 Define the following legal terms:</a:t>
            </a:r>
          </a:p>
          <a:p>
            <a:pPr lvl="2"/>
            <a:r>
              <a:rPr lang="en-US" sz="1900" dirty="0">
                <a:solidFill>
                  <a:schemeClr val="tx2"/>
                </a:solidFill>
              </a:rPr>
              <a:t>Abandonment		</a:t>
            </a:r>
          </a:p>
          <a:p>
            <a:pPr lvl="2"/>
            <a:r>
              <a:rPr lang="en-US" sz="1900" dirty="0">
                <a:solidFill>
                  <a:schemeClr val="tx2"/>
                </a:solidFill>
              </a:rPr>
              <a:t>Duty to act		</a:t>
            </a:r>
          </a:p>
          <a:p>
            <a:pPr lvl="2"/>
            <a:r>
              <a:rPr lang="en-US" sz="1900" dirty="0">
                <a:solidFill>
                  <a:schemeClr val="tx2"/>
                </a:solidFill>
              </a:rPr>
              <a:t>Negligence		</a:t>
            </a:r>
          </a:p>
          <a:p>
            <a:pPr lvl="2"/>
            <a:r>
              <a:rPr lang="en-US" sz="1900" dirty="0">
                <a:solidFill>
                  <a:schemeClr val="tx2"/>
                </a:solidFill>
              </a:rPr>
              <a:t>Breach of duty</a:t>
            </a:r>
          </a:p>
          <a:p>
            <a:pPr lvl="2"/>
            <a:endParaRPr lang="en-US" dirty="0">
              <a:solidFill>
                <a:schemeClr val="tx2"/>
              </a:solidFill>
            </a:endParaRPr>
          </a:p>
          <a:p>
            <a:pPr lvl="1">
              <a:spcAft>
                <a:spcPts val="600"/>
              </a:spcAft>
            </a:pPr>
            <a:r>
              <a:rPr lang="en-US" dirty="0">
                <a:solidFill>
                  <a:schemeClr val="tx2"/>
                </a:solidFill>
              </a:rPr>
              <a:t>1-7 Describe the following concepts related to consent:</a:t>
            </a:r>
          </a:p>
          <a:p>
            <a:pPr lvl="2">
              <a:spcAft>
                <a:spcPts val="600"/>
              </a:spcAft>
            </a:pPr>
            <a:r>
              <a:rPr lang="en-US" sz="1900" dirty="0">
                <a:solidFill>
                  <a:schemeClr val="tx2"/>
                </a:solidFill>
              </a:rPr>
              <a:t>Informed consent</a:t>
            </a:r>
          </a:p>
          <a:p>
            <a:pPr lvl="2">
              <a:spcAft>
                <a:spcPts val="600"/>
              </a:spcAft>
            </a:pPr>
            <a:r>
              <a:rPr lang="en-US" sz="1900" dirty="0">
                <a:solidFill>
                  <a:schemeClr val="tx2"/>
                </a:solidFill>
              </a:rPr>
              <a:t>Expressed consent</a:t>
            </a:r>
          </a:p>
          <a:p>
            <a:pPr lvl="2">
              <a:spcAft>
                <a:spcPts val="600"/>
              </a:spcAft>
            </a:pPr>
            <a:r>
              <a:rPr lang="en-US" sz="1900" dirty="0">
                <a:solidFill>
                  <a:schemeClr val="tx2"/>
                </a:solidFill>
              </a:rPr>
              <a:t>Implied consent</a:t>
            </a:r>
          </a:p>
          <a:p>
            <a:pPr lvl="2">
              <a:spcAft>
                <a:spcPts val="600"/>
              </a:spcAft>
            </a:pPr>
            <a:r>
              <a:rPr lang="en-US" sz="1900" dirty="0">
                <a:solidFill>
                  <a:schemeClr val="tx2"/>
                </a:solidFill>
              </a:rPr>
              <a:t>Minor consent</a:t>
            </a:r>
          </a:p>
          <a:p>
            <a:pPr lvl="2">
              <a:lnSpc>
                <a:spcPct val="200000"/>
              </a:lnSpc>
            </a:pPr>
            <a:endParaRPr lang="en-US" sz="2800" dirty="0"/>
          </a:p>
          <a:p>
            <a:pPr lvl="2"/>
            <a:endParaRPr lang="en-US" dirty="0"/>
          </a:p>
        </p:txBody>
      </p:sp>
      <p:pic>
        <p:nvPicPr>
          <p:cNvPr id="4" name="Picture 3"/>
          <p:cNvPicPr>
            <a:picLocks noChangeAspect="1"/>
          </p:cNvPicPr>
          <p:nvPr/>
        </p:nvPicPr>
        <p:blipFill>
          <a:blip r:embed="rId2"/>
          <a:stretch>
            <a:fillRect/>
          </a:stretch>
        </p:blipFill>
        <p:spPr>
          <a:xfrm>
            <a:off x="10245423" y="440311"/>
            <a:ext cx="1359526" cy="1365622"/>
          </a:xfrm>
          <a:prstGeom prst="rect">
            <a:avLst/>
          </a:prstGeom>
        </p:spPr>
      </p:pic>
      <p:sp>
        <p:nvSpPr>
          <p:cNvPr id="2" name="TextBox 1">
            <a:extLst>
              <a:ext uri="{FF2B5EF4-FFF2-40B4-BE49-F238E27FC236}">
                <a16:creationId xmlns:a16="http://schemas.microsoft.com/office/drawing/2014/main" xmlns="" id="{31B92B07-0996-4268-9BFA-3E07AED47A8B}"/>
              </a:ext>
            </a:extLst>
          </p:cNvPr>
          <p:cNvSpPr txBox="1"/>
          <p:nvPr/>
        </p:nvSpPr>
        <p:spPr>
          <a:xfrm>
            <a:off x="4252406" y="2113809"/>
            <a:ext cx="1615044" cy="969496"/>
          </a:xfrm>
          <a:prstGeom prst="rect">
            <a:avLst/>
          </a:prstGeom>
          <a:noFill/>
        </p:spPr>
        <p:txBody>
          <a:bodyPr wrap="square" rtlCol="0">
            <a:spAutoFit/>
          </a:bodyPr>
          <a:lstStyle/>
          <a:p>
            <a:pPr marL="285750" indent="-285750">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Consent</a:t>
            </a:r>
          </a:p>
          <a:p>
            <a:pPr marL="285750" indent="-285750">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Assault</a:t>
            </a:r>
          </a:p>
          <a:p>
            <a:pPr marL="285750" indent="-285750">
              <a:buFont typeface="Wingdings" panose="05000000000000000000" pitchFamily="2" charset="2"/>
              <a:buChar char="§"/>
            </a:pPr>
            <a:r>
              <a:rPr lang="en-US" sz="1900" dirty="0">
                <a:solidFill>
                  <a:schemeClr val="tx2"/>
                </a:solidFill>
                <a:latin typeface="Arial" panose="020B0604020202020204" pitchFamily="34" charset="0"/>
                <a:cs typeface="Arial" panose="020B0604020202020204" pitchFamily="34" charset="0"/>
              </a:rPr>
              <a:t>Battery</a:t>
            </a:r>
          </a:p>
        </p:txBody>
      </p:sp>
    </p:spTree>
    <p:extLst>
      <p:ext uri="{BB962C8B-B14F-4D97-AF65-F5344CB8AC3E}">
        <p14:creationId xmlns:p14="http://schemas.microsoft.com/office/powerpoint/2010/main" val="7777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1921067" cy="1165225"/>
          </a:xfrm>
        </p:spPr>
        <p:txBody>
          <a:bodyPr/>
          <a:lstStyle/>
          <a:p>
            <a:r>
              <a:rPr lang="en-US" sz="4400" dirty="0"/>
              <a:t>Patient’s Consents</a:t>
            </a:r>
          </a:p>
        </p:txBody>
      </p:sp>
    </p:spTree>
    <p:extLst>
      <p:ext uri="{BB962C8B-B14F-4D97-AF65-F5344CB8AC3E}">
        <p14:creationId xmlns:p14="http://schemas.microsoft.com/office/powerpoint/2010/main" val="42654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Informed Consent	</a:t>
            </a:r>
          </a:p>
        </p:txBody>
      </p:sp>
      <p:sp>
        <p:nvSpPr>
          <p:cNvPr id="14" name="Content Placeholder 2"/>
          <p:cNvSpPr>
            <a:spLocks noGrp="1"/>
          </p:cNvSpPr>
          <p:nvPr>
            <p:ph idx="1"/>
          </p:nvPr>
        </p:nvSpPr>
        <p:spPr>
          <a:xfrm>
            <a:off x="925830" y="2373745"/>
            <a:ext cx="10287000" cy="3816172"/>
          </a:xfrm>
        </p:spPr>
        <p:txBody>
          <a:bodyPr/>
          <a:lstStyle/>
          <a:p>
            <a:r>
              <a:rPr lang="en-US" dirty="0"/>
              <a:t>Before providing first-aid care, OEC technicians should obtain permission from the patient for that care, also known as </a:t>
            </a:r>
            <a:r>
              <a:rPr lang="en-US" u="dbl" dirty="0">
                <a:solidFill>
                  <a:srgbClr val="C00000"/>
                </a:solidFill>
              </a:rPr>
              <a:t>consent</a:t>
            </a:r>
            <a:r>
              <a:rPr lang="en-US" dirty="0"/>
              <a:t>. </a:t>
            </a:r>
          </a:p>
          <a:p>
            <a:r>
              <a:rPr lang="en-US" dirty="0"/>
              <a:t>To give </a:t>
            </a:r>
            <a:r>
              <a:rPr lang="en-US" u="dbl" dirty="0">
                <a:solidFill>
                  <a:srgbClr val="C00000"/>
                </a:solidFill>
              </a:rPr>
              <a:t>informed consent</a:t>
            </a:r>
            <a:r>
              <a:rPr lang="en-US" dirty="0"/>
              <a:t>, the injured person must understand what actions the responder plans to </a:t>
            </a:r>
            <a:r>
              <a:rPr lang="en-US" dirty="0">
                <a:solidFill>
                  <a:srgbClr val="C00000"/>
                </a:solidFill>
              </a:rPr>
              <a:t>take</a:t>
            </a:r>
            <a:r>
              <a:rPr lang="en-US" dirty="0"/>
              <a:t> and agree to them. </a:t>
            </a:r>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633335"/>
            <a:ext cx="1356135" cy="830997"/>
          </a:xfrm>
          <a:prstGeom prst="rect">
            <a:avLst/>
          </a:prstGeom>
          <a:noFill/>
        </p:spPr>
        <p:txBody>
          <a:bodyPr wrap="square" rtlCol="0">
            <a:spAutoFit/>
          </a:bodyPr>
          <a:lstStyle/>
          <a:p>
            <a:pPr algn="ctr"/>
            <a:r>
              <a:rPr lang="en-US" sz="2400" b="1" dirty="0"/>
              <a:t>1-6</a:t>
            </a:r>
          </a:p>
          <a:p>
            <a:pPr algn="ctr"/>
            <a:r>
              <a:rPr lang="en-US" sz="2400" b="1" dirty="0"/>
              <a:t>1-7</a:t>
            </a:r>
          </a:p>
        </p:txBody>
      </p:sp>
    </p:spTree>
    <p:extLst>
      <p:ext uri="{BB962C8B-B14F-4D97-AF65-F5344CB8AC3E}">
        <p14:creationId xmlns:p14="http://schemas.microsoft.com/office/powerpoint/2010/main" val="240024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Expressed Consent</a:t>
            </a:r>
          </a:p>
        </p:txBody>
      </p:sp>
      <p:sp>
        <p:nvSpPr>
          <p:cNvPr id="14" name="Content Placeholder 2"/>
          <p:cNvSpPr>
            <a:spLocks noGrp="1"/>
          </p:cNvSpPr>
          <p:nvPr>
            <p:ph idx="1"/>
          </p:nvPr>
        </p:nvSpPr>
        <p:spPr>
          <a:xfrm>
            <a:off x="925830" y="2382982"/>
            <a:ext cx="10287000" cy="3806935"/>
          </a:xfrm>
        </p:spPr>
        <p:txBody>
          <a:bodyPr/>
          <a:lstStyle/>
          <a:p>
            <a:r>
              <a:rPr lang="en-US" dirty="0"/>
              <a:t>If the patient is competent and says yes to your care, then you have obtained </a:t>
            </a:r>
            <a:r>
              <a:rPr lang="en-US" u="dbl" dirty="0">
                <a:solidFill>
                  <a:srgbClr val="C00000"/>
                </a:solidFill>
              </a:rPr>
              <a:t>expressed consent</a:t>
            </a:r>
            <a:r>
              <a:rPr lang="en-US" dirty="0"/>
              <a:t>.</a:t>
            </a:r>
          </a:p>
          <a:p>
            <a:r>
              <a:rPr lang="en-US" dirty="0"/>
              <a:t>The concept of expressed consent can become complex at an accident scene.</a:t>
            </a:r>
            <a:endParaRPr lang="en-US" b="1" dirty="0"/>
          </a:p>
          <a:p>
            <a:pPr lvl="1"/>
            <a:r>
              <a:rPr lang="en-US" dirty="0"/>
              <a:t>Can involve both expressed consent to assess and refusal of care to perform first aide and/or transport</a:t>
            </a:r>
            <a:endParaRPr lang="en-US" b="1" dirty="0"/>
          </a:p>
          <a:p>
            <a:endParaRPr lang="en-US" dirty="0"/>
          </a:p>
          <a:p>
            <a:endParaRPr lang="en-US" dirty="0"/>
          </a:p>
          <a:p>
            <a:endParaRPr lang="en-US" b="1"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1-7</a:t>
            </a:r>
          </a:p>
        </p:txBody>
      </p:sp>
    </p:spTree>
    <p:extLst>
      <p:ext uri="{BB962C8B-B14F-4D97-AF65-F5344CB8AC3E}">
        <p14:creationId xmlns:p14="http://schemas.microsoft.com/office/powerpoint/2010/main" val="145172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Implied Consent</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dirty="0"/>
              <a:t>Another type of consent is </a:t>
            </a:r>
            <a:r>
              <a:rPr lang="en-US" u="dbl" dirty="0">
                <a:solidFill>
                  <a:srgbClr val="C00000"/>
                </a:solidFill>
              </a:rPr>
              <a:t>implied consent</a:t>
            </a:r>
            <a:r>
              <a:rPr lang="en-US" dirty="0"/>
              <a:t>, which means the patient is not capable of providing expressed consent but would request first-aid care if he or she could.</a:t>
            </a:r>
          </a:p>
          <a:p>
            <a:r>
              <a:rPr lang="en-US" dirty="0"/>
              <a:t>Examples:</a:t>
            </a:r>
          </a:p>
          <a:p>
            <a:pPr lvl="1"/>
            <a:r>
              <a:rPr lang="en-US" dirty="0"/>
              <a:t>The injured skier is delusional or unresponsive</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946435" y="5342176"/>
            <a:ext cx="5208588" cy="651192"/>
          </a:xfrm>
        </p:spPr>
        <p:txBody>
          <a:bodyPr/>
          <a:lstStyle/>
          <a:p>
            <a:r>
              <a:rPr lang="en-US" dirty="0"/>
              <a:t>© Edward McNamara.</a:t>
            </a:r>
          </a:p>
        </p:txBody>
      </p:sp>
      <p:pic>
        <p:nvPicPr>
          <p:cNvPr id="5" name="Picture 4" descr="Photo shows two O E C technicians attending to a man who is lying on the ground, face down. ">
            <a:extLst>
              <a:ext uri="{FF2B5EF4-FFF2-40B4-BE49-F238E27FC236}">
                <a16:creationId xmlns:a16="http://schemas.microsoft.com/office/drawing/2014/main" xmlns="" id="{4D82BBC2-EC51-4F74-BD94-D37812AFEF5D}"/>
              </a:ext>
            </a:extLst>
          </p:cNvPr>
          <p:cNvPicPr>
            <a:picLocks noChangeAspect="1"/>
          </p:cNvPicPr>
          <p:nvPr/>
        </p:nvPicPr>
        <p:blipFill>
          <a:blip r:embed="rId2"/>
          <a:stretch>
            <a:fillRect/>
          </a:stretch>
        </p:blipFill>
        <p:spPr>
          <a:xfrm>
            <a:off x="6946435" y="2077278"/>
            <a:ext cx="4633952" cy="3264898"/>
          </a:xfrm>
          <a:prstGeom prst="rect">
            <a:avLst/>
          </a:prstGeom>
        </p:spPr>
      </p:pic>
      <p:pic>
        <p:nvPicPr>
          <p:cNvPr id="7" name="Picture 6"/>
          <p:cNvPicPr>
            <a:picLocks noChangeAspect="1"/>
          </p:cNvPicPr>
          <p:nvPr/>
        </p:nvPicPr>
        <p:blipFill>
          <a:blip r:embed="rId3"/>
          <a:stretch>
            <a:fillRect/>
          </a:stretch>
        </p:blipFill>
        <p:spPr>
          <a:xfrm>
            <a:off x="10396754" y="366023"/>
            <a:ext cx="1359526" cy="1365622"/>
          </a:xfrm>
          <a:prstGeom prst="rect">
            <a:avLst/>
          </a:prstGeom>
        </p:spPr>
      </p:pic>
      <p:sp>
        <p:nvSpPr>
          <p:cNvPr id="8" name="TextBox 7"/>
          <p:cNvSpPr txBox="1"/>
          <p:nvPr/>
        </p:nvSpPr>
        <p:spPr>
          <a:xfrm>
            <a:off x="10400145" y="818001"/>
            <a:ext cx="1356135" cy="461665"/>
          </a:xfrm>
          <a:prstGeom prst="rect">
            <a:avLst/>
          </a:prstGeom>
          <a:noFill/>
        </p:spPr>
        <p:txBody>
          <a:bodyPr wrap="square" rtlCol="0">
            <a:spAutoFit/>
          </a:bodyPr>
          <a:lstStyle/>
          <a:p>
            <a:pPr algn="ctr"/>
            <a:r>
              <a:rPr lang="en-US" sz="2400" b="1" dirty="0"/>
              <a:t>1-7</a:t>
            </a:r>
          </a:p>
        </p:txBody>
      </p:sp>
    </p:spTree>
    <p:extLst>
      <p:ext uri="{BB962C8B-B14F-4D97-AF65-F5344CB8AC3E}">
        <p14:creationId xmlns:p14="http://schemas.microsoft.com/office/powerpoint/2010/main" val="11549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Minor Consent</a:t>
            </a:r>
          </a:p>
        </p:txBody>
      </p:sp>
      <p:sp>
        <p:nvSpPr>
          <p:cNvPr id="14" name="Content Placeholder 2"/>
          <p:cNvSpPr>
            <a:spLocks noGrp="1"/>
          </p:cNvSpPr>
          <p:nvPr>
            <p:ph idx="1"/>
          </p:nvPr>
        </p:nvSpPr>
        <p:spPr>
          <a:xfrm>
            <a:off x="925830" y="2183623"/>
            <a:ext cx="10830450" cy="4006294"/>
          </a:xfrm>
        </p:spPr>
        <p:txBody>
          <a:bodyPr/>
          <a:lstStyle/>
          <a:p>
            <a:r>
              <a:rPr lang="en-US" u="dbl" dirty="0">
                <a:solidFill>
                  <a:srgbClr val="C00000"/>
                </a:solidFill>
              </a:rPr>
              <a:t>Minor Consent</a:t>
            </a:r>
            <a:r>
              <a:rPr lang="en-US" dirty="0">
                <a:solidFill>
                  <a:srgbClr val="C00000"/>
                </a:solidFill>
              </a:rPr>
              <a:t> </a:t>
            </a:r>
            <a:endParaRPr lang="en-US" b="1" dirty="0">
              <a:solidFill>
                <a:srgbClr val="C00000"/>
              </a:solidFill>
            </a:endParaRPr>
          </a:p>
          <a:p>
            <a:pPr lvl="1"/>
            <a:r>
              <a:rPr lang="en-US" dirty="0"/>
              <a:t>Some states have determined that minors do not have the judgment necessary to provide expressed consent. </a:t>
            </a:r>
          </a:p>
          <a:p>
            <a:pPr lvl="1"/>
            <a:r>
              <a:rPr lang="en-US" dirty="0"/>
              <a:t>If a parent or legal guardian is not available, implied consent typically allows OEC technicians to conduct first aid and provide transportation.</a:t>
            </a:r>
            <a:endParaRPr lang="en-US" b="1" dirty="0"/>
          </a:p>
          <a:p>
            <a:pPr lvl="1"/>
            <a:r>
              <a:rPr lang="en-US" dirty="0"/>
              <a:t>Group Leaders or Chaperones:</a:t>
            </a:r>
          </a:p>
          <a:p>
            <a:pPr lvl="2"/>
            <a:r>
              <a:rPr lang="en-US" dirty="0"/>
              <a:t>Written consent-to-treatment forms or</a:t>
            </a:r>
            <a:endParaRPr lang="en-US" b="1" dirty="0"/>
          </a:p>
          <a:p>
            <a:pPr lvl="2"/>
            <a:r>
              <a:rPr lang="en-US" dirty="0"/>
              <a:t>Obtain expressed consent after ascertaining their authority </a:t>
            </a:r>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1-7</a:t>
            </a:r>
          </a:p>
        </p:txBody>
      </p:sp>
    </p:spTree>
    <p:extLst>
      <p:ext uri="{BB962C8B-B14F-4D97-AF65-F5344CB8AC3E}">
        <p14:creationId xmlns:p14="http://schemas.microsoft.com/office/powerpoint/2010/main" val="27574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Refusal</a:t>
            </a:r>
          </a:p>
        </p:txBody>
      </p:sp>
      <p:sp>
        <p:nvSpPr>
          <p:cNvPr id="3" name="Text Placeholder 2">
            <a:extLst>
              <a:ext uri="{FF2B5EF4-FFF2-40B4-BE49-F238E27FC236}">
                <a16:creationId xmlns:a16="http://schemas.microsoft.com/office/drawing/2014/main" xmlns="" id="{A0FB8AA3-ACCA-ED4C-B25C-65F9FCAB9907}"/>
              </a:ext>
            </a:extLst>
          </p:cNvPr>
          <p:cNvSpPr>
            <a:spLocks noGrp="1"/>
          </p:cNvSpPr>
          <p:nvPr>
            <p:ph type="body" idx="1"/>
          </p:nvPr>
        </p:nvSpPr>
        <p:spPr/>
        <p:txBody>
          <a:bodyPr/>
          <a:lstStyle/>
          <a:p>
            <a:r>
              <a:rPr lang="en-US" i="1" dirty="0"/>
              <a:t>Refusal</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p:txBody>
          <a:bodyPr/>
          <a:lstStyle/>
          <a:p>
            <a:r>
              <a:rPr lang="en-US" dirty="0"/>
              <a:t>Allowing an injured skier the opportunity to refuse first aid is important.</a:t>
            </a:r>
            <a:endParaRPr lang="en-US" b="1" dirty="0"/>
          </a:p>
          <a:p>
            <a:pPr lvl="1"/>
            <a:r>
              <a:rPr lang="en-US" dirty="0"/>
              <a:t>Offer to provide first-aid assistance.</a:t>
            </a:r>
          </a:p>
          <a:p>
            <a:pPr lvl="1"/>
            <a:r>
              <a:rPr lang="en-US" dirty="0"/>
              <a:t>Denial should be documented.</a:t>
            </a:r>
            <a:endParaRPr lang="en-US" b="1" dirty="0"/>
          </a:p>
          <a:p>
            <a:pPr lvl="2"/>
            <a:r>
              <a:rPr lang="en-US" dirty="0"/>
              <a:t>Remember the Doctrine of Abandonment. </a:t>
            </a:r>
            <a:endParaRPr lang="en-US" b="1" dirty="0"/>
          </a:p>
          <a:p>
            <a:pPr lvl="1"/>
            <a:r>
              <a:rPr lang="en-US" dirty="0"/>
              <a:t>Document the refusal in writing, signed by the injured skier and, if possible, witnessed by another OEC technician. </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937199" y="4911633"/>
            <a:ext cx="5208588" cy="651192"/>
          </a:xfrm>
        </p:spPr>
        <p:txBody>
          <a:bodyPr/>
          <a:lstStyle/>
          <a:p>
            <a:r>
              <a:rPr lang="en-US" dirty="0"/>
              <a:t>© Edward McNamara.</a:t>
            </a:r>
          </a:p>
        </p:txBody>
      </p:sp>
      <p:pic>
        <p:nvPicPr>
          <p:cNvPr id="7" name="Picture 6" descr="Photo shows a woman making a preventive gesture at an O E C technician as if to refuse treatment. ">
            <a:extLst>
              <a:ext uri="{FF2B5EF4-FFF2-40B4-BE49-F238E27FC236}">
                <a16:creationId xmlns:a16="http://schemas.microsoft.com/office/drawing/2014/main" xmlns="" id="{0461184F-4D27-41D1-A88A-A78F167D292D}"/>
              </a:ext>
            </a:extLst>
          </p:cNvPr>
          <p:cNvPicPr>
            <a:picLocks noChangeAspect="1"/>
          </p:cNvPicPr>
          <p:nvPr/>
        </p:nvPicPr>
        <p:blipFill>
          <a:blip r:embed="rId2"/>
          <a:stretch>
            <a:fillRect/>
          </a:stretch>
        </p:blipFill>
        <p:spPr>
          <a:xfrm>
            <a:off x="6937199" y="1685924"/>
            <a:ext cx="4341520" cy="3225709"/>
          </a:xfrm>
          <a:prstGeom prst="rect">
            <a:avLst/>
          </a:prstGeom>
        </p:spPr>
      </p:pic>
    </p:spTree>
    <p:extLst>
      <p:ext uri="{BB962C8B-B14F-4D97-AF65-F5344CB8AC3E}">
        <p14:creationId xmlns:p14="http://schemas.microsoft.com/office/powerpoint/2010/main" val="21673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1921067" cy="1165225"/>
          </a:xfrm>
        </p:spPr>
        <p:txBody>
          <a:bodyPr/>
          <a:lstStyle/>
          <a:p>
            <a:r>
              <a:rPr lang="en-US" sz="4400" dirty="0"/>
              <a:t>Additional Legal Concepts</a:t>
            </a:r>
          </a:p>
        </p:txBody>
      </p:sp>
    </p:spTree>
    <p:extLst>
      <p:ext uri="{BB962C8B-B14F-4D97-AF65-F5344CB8AC3E}">
        <p14:creationId xmlns:p14="http://schemas.microsoft.com/office/powerpoint/2010/main" val="208166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Assault and Battery</a:t>
            </a:r>
          </a:p>
        </p:txBody>
      </p:sp>
      <p:sp>
        <p:nvSpPr>
          <p:cNvPr id="14" name="Content Placeholder 2"/>
          <p:cNvSpPr>
            <a:spLocks noGrp="1"/>
          </p:cNvSpPr>
          <p:nvPr>
            <p:ph idx="1"/>
          </p:nvPr>
        </p:nvSpPr>
        <p:spPr>
          <a:xfrm>
            <a:off x="925830" y="2235200"/>
            <a:ext cx="10287000" cy="3954717"/>
          </a:xfrm>
        </p:spPr>
        <p:txBody>
          <a:bodyPr/>
          <a:lstStyle/>
          <a:p>
            <a:r>
              <a:rPr lang="en-US" dirty="0"/>
              <a:t>OEC technicians who continue to provide care after receiving a competent refusal of such first aid are placing themselves at legal risk of being accused of assault and battery. </a:t>
            </a:r>
            <a:endParaRPr lang="en-US" b="1" dirty="0"/>
          </a:p>
          <a:p>
            <a:r>
              <a:rPr lang="en-US" dirty="0"/>
              <a:t>Touching someone who does not desire to be touched is known as </a:t>
            </a:r>
            <a:r>
              <a:rPr lang="en-US" u="sng" dirty="0">
                <a:solidFill>
                  <a:srgbClr val="C00000"/>
                </a:solidFill>
              </a:rPr>
              <a:t>battery</a:t>
            </a:r>
            <a:r>
              <a:rPr lang="en-US" dirty="0"/>
              <a:t>.</a:t>
            </a:r>
          </a:p>
          <a:p>
            <a:r>
              <a:rPr lang="en-US" dirty="0"/>
              <a:t>Placing a person in a position in which he reasonably fears that battery will occur is known as </a:t>
            </a:r>
            <a:r>
              <a:rPr lang="en-US" u="sng" dirty="0">
                <a:solidFill>
                  <a:srgbClr val="C00000"/>
                </a:solidFill>
              </a:rPr>
              <a:t>assault</a:t>
            </a:r>
            <a:r>
              <a:rPr lang="en-US" dirty="0"/>
              <a:t>.</a:t>
            </a:r>
          </a:p>
          <a:p>
            <a:endParaRPr lang="en-US" dirty="0"/>
          </a:p>
          <a:p>
            <a:endParaRPr lang="en-US" b="1" dirty="0"/>
          </a:p>
        </p:txBody>
      </p:sp>
      <p:pic>
        <p:nvPicPr>
          <p:cNvPr id="4" name="Picture 3"/>
          <p:cNvPicPr>
            <a:picLocks noChangeAspect="1"/>
          </p:cNvPicPr>
          <p:nvPr/>
        </p:nvPicPr>
        <p:blipFill>
          <a:blip r:embed="rId2"/>
          <a:stretch>
            <a:fillRect/>
          </a:stretch>
        </p:blipFill>
        <p:spPr>
          <a:xfrm>
            <a:off x="10396754" y="366023"/>
            <a:ext cx="1359526" cy="1365622"/>
          </a:xfrm>
          <a:prstGeom prst="rect">
            <a:avLst/>
          </a:prstGeom>
        </p:spPr>
      </p:pic>
      <p:sp>
        <p:nvSpPr>
          <p:cNvPr id="5" name="TextBox 4"/>
          <p:cNvSpPr txBox="1"/>
          <p:nvPr/>
        </p:nvSpPr>
        <p:spPr>
          <a:xfrm>
            <a:off x="10400145" y="818001"/>
            <a:ext cx="1356135" cy="461665"/>
          </a:xfrm>
          <a:prstGeom prst="rect">
            <a:avLst/>
          </a:prstGeom>
          <a:noFill/>
        </p:spPr>
        <p:txBody>
          <a:bodyPr wrap="square" rtlCol="0">
            <a:spAutoFit/>
          </a:bodyPr>
          <a:lstStyle/>
          <a:p>
            <a:pPr algn="ctr"/>
            <a:r>
              <a:rPr lang="en-US" sz="2400" b="1" dirty="0"/>
              <a:t>1-6</a:t>
            </a:r>
          </a:p>
        </p:txBody>
      </p:sp>
    </p:spTree>
    <p:extLst>
      <p:ext uri="{BB962C8B-B14F-4D97-AF65-F5344CB8AC3E}">
        <p14:creationId xmlns:p14="http://schemas.microsoft.com/office/powerpoint/2010/main" val="163764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Assault and Battery</a:t>
            </a:r>
          </a:p>
        </p:txBody>
      </p:sp>
      <p:sp>
        <p:nvSpPr>
          <p:cNvPr id="14" name="Content Placeholder 2"/>
          <p:cNvSpPr>
            <a:spLocks noGrp="1"/>
          </p:cNvSpPr>
          <p:nvPr>
            <p:ph idx="1"/>
          </p:nvPr>
        </p:nvSpPr>
        <p:spPr>
          <a:xfrm>
            <a:off x="925830" y="2313065"/>
            <a:ext cx="5373370" cy="3696099"/>
          </a:xfrm>
        </p:spPr>
        <p:txBody>
          <a:bodyPr/>
          <a:lstStyle/>
          <a:p>
            <a:pPr lvl="0"/>
            <a:r>
              <a:rPr lang="en-US" dirty="0">
                <a:solidFill>
                  <a:srgbClr val="3C4743"/>
                </a:solidFill>
              </a:rPr>
              <a:t>The use of physical force is very rarely justified.</a:t>
            </a:r>
          </a:p>
          <a:p>
            <a:pPr lvl="0"/>
            <a:r>
              <a:rPr lang="en-US" dirty="0">
                <a:solidFill>
                  <a:srgbClr val="3C4743"/>
                </a:solidFill>
              </a:rPr>
              <a:t>If a skier threatens you with the use of force, back away and call for more patrollers and area security staff.</a:t>
            </a:r>
          </a:p>
          <a:p>
            <a:pPr lvl="0"/>
            <a:r>
              <a:rPr lang="en-US" dirty="0">
                <a:solidFill>
                  <a:srgbClr val="3C4743"/>
                </a:solidFill>
              </a:rPr>
              <a:t>OEC technicians are trained to avoid scenarios in which they could be accused of assault or battery.</a:t>
            </a:r>
          </a:p>
          <a:p>
            <a:endParaRPr lang="en-US" dirty="0"/>
          </a:p>
          <a:p>
            <a:endParaRPr lang="en-US" b="1" dirty="0"/>
          </a:p>
        </p:txBody>
      </p:sp>
      <p:pic>
        <p:nvPicPr>
          <p:cNvPr id="5122" name="Picture 2" descr="Photo shows a woman making a preventive gesture at an O E C technician as if to refuse treat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964" y="2430214"/>
            <a:ext cx="3971760" cy="299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EMS System Regulations </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658706" y="1747536"/>
            <a:ext cx="4992624" cy="4390833"/>
          </a:xfrm>
        </p:spPr>
        <p:txBody>
          <a:bodyPr/>
          <a:lstStyle/>
          <a:p>
            <a:r>
              <a:rPr lang="en-US" dirty="0"/>
              <a:t>Each state has its own emergency medical services (EMS) system. </a:t>
            </a:r>
            <a:endParaRPr lang="en-US" b="1" dirty="0"/>
          </a:p>
          <a:p>
            <a:pPr lvl="1"/>
            <a:r>
              <a:rPr lang="en-US" dirty="0"/>
              <a:t>Different states prohibit the use of different types of medical procedures. </a:t>
            </a:r>
          </a:p>
          <a:p>
            <a:pPr lvl="1"/>
            <a:r>
              <a:rPr lang="en-US" dirty="0"/>
              <a:t>NSP has not designed the information in </a:t>
            </a:r>
            <a:r>
              <a:rPr lang="en-US" i="1" dirty="0"/>
              <a:t>Outdoor Emergency Care</a:t>
            </a:r>
            <a:r>
              <a:rPr lang="en-US" dirty="0"/>
              <a:t>, Sixth Edition for any particular state.</a:t>
            </a:r>
            <a:endParaRPr lang="en-US" b="1" dirty="0"/>
          </a:p>
          <a:p>
            <a:pPr lvl="1"/>
            <a:r>
              <a:rPr lang="en-US" dirty="0"/>
              <a:t>It is important to understand the level of care to patients based on their particular state’s or province’s EMS laws, rules, and regulations. </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005679" y="5119718"/>
            <a:ext cx="5208588" cy="651192"/>
          </a:xfrm>
        </p:spPr>
        <p:txBody>
          <a:bodyPr/>
          <a:lstStyle/>
          <a:p>
            <a:r>
              <a:rPr lang="en-US" dirty="0"/>
              <a:t>Central Massachusetts Emergency Medical System Corp., © Edward McNamara.</a:t>
            </a:r>
          </a:p>
        </p:txBody>
      </p:sp>
      <p:pic>
        <p:nvPicPr>
          <p:cNvPr id="6146" name="Picture 2" descr="A photo shows a board fixed on the ground, with the text, &quot;emergency medical system c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303" y="1883292"/>
            <a:ext cx="4257346" cy="323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52500" y="1888035"/>
            <a:ext cx="10287000" cy="4004765"/>
          </a:xfrm>
        </p:spPr>
        <p:txBody>
          <a:bodyPr numCol="2"/>
          <a:lstStyle/>
          <a:p>
            <a:r>
              <a:rPr lang="en-US" dirty="0"/>
              <a:t>Abandonment</a:t>
            </a:r>
          </a:p>
          <a:p>
            <a:r>
              <a:rPr lang="en-US" dirty="0"/>
              <a:t>Assault</a:t>
            </a:r>
          </a:p>
          <a:p>
            <a:r>
              <a:rPr lang="en-US" dirty="0"/>
              <a:t>Battery</a:t>
            </a:r>
          </a:p>
          <a:p>
            <a:r>
              <a:rPr lang="en-US" dirty="0"/>
              <a:t>Breach of duty</a:t>
            </a:r>
          </a:p>
          <a:p>
            <a:r>
              <a:rPr lang="en-US" dirty="0"/>
              <a:t>Charles Minot “Minnie” Dole</a:t>
            </a:r>
          </a:p>
          <a:p>
            <a:r>
              <a:rPr lang="en-US" dirty="0"/>
              <a:t>Consent</a:t>
            </a:r>
          </a:p>
          <a:p>
            <a:r>
              <a:rPr lang="en-US" dirty="0"/>
              <a:t>Doctrine of public reliance</a:t>
            </a:r>
          </a:p>
          <a:p>
            <a:r>
              <a:rPr lang="en-US" dirty="0"/>
              <a:t>Duty to act</a:t>
            </a:r>
          </a:p>
          <a:p>
            <a:endParaRPr lang="en-US" dirty="0"/>
          </a:p>
          <a:p>
            <a:r>
              <a:rPr lang="en-US" dirty="0"/>
              <a:t>Ethics</a:t>
            </a:r>
          </a:p>
          <a:p>
            <a:r>
              <a:rPr lang="en-US" dirty="0"/>
              <a:t>Expressed content</a:t>
            </a:r>
          </a:p>
          <a:p>
            <a:r>
              <a:rPr lang="en-US" dirty="0"/>
              <a:t>Good Samaritan laws</a:t>
            </a:r>
          </a:p>
          <a:p>
            <a:r>
              <a:rPr lang="en-US" dirty="0"/>
              <a:t>Gross negligence</a:t>
            </a:r>
          </a:p>
          <a:p>
            <a:r>
              <a:rPr lang="en-US" dirty="0"/>
              <a:t>Health Insurance Portability and Accountability Act (HIPAA)</a:t>
            </a:r>
          </a:p>
          <a:p>
            <a:r>
              <a:rPr lang="en-US" dirty="0"/>
              <a:t>Implied consent</a:t>
            </a:r>
          </a:p>
          <a:p>
            <a:r>
              <a:rPr lang="en-US" dirty="0"/>
              <a:t>Informed consent</a:t>
            </a:r>
          </a:p>
          <a:p>
            <a:pPr marL="0" indent="0">
              <a:buNone/>
            </a:pPr>
            <a:endParaRPr lang="en-US" dirty="0"/>
          </a:p>
          <a:p>
            <a:endParaRPr lang="en-US" dirty="0"/>
          </a:p>
        </p:txBody>
      </p:sp>
    </p:spTree>
    <p:extLst>
      <p:ext uri="{BB962C8B-B14F-4D97-AF65-F5344CB8AC3E}">
        <p14:creationId xmlns:p14="http://schemas.microsoft.com/office/powerpoint/2010/main" val="10287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a:xfrm>
            <a:off x="0" y="130350"/>
            <a:ext cx="12192000" cy="1002089"/>
          </a:xfrm>
        </p:spPr>
        <p:txBody>
          <a:bodyPr/>
          <a:lstStyle/>
          <a:p>
            <a:r>
              <a:rPr lang="en-US" dirty="0"/>
              <a:t>Patroller and EMS: Transition of Patient Care</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77239" y="1666621"/>
            <a:ext cx="4992624" cy="4390833"/>
          </a:xfrm>
        </p:spPr>
        <p:txBody>
          <a:bodyPr/>
          <a:lstStyle/>
          <a:p>
            <a:r>
              <a:rPr lang="en-US" dirty="0"/>
              <a:t>The transition of care to a higher-level medical provider begins with a concise report that includes:</a:t>
            </a:r>
          </a:p>
          <a:p>
            <a:pPr lvl="1"/>
            <a:r>
              <a:rPr lang="en-US" dirty="0"/>
              <a:t>What the patient’s problem is </a:t>
            </a:r>
          </a:p>
          <a:p>
            <a:pPr lvl="1"/>
            <a:r>
              <a:rPr lang="en-US" dirty="0"/>
              <a:t>What treatment you have provided</a:t>
            </a:r>
          </a:p>
          <a:p>
            <a:pPr lvl="1"/>
            <a:r>
              <a:rPr lang="en-US" dirty="0"/>
              <a:t>What your concerns are</a:t>
            </a:r>
          </a:p>
          <a:p>
            <a:endParaRPr lang="en-US" dirty="0"/>
          </a:p>
          <a:p>
            <a:r>
              <a:rPr lang="en-US" dirty="0"/>
              <a:t>The transition of care concludes with the patient being transported to a more definitive care.</a:t>
            </a:r>
          </a:p>
        </p:txBody>
      </p:sp>
      <p:sp>
        <p:nvSpPr>
          <p:cNvPr id="6" name="Text Placeholder 5">
            <a:extLst>
              <a:ext uri="{FF2B5EF4-FFF2-40B4-BE49-F238E27FC236}">
                <a16:creationId xmlns:a16="http://schemas.microsoft.com/office/drawing/2014/main" xmlns="" id="{A97FEEE0-0CBF-5B4C-976D-025CBAD3AB29}"/>
              </a:ext>
            </a:extLst>
          </p:cNvPr>
          <p:cNvSpPr>
            <a:spLocks noGrp="1"/>
          </p:cNvSpPr>
          <p:nvPr>
            <p:ph type="body" sz="quarter" idx="11"/>
          </p:nvPr>
        </p:nvSpPr>
        <p:spPr>
          <a:xfrm>
            <a:off x="6422138" y="4412930"/>
            <a:ext cx="5208588" cy="651192"/>
          </a:xfrm>
        </p:spPr>
        <p:txBody>
          <a:bodyPr/>
          <a:lstStyle/>
          <a:p>
            <a:r>
              <a:rPr lang="en-US" dirty="0"/>
              <a:t>© Edward McNamara.</a:t>
            </a:r>
          </a:p>
        </p:txBody>
      </p:sp>
      <p:pic>
        <p:nvPicPr>
          <p:cNvPr id="7" name="Picture 6" descr="Photo shows a patroller helping a rescue team shift a patient to an ambulance. ">
            <a:extLst>
              <a:ext uri="{FF2B5EF4-FFF2-40B4-BE49-F238E27FC236}">
                <a16:creationId xmlns:a16="http://schemas.microsoft.com/office/drawing/2014/main" xmlns="" id="{77870049-B9EE-4C7C-81F0-85D91785D962}"/>
              </a:ext>
            </a:extLst>
          </p:cNvPr>
          <p:cNvPicPr>
            <a:picLocks noChangeAspect="1"/>
          </p:cNvPicPr>
          <p:nvPr/>
        </p:nvPicPr>
        <p:blipFill>
          <a:blip r:embed="rId2"/>
          <a:stretch>
            <a:fillRect/>
          </a:stretch>
        </p:blipFill>
        <p:spPr>
          <a:xfrm>
            <a:off x="6422138" y="1501576"/>
            <a:ext cx="4944533" cy="2911354"/>
          </a:xfrm>
          <a:prstGeom prst="rect">
            <a:avLst/>
          </a:prstGeom>
        </p:spPr>
      </p:pic>
    </p:spTree>
    <p:extLst>
      <p:ext uri="{BB962C8B-B14F-4D97-AF65-F5344CB8AC3E}">
        <p14:creationId xmlns:p14="http://schemas.microsoft.com/office/powerpoint/2010/main" val="370683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Privacy Laws </a:t>
            </a:r>
          </a:p>
        </p:txBody>
      </p:sp>
      <p:sp>
        <p:nvSpPr>
          <p:cNvPr id="14" name="Content Placeholder 2"/>
          <p:cNvSpPr>
            <a:spLocks noGrp="1"/>
          </p:cNvSpPr>
          <p:nvPr>
            <p:ph idx="1"/>
          </p:nvPr>
        </p:nvSpPr>
        <p:spPr>
          <a:xfrm>
            <a:off x="952500" y="1703521"/>
            <a:ext cx="10287000" cy="4699047"/>
          </a:xfrm>
        </p:spPr>
        <p:txBody>
          <a:bodyPr/>
          <a:lstStyle/>
          <a:p>
            <a:r>
              <a:rPr lang="en-US" dirty="0"/>
              <a:t>General trend of current laws is to keep medical information about injured persons private.</a:t>
            </a:r>
          </a:p>
          <a:p>
            <a:pPr lvl="1"/>
            <a:r>
              <a:rPr lang="en-US" u="dbl" dirty="0">
                <a:solidFill>
                  <a:srgbClr val="C00000"/>
                </a:solidFill>
              </a:rPr>
              <a:t>Health Insurance Portability and Accountability Act (HIPAA)</a:t>
            </a:r>
            <a:r>
              <a:rPr lang="en-US" dirty="0">
                <a:solidFill>
                  <a:srgbClr val="C00000"/>
                </a:solidFill>
              </a:rPr>
              <a:t> </a:t>
            </a:r>
            <a:r>
              <a:rPr lang="en-US" dirty="0"/>
              <a:t>was passed by US Congress in 1996 to protect the privacy of an individual’s medical information.</a:t>
            </a:r>
          </a:p>
          <a:p>
            <a:r>
              <a:rPr lang="en-US" dirty="0"/>
              <a:t>HIPAA likely does not apply to volunteer patrolling activities.</a:t>
            </a:r>
          </a:p>
          <a:p>
            <a:pPr lvl="1"/>
            <a:r>
              <a:rPr lang="en-US" dirty="0"/>
              <a:t>Patrollers do not receive direct compensation for the medical services they render to injured skiers.</a:t>
            </a:r>
          </a:p>
          <a:p>
            <a:pPr lvl="1"/>
            <a:r>
              <a:rPr lang="en-US" dirty="0"/>
              <a:t>However, some paid patrols might be subject to HIPAA requirements.</a:t>
            </a:r>
          </a:p>
          <a:p>
            <a:r>
              <a:rPr lang="en-US" dirty="0"/>
              <a:t>This exemption for many volunteers does not eliminate the need to keep private the medical information obtained from an injured skier.</a:t>
            </a:r>
          </a:p>
          <a:p>
            <a:endParaRPr lang="en-US" dirty="0"/>
          </a:p>
          <a:p>
            <a:endParaRPr lang="en-US" dirty="0"/>
          </a:p>
        </p:txBody>
      </p:sp>
    </p:spTree>
    <p:extLst>
      <p:ext uri="{BB962C8B-B14F-4D97-AF65-F5344CB8AC3E}">
        <p14:creationId xmlns:p14="http://schemas.microsoft.com/office/powerpoint/2010/main" val="105169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52500" y="1841745"/>
            <a:ext cx="10287000" cy="4699047"/>
          </a:xfrm>
        </p:spPr>
        <p:txBody>
          <a:bodyPr/>
          <a:lstStyle/>
          <a:p>
            <a:r>
              <a:rPr lang="en-US" dirty="0"/>
              <a:t>A call comes in for a motor vehicle accident in the parking lot of a resort where a mountain bike race is occurring. One of the racers had just unloaded his bike. As he was riding to the starting area, a car hit him and left the scene. Upon your arrival, you find a 16-year-old boy lying on the ground holding his shoulder. He is tangled in his bicycle. Quite angry and yelling, he also is bleeding from his forehead. A small crowd has gathered.</a:t>
            </a:r>
          </a:p>
          <a:p>
            <a:endParaRPr lang="en-US" dirty="0"/>
          </a:p>
          <a:p>
            <a:endParaRPr lang="en-US" dirty="0"/>
          </a:p>
          <a:p>
            <a:r>
              <a:rPr lang="en-US" i="1" dirty="0"/>
              <a:t>What should you do?</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52500" y="1796902"/>
            <a:ext cx="10287000" cy="4509973"/>
          </a:xfrm>
        </p:spPr>
        <p:txBody>
          <a:bodyPr/>
          <a:lstStyle/>
          <a:p>
            <a:r>
              <a:rPr lang="en-US" dirty="0"/>
              <a:t>You immediately assess the situation and make sure the scene is safe by instructing bystanders to stop any traffic. The injured teen is still yelling, so you calm him down. You stop the bleeding on his forehead. Following your initial assessment, having found no evidence of head or spinal injury, you call for help and EMS transport on the radio and ask a responsible bystander to keep the crowd back. One bystander says he got the license plate number of the car, so you ask him to stay. Another OEC technician arrives, and you instruct him to splint the boy’s shoulder. Area management and the police are called.</a:t>
            </a:r>
          </a:p>
          <a:p>
            <a:pPr marL="0" indent="0">
              <a:buNone/>
            </a:pPr>
            <a:endParaRPr lang="en-US" dirty="0"/>
          </a:p>
          <a:p>
            <a:pPr marL="0" indent="0">
              <a:buNone/>
            </a:pPr>
            <a:r>
              <a:rPr lang="en-US" i="1" dirty="0"/>
              <a:t>				</a:t>
            </a:r>
          </a:p>
          <a:p>
            <a:r>
              <a:rPr lang="en-US" i="1" dirty="0"/>
              <a:t>What should you do?</a:t>
            </a:r>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52500" y="1746052"/>
            <a:ext cx="10287000" cy="4699047"/>
          </a:xfrm>
        </p:spPr>
        <p:txBody>
          <a:bodyPr/>
          <a:lstStyle/>
          <a:p>
            <a:r>
              <a:rPr lang="en-US" dirty="0"/>
              <a:t>Another OEC technician arrives, and you instruct him to find the boy’s parents. You care for the boy, rendering first aid until the ambulance arrives. Management arrives, as do the police, and you direct them to the witness so that his statement may be obtained. The boy’s parents are found in their condominium and come to the scene. You explain to them what happened. While the mother accompanies her son to the hospital, you go back to the aid room and complete your paperwork. The next day, the mother calls the patrol room to tell you her son dislocated his shoulder, had it reduced, and will be all right. Management informs you that the police found the driver who hit the boy.</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52499" y="1804907"/>
            <a:ext cx="10648373" cy="3644548"/>
          </a:xfrm>
        </p:spPr>
        <p:txBody>
          <a:bodyPr numCol="2"/>
          <a:lstStyle/>
          <a:p>
            <a:r>
              <a:rPr lang="en-US" dirty="0"/>
              <a:t>Minor consent</a:t>
            </a:r>
          </a:p>
          <a:p>
            <a:r>
              <a:rPr lang="en-US" dirty="0"/>
              <a:t>National Medical Advisor</a:t>
            </a:r>
          </a:p>
          <a:p>
            <a:r>
              <a:rPr lang="en-US" dirty="0"/>
              <a:t>National Medical Committee</a:t>
            </a:r>
          </a:p>
          <a:p>
            <a:r>
              <a:rPr lang="en-US" dirty="0"/>
              <a:t>National OEC Program Committee</a:t>
            </a:r>
          </a:p>
          <a:p>
            <a:r>
              <a:rPr lang="en-US" dirty="0"/>
              <a:t>National OEC Program Director</a:t>
            </a:r>
          </a:p>
          <a:p>
            <a:r>
              <a:rPr lang="en-US" dirty="0"/>
              <a:t>National OEC Refresher Committee</a:t>
            </a:r>
          </a:p>
          <a:p>
            <a:r>
              <a:rPr lang="en-US" dirty="0"/>
              <a:t>National Ski Patrol System, Inc. (NSP)</a:t>
            </a:r>
          </a:p>
          <a:p>
            <a:endParaRPr lang="en-US" dirty="0"/>
          </a:p>
          <a:p>
            <a:r>
              <a:rPr lang="en-US" dirty="0"/>
              <a:t>Negligence</a:t>
            </a:r>
          </a:p>
          <a:p>
            <a:r>
              <a:rPr lang="en-US" dirty="0"/>
              <a:t>Outdoor Emergency Care (OEC)</a:t>
            </a:r>
          </a:p>
          <a:p>
            <a:r>
              <a:rPr lang="en-US" dirty="0"/>
              <a:t>Prehospital care</a:t>
            </a:r>
          </a:p>
          <a:p>
            <a:r>
              <a:rPr lang="en-US" dirty="0"/>
              <a:t>Refresher</a:t>
            </a:r>
          </a:p>
          <a:p>
            <a:r>
              <a:rPr lang="en-US" dirty="0"/>
              <a:t>Standard of care</a:t>
            </a:r>
          </a:p>
          <a:p>
            <a:r>
              <a:rPr lang="en-US" dirty="0"/>
              <a:t>Standard of training</a:t>
            </a:r>
          </a:p>
          <a:p>
            <a:r>
              <a:rPr lang="en-US" i="1" dirty="0"/>
              <a:t>Winter Emergency Care</a:t>
            </a:r>
          </a:p>
          <a:p>
            <a:endParaRPr lang="en-US" dirty="0"/>
          </a:p>
        </p:txBody>
      </p:sp>
    </p:spTree>
    <p:extLst>
      <p:ext uri="{BB962C8B-B14F-4D97-AF65-F5344CB8AC3E}">
        <p14:creationId xmlns:p14="http://schemas.microsoft.com/office/powerpoint/2010/main" val="86407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94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p:txBody>
          <a:bodyPr/>
          <a:lstStyle/>
          <a:p>
            <a:r>
              <a:rPr lang="en-US" dirty="0"/>
              <a:t>For over 80 years, the National Ski Patrol (NSP) has trained people who have successfully cared for thousands of injured snow sports enthusiasts.</a:t>
            </a:r>
          </a:p>
          <a:p>
            <a:r>
              <a:rPr lang="en-US" dirty="0"/>
              <a:t>Now NSP has a presence at a variety of four-season outdoor activities available at: </a:t>
            </a:r>
          </a:p>
          <a:p>
            <a:pPr lvl="1"/>
            <a:r>
              <a:rPr lang="en-US" dirty="0"/>
              <a:t>Ski areas</a:t>
            </a:r>
          </a:p>
          <a:p>
            <a:pPr lvl="1"/>
            <a:r>
              <a:rPr lang="en-US" dirty="0"/>
              <a:t>Bike parks</a:t>
            </a:r>
          </a:p>
          <a:p>
            <a:pPr lvl="1"/>
            <a:r>
              <a:rPr lang="en-US" dirty="0"/>
              <a:t>Other land management areas </a:t>
            </a:r>
          </a:p>
          <a:p>
            <a:r>
              <a:rPr lang="en-US" dirty="0"/>
              <a:t>Today, patroller’s level of training is that of a National Highway Traffic Safety Administration (NHTSA) Emergency Medical Responder. </a:t>
            </a:r>
          </a:p>
          <a:p>
            <a:endParaRPr lang="en-US" dirty="0"/>
          </a:p>
          <a:p>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Chapter Overview</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49531" y="1652405"/>
            <a:ext cx="5226396" cy="4656031"/>
          </a:xfrm>
        </p:spPr>
        <p:txBody>
          <a:bodyPr/>
          <a:lstStyle/>
          <a:p>
            <a:r>
              <a:rPr lang="en-US" dirty="0"/>
              <a:t>Mid-1980s:</a:t>
            </a:r>
          </a:p>
          <a:p>
            <a:pPr lvl="1"/>
            <a:r>
              <a:rPr lang="en-US" dirty="0"/>
              <a:t>Created by Dr. Warren Bowman </a:t>
            </a:r>
          </a:p>
          <a:p>
            <a:pPr lvl="1"/>
            <a:r>
              <a:rPr lang="en-US" dirty="0"/>
              <a:t>The first medical text exclusively developed for Ski Patrollers </a:t>
            </a:r>
          </a:p>
          <a:p>
            <a:pPr lvl="1"/>
            <a:r>
              <a:rPr lang="en-US" dirty="0"/>
              <a:t>Called </a:t>
            </a:r>
            <a:r>
              <a:rPr lang="en-US" i="1" u="dbl" dirty="0">
                <a:solidFill>
                  <a:srgbClr val="C00000"/>
                </a:solidFill>
              </a:rPr>
              <a:t>Winter Emergency Care </a:t>
            </a:r>
          </a:p>
          <a:p>
            <a:r>
              <a:rPr lang="en-US" dirty="0"/>
              <a:t>Today, the program has expanded to a four-season text. </a:t>
            </a:r>
          </a:p>
          <a:p>
            <a:pPr lvl="1"/>
            <a:r>
              <a:rPr lang="en-US" dirty="0"/>
              <a:t>Called </a:t>
            </a:r>
            <a:r>
              <a:rPr lang="en-US" u="dbl" dirty="0">
                <a:solidFill>
                  <a:srgbClr val="C00000"/>
                </a:solidFill>
              </a:rPr>
              <a:t>Outdoor Emergency Care</a:t>
            </a:r>
          </a:p>
          <a:p>
            <a:pPr lvl="1"/>
            <a:r>
              <a:rPr lang="en-US" dirty="0"/>
              <a:t>Learn how to function with minimal equipment in any environment while assessing and caring for the sick and injured</a:t>
            </a:r>
          </a:p>
          <a:p>
            <a:pPr lvl="1"/>
            <a:r>
              <a:rPr lang="en-US" dirty="0"/>
              <a:t>Covers the niche of </a:t>
            </a:r>
            <a:r>
              <a:rPr lang="en-US" u="dbl" dirty="0">
                <a:solidFill>
                  <a:srgbClr val="C00000"/>
                </a:solidFill>
              </a:rPr>
              <a:t>prehospital care</a:t>
            </a:r>
            <a:endParaRPr lang="en-US" dirty="0">
              <a:solidFill>
                <a:srgbClr val="C00000"/>
              </a:solidFill>
            </a:endParaRPr>
          </a:p>
          <a:p>
            <a:endParaRPr lang="en-US" dirty="0"/>
          </a:p>
          <a:p>
            <a:endParaRPr lang="en-US" dirty="0"/>
          </a:p>
          <a:p>
            <a:endParaRPr lang="en-US" dirty="0"/>
          </a:p>
        </p:txBody>
      </p:sp>
      <p:pic>
        <p:nvPicPr>
          <p:cNvPr id="7" name="Picture 6" descr="Figure shows some text book covers of First Aid, Outdoor Emergency Care, and Winter Emergency Care (W E C). ">
            <a:extLst>
              <a:ext uri="{FF2B5EF4-FFF2-40B4-BE49-F238E27FC236}">
                <a16:creationId xmlns:a16="http://schemas.microsoft.com/office/drawing/2014/main" xmlns="" id="{9A3B3D1B-1B7F-4A9E-AC20-1EF6FB006850}"/>
              </a:ext>
            </a:extLst>
          </p:cNvPr>
          <p:cNvPicPr>
            <a:picLocks noChangeAspect="1"/>
          </p:cNvPicPr>
          <p:nvPr/>
        </p:nvPicPr>
        <p:blipFill>
          <a:blip r:embed="rId2"/>
          <a:stretch>
            <a:fillRect/>
          </a:stretch>
        </p:blipFill>
        <p:spPr>
          <a:xfrm>
            <a:off x="6096000" y="1406600"/>
            <a:ext cx="5215890" cy="2731642"/>
          </a:xfrm>
          <a:prstGeom prst="rect">
            <a:avLst/>
          </a:prstGeom>
        </p:spPr>
      </p:pic>
    </p:spTree>
    <p:extLst>
      <p:ext uri="{BB962C8B-B14F-4D97-AF65-F5344CB8AC3E}">
        <p14:creationId xmlns:p14="http://schemas.microsoft.com/office/powerpoint/2010/main" val="12496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14184</TotalTime>
  <Words>3312</Words>
  <Application>Microsoft Office PowerPoint</Application>
  <PresentationFormat>Widescreen</PresentationFormat>
  <Paragraphs>331</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Educational subjects 16x9</vt:lpstr>
      <vt:lpstr>Introduction to Outdoor Emergency Care</vt:lpstr>
      <vt:lpstr>The following presentation will utilize two symbols to identify material necessary for an OEC Technician to comprehend:</vt:lpstr>
      <vt:lpstr>Objectives</vt:lpstr>
      <vt:lpstr>Objectives</vt:lpstr>
      <vt:lpstr>Key Terms</vt:lpstr>
      <vt:lpstr>Key Terms</vt:lpstr>
      <vt:lpstr>PowerPoint Presentation</vt:lpstr>
      <vt:lpstr>Chapter Overview</vt:lpstr>
      <vt:lpstr>Chapter Overview</vt:lpstr>
      <vt:lpstr>PowerPoint Presentation</vt:lpstr>
      <vt:lpstr>The Founder of the National Ski Patrol</vt:lpstr>
      <vt:lpstr>The Conception of the National Ski Patrol’s Training</vt:lpstr>
      <vt:lpstr>The Birth of the Outdoor Emergency Care</vt:lpstr>
      <vt:lpstr>The Birth of OEC</vt:lpstr>
      <vt:lpstr>OEC Today</vt:lpstr>
      <vt:lpstr>OEC 6th Edition</vt:lpstr>
      <vt:lpstr>PowerPoint Presentation</vt:lpstr>
      <vt:lpstr>Outdoor Emergency Care Course</vt:lpstr>
      <vt:lpstr>OEC Certification Requirements</vt:lpstr>
      <vt:lpstr>OEC Certification Requirements</vt:lpstr>
      <vt:lpstr>Recertification Requirements</vt:lpstr>
      <vt:lpstr>Recertification Requirements</vt:lpstr>
      <vt:lpstr>PowerPoint Presentation</vt:lpstr>
      <vt:lpstr>Ethical and Legal Issues</vt:lpstr>
      <vt:lpstr>Ethical Issues Facing OEC Technicians </vt:lpstr>
      <vt:lpstr>Ethical Issues Facing OEC Technicians </vt:lpstr>
      <vt:lpstr>Good Samaritan Law</vt:lpstr>
      <vt:lpstr>Good Samaritan Law</vt:lpstr>
      <vt:lpstr>Duty to Act</vt:lpstr>
      <vt:lpstr>Abandonment</vt:lpstr>
      <vt:lpstr>Negligence</vt:lpstr>
      <vt:lpstr>Breach of Duty</vt:lpstr>
      <vt:lpstr>Negligence and Breach of Duty: Documentation</vt:lpstr>
      <vt:lpstr>Assumption of Risk</vt:lpstr>
      <vt:lpstr>Preparing Documentation</vt:lpstr>
      <vt:lpstr>PowerPoint Presentation</vt:lpstr>
      <vt:lpstr>Scope of Training</vt:lpstr>
      <vt:lpstr>Standard of Training Versus Standard of Care</vt:lpstr>
      <vt:lpstr>Joint Statement of Understanding</vt:lpstr>
      <vt:lpstr>PowerPoint Presentation</vt:lpstr>
      <vt:lpstr>Informed Consent </vt:lpstr>
      <vt:lpstr>Expressed Consent</vt:lpstr>
      <vt:lpstr>Implied Consent</vt:lpstr>
      <vt:lpstr>Minor Consent</vt:lpstr>
      <vt:lpstr>Refusal</vt:lpstr>
      <vt:lpstr>PowerPoint Presentation</vt:lpstr>
      <vt:lpstr>Assault and Battery</vt:lpstr>
      <vt:lpstr>Assault and Battery</vt:lpstr>
      <vt:lpstr>EMS System Regulations </vt:lpstr>
      <vt:lpstr>Patroller and EMS: Transition of Patient Care</vt:lpstr>
      <vt:lpstr>Privacy Laws </vt:lpstr>
      <vt:lpstr>PowerPoint Presentation</vt:lpstr>
      <vt:lpstr>CASE PRESENTATION</vt:lpstr>
      <vt:lpstr>CASE UPDATE</vt:lpstr>
      <vt:lpstr>CASE OUTCOME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251</cp:revision>
  <dcterms:created xsi:type="dcterms:W3CDTF">2019-03-08T18:11:57Z</dcterms:created>
  <dcterms:modified xsi:type="dcterms:W3CDTF">2024-01-25T16:49:11Z</dcterms:modified>
</cp:coreProperties>
</file>