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258" r:id="rId2"/>
    <p:sldId id="349" r:id="rId3"/>
    <p:sldId id="256" r:id="rId4"/>
    <p:sldId id="350" r:id="rId5"/>
    <p:sldId id="267" r:id="rId6"/>
    <p:sldId id="257" r:id="rId7"/>
    <p:sldId id="336" r:id="rId8"/>
    <p:sldId id="261" r:id="rId9"/>
    <p:sldId id="314" r:id="rId10"/>
    <p:sldId id="315" r:id="rId11"/>
    <p:sldId id="337"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38" r:id="rId25"/>
    <p:sldId id="328" r:id="rId26"/>
    <p:sldId id="345" r:id="rId27"/>
    <p:sldId id="329" r:id="rId28"/>
    <p:sldId id="330" r:id="rId29"/>
    <p:sldId id="259" r:id="rId30"/>
    <p:sldId id="260" r:id="rId31"/>
    <p:sldId id="346" r:id="rId32"/>
    <p:sldId id="331" r:id="rId33"/>
    <p:sldId id="262" r:id="rId34"/>
    <p:sldId id="263" r:id="rId35"/>
    <p:sldId id="264" r:id="rId36"/>
    <p:sldId id="347" r:id="rId37"/>
    <p:sldId id="339" r:id="rId38"/>
    <p:sldId id="266" r:id="rId39"/>
    <p:sldId id="265" r:id="rId40"/>
    <p:sldId id="332" r:id="rId41"/>
    <p:sldId id="268" r:id="rId42"/>
    <p:sldId id="269" r:id="rId43"/>
    <p:sldId id="270" r:id="rId44"/>
    <p:sldId id="271" r:id="rId45"/>
    <p:sldId id="272" r:id="rId46"/>
    <p:sldId id="277" r:id="rId47"/>
    <p:sldId id="304" r:id="rId48"/>
    <p:sldId id="307" r:id="rId49"/>
    <p:sldId id="306" r:id="rId50"/>
    <p:sldId id="348" r:id="rId51"/>
    <p:sldId id="309" r:id="rId52"/>
    <p:sldId id="333" r:id="rId53"/>
    <p:sldId id="310" r:id="rId54"/>
    <p:sldId id="311" r:id="rId55"/>
    <p:sldId id="334" r:id="rId56"/>
    <p:sldId id="312" r:id="rId57"/>
    <p:sldId id="33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 id="3" name="Aileen Cassidy" initials="AC" lastIdx="1" clrIdx="2">
    <p:extLst>
      <p:ext uri="{19B8F6BF-5375-455C-9EA6-DF929625EA0E}">
        <p15:presenceInfo xmlns:p15="http://schemas.microsoft.com/office/powerpoint/2012/main" userId="S-1-5-21-3616295282-2744218318-1416665386-1286" providerId="AD"/>
      </p:ext>
    </p:extLst>
  </p:cmAuthor>
  <p:cmAuthor id="4" name="Prakash Subramani" initials="PS" lastIdx="1" clrIdx="3"/>
  <p:cmAuthor id="5" name="Ravi Shankar Jayavel" initials="RSJ" lastIdx="2" clrIdx="4">
    <p:extLst>
      <p:ext uri="{19B8F6BF-5375-455C-9EA6-DF929625EA0E}">
        <p15:presenceInfo xmlns:p15="http://schemas.microsoft.com/office/powerpoint/2012/main" userId="S-1-5-21-3411827523-2317173830-133100645-4936" providerId="AD"/>
      </p:ext>
    </p:extLst>
  </p:cmAuthor>
  <p:cmAuthor id="6" name="Daniel Stone" initials="DS" lastIdx="1" clrIdx="5">
    <p:extLst>
      <p:ext uri="{19B8F6BF-5375-455C-9EA6-DF929625EA0E}">
        <p15:presenceInfo xmlns:p15="http://schemas.microsoft.com/office/powerpoint/2012/main" userId="S::daniels@ascendlearning.com::8ad3ab1b-425a-4e21-b148-4efed27b08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1CD09B-46DF-4A6B-B225-5530020AF059}" v="4" dt="2020-07-02T19:24:06.20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51"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921CD09B-46DF-4A6B-B225-5530020AF059}"/>
    <pc:docChg chg="custSel delSld modSld">
      <pc:chgData name="Kathy Moczerniak" userId="482eff44a8730993" providerId="LiveId" clId="{921CD09B-46DF-4A6B-B225-5530020AF059}" dt="2020-07-02T19:32:45.133" v="35" actId="1076"/>
      <pc:docMkLst>
        <pc:docMk/>
      </pc:docMkLst>
      <pc:sldChg chg="modSp mod">
        <pc:chgData name="Kathy Moczerniak" userId="482eff44a8730993" providerId="LiveId" clId="{921CD09B-46DF-4A6B-B225-5530020AF059}" dt="2020-07-02T19:24:25.225" v="17" actId="1076"/>
        <pc:sldMkLst>
          <pc:docMk/>
          <pc:sldMk cId="3223048729" sldId="259"/>
        </pc:sldMkLst>
        <pc:spChg chg="mod">
          <ac:chgData name="Kathy Moczerniak" userId="482eff44a8730993" providerId="LiveId" clId="{921CD09B-46DF-4A6B-B225-5530020AF059}" dt="2020-07-02T19:24:25.225" v="17" actId="1076"/>
          <ac:spMkLst>
            <pc:docMk/>
            <pc:sldMk cId="3223048729" sldId="259"/>
            <ac:spMk id="3" creationId="{2F46D6DC-FDF3-4D94-B77C-5F01D9C20F38}"/>
          </ac:spMkLst>
        </pc:spChg>
      </pc:sldChg>
      <pc:sldChg chg="modSp mod">
        <pc:chgData name="Kathy Moczerniak" userId="482eff44a8730993" providerId="LiveId" clId="{921CD09B-46DF-4A6B-B225-5530020AF059}" dt="2020-07-02T19:17:22.902" v="2" actId="1076"/>
        <pc:sldMkLst>
          <pc:docMk/>
          <pc:sldMk cId="1569987991" sldId="261"/>
        </pc:sldMkLst>
        <pc:spChg chg="mod">
          <ac:chgData name="Kathy Moczerniak" userId="482eff44a8730993" providerId="LiveId" clId="{921CD09B-46DF-4A6B-B225-5530020AF059}" dt="2020-07-02T19:17:22.902" v="2" actId="1076"/>
          <ac:spMkLst>
            <pc:docMk/>
            <pc:sldMk cId="1569987991" sldId="261"/>
            <ac:spMk id="3" creationId="{202B03EB-E050-4C3A-849E-BCAFB80F7420}"/>
          </ac:spMkLst>
        </pc:spChg>
      </pc:sldChg>
      <pc:sldChg chg="modSp mod">
        <pc:chgData name="Kathy Moczerniak" userId="482eff44a8730993" providerId="LiveId" clId="{921CD09B-46DF-4A6B-B225-5530020AF059}" dt="2020-07-02T19:25:17.691" v="19" actId="1076"/>
        <pc:sldMkLst>
          <pc:docMk/>
          <pc:sldMk cId="1672393519" sldId="262"/>
        </pc:sldMkLst>
        <pc:spChg chg="mod">
          <ac:chgData name="Kathy Moczerniak" userId="482eff44a8730993" providerId="LiveId" clId="{921CD09B-46DF-4A6B-B225-5530020AF059}" dt="2020-07-02T19:25:17.691" v="19" actId="1076"/>
          <ac:spMkLst>
            <pc:docMk/>
            <pc:sldMk cId="1672393519" sldId="262"/>
            <ac:spMk id="3" creationId="{DDF64DC5-063E-4DA4-95CB-9E2DB784B967}"/>
          </ac:spMkLst>
        </pc:spChg>
      </pc:sldChg>
      <pc:sldChg chg="modSp mod">
        <pc:chgData name="Kathy Moczerniak" userId="482eff44a8730993" providerId="LiveId" clId="{921CD09B-46DF-4A6B-B225-5530020AF059}" dt="2020-07-02T19:25:39.349" v="21" actId="1076"/>
        <pc:sldMkLst>
          <pc:docMk/>
          <pc:sldMk cId="2923015609" sldId="268"/>
        </pc:sldMkLst>
        <pc:spChg chg="mod">
          <ac:chgData name="Kathy Moczerniak" userId="482eff44a8730993" providerId="LiveId" clId="{921CD09B-46DF-4A6B-B225-5530020AF059}" dt="2020-07-02T19:25:39.349" v="21" actId="1076"/>
          <ac:spMkLst>
            <pc:docMk/>
            <pc:sldMk cId="2923015609" sldId="268"/>
            <ac:spMk id="3" creationId="{853CDE1F-C253-4C33-818A-CDFCA30A87CC}"/>
          </ac:spMkLst>
        </pc:spChg>
      </pc:sldChg>
      <pc:sldChg chg="modSp mod">
        <pc:chgData name="Kathy Moczerniak" userId="482eff44a8730993" providerId="LiveId" clId="{921CD09B-46DF-4A6B-B225-5530020AF059}" dt="2020-07-02T19:32:27.054" v="33" actId="20577"/>
        <pc:sldMkLst>
          <pc:docMk/>
          <pc:sldMk cId="3535175271" sldId="304"/>
        </pc:sldMkLst>
        <pc:spChg chg="mod">
          <ac:chgData name="Kathy Moczerniak" userId="482eff44a8730993" providerId="LiveId" clId="{921CD09B-46DF-4A6B-B225-5530020AF059}" dt="2020-07-02T19:32:27.054" v="33" actId="20577"/>
          <ac:spMkLst>
            <pc:docMk/>
            <pc:sldMk cId="3535175271" sldId="304"/>
            <ac:spMk id="3" creationId="{187325CD-3163-4609-95E4-54AD91DDC211}"/>
          </ac:spMkLst>
        </pc:spChg>
      </pc:sldChg>
      <pc:sldChg chg="modSp mod">
        <pc:chgData name="Kathy Moczerniak" userId="482eff44a8730993" providerId="LiveId" clId="{921CD09B-46DF-4A6B-B225-5530020AF059}" dt="2020-07-02T19:32:32.970" v="34" actId="114"/>
        <pc:sldMkLst>
          <pc:docMk/>
          <pc:sldMk cId="1539711047" sldId="307"/>
        </pc:sldMkLst>
        <pc:spChg chg="mod">
          <ac:chgData name="Kathy Moczerniak" userId="482eff44a8730993" providerId="LiveId" clId="{921CD09B-46DF-4A6B-B225-5530020AF059}" dt="2020-07-02T19:32:32.970" v="34" actId="114"/>
          <ac:spMkLst>
            <pc:docMk/>
            <pc:sldMk cId="1539711047" sldId="307"/>
            <ac:spMk id="3" creationId="{187325CD-3163-4609-95E4-54AD91DDC211}"/>
          </ac:spMkLst>
        </pc:spChg>
      </pc:sldChg>
      <pc:sldChg chg="del">
        <pc:chgData name="Kathy Moczerniak" userId="482eff44a8730993" providerId="LiveId" clId="{921CD09B-46DF-4A6B-B225-5530020AF059}" dt="2020-07-02T19:31:30.090" v="26" actId="47"/>
        <pc:sldMkLst>
          <pc:docMk/>
          <pc:sldMk cId="2692562393" sldId="308"/>
        </pc:sldMkLst>
      </pc:sldChg>
      <pc:sldChg chg="modSp mod">
        <pc:chgData name="Kathy Moczerniak" userId="482eff44a8730993" providerId="LiveId" clId="{921CD09B-46DF-4A6B-B225-5530020AF059}" dt="2020-07-02T19:32:45.133" v="35" actId="1076"/>
        <pc:sldMkLst>
          <pc:docMk/>
          <pc:sldMk cId="4074611437" sldId="310"/>
        </pc:sldMkLst>
        <pc:spChg chg="mod">
          <ac:chgData name="Kathy Moczerniak" userId="482eff44a8730993" providerId="LiveId" clId="{921CD09B-46DF-4A6B-B225-5530020AF059}" dt="2020-07-02T19:32:45.133" v="35" actId="1076"/>
          <ac:spMkLst>
            <pc:docMk/>
            <pc:sldMk cId="4074611437" sldId="310"/>
            <ac:spMk id="3" creationId="{9685934C-076D-448E-8C03-C28B3A625F34}"/>
          </ac:spMkLst>
        </pc:spChg>
      </pc:sldChg>
      <pc:sldChg chg="modSp mod">
        <pc:chgData name="Kathy Moczerniak" userId="482eff44a8730993" providerId="LiveId" clId="{921CD09B-46DF-4A6B-B225-5530020AF059}" dt="2020-07-02T19:22:34.557" v="3" actId="1076"/>
        <pc:sldMkLst>
          <pc:docMk/>
          <pc:sldMk cId="3279487697" sldId="314"/>
        </pc:sldMkLst>
        <pc:spChg chg="mod">
          <ac:chgData name="Kathy Moczerniak" userId="482eff44a8730993" providerId="LiveId" clId="{921CD09B-46DF-4A6B-B225-5530020AF059}" dt="2020-07-02T19:22:34.557" v="3" actId="1076"/>
          <ac:spMkLst>
            <pc:docMk/>
            <pc:sldMk cId="3279487697" sldId="314"/>
            <ac:spMk id="3" creationId="{C94F22E0-80F0-4AAE-B831-956921E1F08C}"/>
          </ac:spMkLst>
        </pc:spChg>
      </pc:sldChg>
      <pc:sldChg chg="modSp mod">
        <pc:chgData name="Kathy Moczerniak" userId="482eff44a8730993" providerId="LiveId" clId="{921CD09B-46DF-4A6B-B225-5530020AF059}" dt="2020-07-02T19:22:44.894" v="5" actId="1076"/>
        <pc:sldMkLst>
          <pc:docMk/>
          <pc:sldMk cId="2692473702" sldId="316"/>
        </pc:sldMkLst>
        <pc:spChg chg="mod">
          <ac:chgData name="Kathy Moczerniak" userId="482eff44a8730993" providerId="LiveId" clId="{921CD09B-46DF-4A6B-B225-5530020AF059}" dt="2020-07-02T19:22:44.894" v="5" actId="1076"/>
          <ac:spMkLst>
            <pc:docMk/>
            <pc:sldMk cId="2692473702" sldId="316"/>
            <ac:spMk id="3" creationId="{C94F22E0-80F0-4AAE-B831-956921E1F08C}"/>
          </ac:spMkLst>
        </pc:spChg>
      </pc:sldChg>
      <pc:sldChg chg="modSp mod">
        <pc:chgData name="Kathy Moczerniak" userId="482eff44a8730993" providerId="LiveId" clId="{921CD09B-46DF-4A6B-B225-5530020AF059}" dt="2020-07-02T19:22:54.116" v="6" actId="1076"/>
        <pc:sldMkLst>
          <pc:docMk/>
          <pc:sldMk cId="3521687849" sldId="318"/>
        </pc:sldMkLst>
        <pc:spChg chg="mod">
          <ac:chgData name="Kathy Moczerniak" userId="482eff44a8730993" providerId="LiveId" clId="{921CD09B-46DF-4A6B-B225-5530020AF059}" dt="2020-07-02T19:22:54.116" v="6" actId="1076"/>
          <ac:spMkLst>
            <pc:docMk/>
            <pc:sldMk cId="3521687849" sldId="318"/>
            <ac:spMk id="3" creationId="{202B03EB-E050-4C3A-849E-BCAFB80F7420}"/>
          </ac:spMkLst>
        </pc:spChg>
      </pc:sldChg>
      <pc:sldChg chg="modSp mod">
        <pc:chgData name="Kathy Moczerniak" userId="482eff44a8730993" providerId="LiveId" clId="{921CD09B-46DF-4A6B-B225-5530020AF059}" dt="2020-07-02T19:23:10.940" v="8" actId="1076"/>
        <pc:sldMkLst>
          <pc:docMk/>
          <pc:sldMk cId="2463863295" sldId="319"/>
        </pc:sldMkLst>
        <pc:spChg chg="mod">
          <ac:chgData name="Kathy Moczerniak" userId="482eff44a8730993" providerId="LiveId" clId="{921CD09B-46DF-4A6B-B225-5530020AF059}" dt="2020-07-02T19:23:07.390" v="7" actId="1076"/>
          <ac:spMkLst>
            <pc:docMk/>
            <pc:sldMk cId="2463863295" sldId="319"/>
            <ac:spMk id="3" creationId="{202B03EB-E050-4C3A-849E-BCAFB80F7420}"/>
          </ac:spMkLst>
        </pc:spChg>
        <pc:picChg chg="mod">
          <ac:chgData name="Kathy Moczerniak" userId="482eff44a8730993" providerId="LiveId" clId="{921CD09B-46DF-4A6B-B225-5530020AF059}" dt="2020-07-02T19:23:10.940" v="8" actId="1076"/>
          <ac:picMkLst>
            <pc:docMk/>
            <pc:sldMk cId="2463863295" sldId="319"/>
            <ac:picMk id="4098" creationId="{00000000-0000-0000-0000-000000000000}"/>
          </ac:picMkLst>
        </pc:picChg>
      </pc:sldChg>
      <pc:sldChg chg="modSp mod">
        <pc:chgData name="Kathy Moczerniak" userId="482eff44a8730993" providerId="LiveId" clId="{921CD09B-46DF-4A6B-B225-5530020AF059}" dt="2020-07-02T19:23:17.146" v="9" actId="1076"/>
        <pc:sldMkLst>
          <pc:docMk/>
          <pc:sldMk cId="1353130547" sldId="320"/>
        </pc:sldMkLst>
        <pc:spChg chg="mod">
          <ac:chgData name="Kathy Moczerniak" userId="482eff44a8730993" providerId="LiveId" clId="{921CD09B-46DF-4A6B-B225-5530020AF059}" dt="2020-07-02T19:23:17.146" v="9" actId="1076"/>
          <ac:spMkLst>
            <pc:docMk/>
            <pc:sldMk cId="1353130547" sldId="320"/>
            <ac:spMk id="3" creationId="{C94F22E0-80F0-4AAE-B831-956921E1F08C}"/>
          </ac:spMkLst>
        </pc:spChg>
      </pc:sldChg>
      <pc:sldChg chg="modSp mod">
        <pc:chgData name="Kathy Moczerniak" userId="482eff44a8730993" providerId="LiveId" clId="{921CD09B-46DF-4A6B-B225-5530020AF059}" dt="2020-07-02T19:23:41.831" v="12" actId="14100"/>
        <pc:sldMkLst>
          <pc:docMk/>
          <pc:sldMk cId="3265161667" sldId="324"/>
        </pc:sldMkLst>
        <pc:spChg chg="mod">
          <ac:chgData name="Kathy Moczerniak" userId="482eff44a8730993" providerId="LiveId" clId="{921CD09B-46DF-4A6B-B225-5530020AF059}" dt="2020-07-02T19:23:41.831" v="12" actId="14100"/>
          <ac:spMkLst>
            <pc:docMk/>
            <pc:sldMk cId="3265161667" sldId="324"/>
            <ac:spMk id="3" creationId="{202B03EB-E050-4C3A-849E-BCAFB80F7420}"/>
          </ac:spMkLst>
        </pc:spChg>
      </pc:sldChg>
      <pc:sldChg chg="modSp mod">
        <pc:chgData name="Kathy Moczerniak" userId="482eff44a8730993" providerId="LiveId" clId="{921CD09B-46DF-4A6B-B225-5530020AF059}" dt="2020-07-02T19:23:47.933" v="13" actId="14100"/>
        <pc:sldMkLst>
          <pc:docMk/>
          <pc:sldMk cId="3640152409" sldId="325"/>
        </pc:sldMkLst>
        <pc:spChg chg="mod">
          <ac:chgData name="Kathy Moczerniak" userId="482eff44a8730993" providerId="LiveId" clId="{921CD09B-46DF-4A6B-B225-5530020AF059}" dt="2020-07-02T19:23:47.933" v="13" actId="14100"/>
          <ac:spMkLst>
            <pc:docMk/>
            <pc:sldMk cId="3640152409" sldId="325"/>
            <ac:spMk id="3" creationId="{C94F22E0-80F0-4AAE-B831-956921E1F08C}"/>
          </ac:spMkLst>
        </pc:spChg>
      </pc:sldChg>
      <pc:sldChg chg="modSp">
        <pc:chgData name="Kathy Moczerniak" userId="482eff44a8730993" providerId="LiveId" clId="{921CD09B-46DF-4A6B-B225-5530020AF059}" dt="2020-07-02T19:23:56.422" v="14" actId="207"/>
        <pc:sldMkLst>
          <pc:docMk/>
          <pc:sldMk cId="2129102790" sldId="326"/>
        </pc:sldMkLst>
        <pc:spChg chg="mod">
          <ac:chgData name="Kathy Moczerniak" userId="482eff44a8730993" providerId="LiveId" clId="{921CD09B-46DF-4A6B-B225-5530020AF059}" dt="2020-07-02T19:23:56.422" v="14" actId="207"/>
          <ac:spMkLst>
            <pc:docMk/>
            <pc:sldMk cId="2129102790" sldId="326"/>
            <ac:spMk id="3" creationId="{C94F22E0-80F0-4AAE-B831-956921E1F08C}"/>
          </ac:spMkLst>
        </pc:spChg>
      </pc:sldChg>
      <pc:sldChg chg="modSp">
        <pc:chgData name="Kathy Moczerniak" userId="482eff44a8730993" providerId="LiveId" clId="{921CD09B-46DF-4A6B-B225-5530020AF059}" dt="2020-07-02T19:24:06.201" v="15" actId="207"/>
        <pc:sldMkLst>
          <pc:docMk/>
          <pc:sldMk cId="2654780947" sldId="327"/>
        </pc:sldMkLst>
        <pc:spChg chg="mod">
          <ac:chgData name="Kathy Moczerniak" userId="482eff44a8730993" providerId="LiveId" clId="{921CD09B-46DF-4A6B-B225-5530020AF059}" dt="2020-07-02T19:24:06.201" v="15" actId="207"/>
          <ac:spMkLst>
            <pc:docMk/>
            <pc:sldMk cId="2654780947" sldId="327"/>
            <ac:spMk id="3" creationId="{C94F22E0-80F0-4AAE-B831-956921E1F08C}"/>
          </ac:spMkLst>
        </pc:spChg>
      </pc:sldChg>
      <pc:sldChg chg="modSp mod">
        <pc:chgData name="Kathy Moczerniak" userId="482eff44a8730993" providerId="LiveId" clId="{921CD09B-46DF-4A6B-B225-5530020AF059}" dt="2020-07-02T19:24:38.308" v="18" actId="1076"/>
        <pc:sldMkLst>
          <pc:docMk/>
          <pc:sldMk cId="115016946" sldId="331"/>
        </pc:sldMkLst>
        <pc:spChg chg="mod">
          <ac:chgData name="Kathy Moczerniak" userId="482eff44a8730993" providerId="LiveId" clId="{921CD09B-46DF-4A6B-B225-5530020AF059}" dt="2020-07-02T19:24:38.308" v="18" actId="1076"/>
          <ac:spMkLst>
            <pc:docMk/>
            <pc:sldMk cId="115016946" sldId="331"/>
            <ac:spMk id="3" creationId="{FB60B3F8-1FE1-4F8E-97BD-6C428CE29FBA}"/>
          </ac:spMkLst>
        </pc:spChg>
      </pc:sldChg>
      <pc:sldChg chg="modSp mod">
        <pc:chgData name="Kathy Moczerniak" userId="482eff44a8730993" providerId="LiveId" clId="{921CD09B-46DF-4A6B-B225-5530020AF059}" dt="2020-07-02T19:25:32.924" v="20" actId="1076"/>
        <pc:sldMkLst>
          <pc:docMk/>
          <pc:sldMk cId="3189342005" sldId="332"/>
        </pc:sldMkLst>
        <pc:spChg chg="mod">
          <ac:chgData name="Kathy Moczerniak" userId="482eff44a8730993" providerId="LiveId" clId="{921CD09B-46DF-4A6B-B225-5530020AF059}" dt="2020-07-02T19:25:32.924" v="20" actId="1076"/>
          <ac:spMkLst>
            <pc:docMk/>
            <pc:sldMk cId="3189342005" sldId="332"/>
            <ac:spMk id="3" creationId="{A2A14FE0-0507-457F-8FFC-DA8C9153C454}"/>
          </ac:spMkLst>
        </pc:spChg>
      </pc:sldChg>
      <pc:sldChg chg="del">
        <pc:chgData name="Kathy Moczerniak" userId="482eff44a8730993" providerId="LiveId" clId="{921CD09B-46DF-4A6B-B225-5530020AF059}" dt="2020-07-02T19:32:04.545" v="32" actId="47"/>
        <pc:sldMkLst>
          <pc:docMk/>
          <pc:sldMk cId="920712022" sldId="340"/>
        </pc:sldMkLst>
      </pc:sldChg>
      <pc:sldChg chg="del">
        <pc:chgData name="Kathy Moczerniak" userId="482eff44a8730993" providerId="LiveId" clId="{921CD09B-46DF-4A6B-B225-5530020AF059}" dt="2020-07-02T19:32:01.292" v="31" actId="47"/>
        <pc:sldMkLst>
          <pc:docMk/>
          <pc:sldMk cId="4226829221" sldId="341"/>
        </pc:sldMkLst>
      </pc:sldChg>
      <pc:sldChg chg="modSp del mod">
        <pc:chgData name="Kathy Moczerniak" userId="482eff44a8730993" providerId="LiveId" clId="{921CD09B-46DF-4A6B-B225-5530020AF059}" dt="2020-07-02T19:31:55.230" v="28" actId="47"/>
        <pc:sldMkLst>
          <pc:docMk/>
          <pc:sldMk cId="2996094572" sldId="342"/>
        </pc:sldMkLst>
        <pc:spChg chg="mod">
          <ac:chgData name="Kathy Moczerniak" userId="482eff44a8730993" providerId="LiveId" clId="{921CD09B-46DF-4A6B-B225-5530020AF059}" dt="2020-07-02T19:30:04.054" v="25" actId="1076"/>
          <ac:spMkLst>
            <pc:docMk/>
            <pc:sldMk cId="2996094572" sldId="342"/>
            <ac:spMk id="3" creationId="{9685934C-076D-448E-8C03-C28B3A625F34}"/>
          </ac:spMkLst>
        </pc:spChg>
      </pc:sldChg>
      <pc:sldChg chg="del">
        <pc:chgData name="Kathy Moczerniak" userId="482eff44a8730993" providerId="LiveId" clId="{921CD09B-46DF-4A6B-B225-5530020AF059}" dt="2020-07-02T19:31:57.532" v="29" actId="47"/>
        <pc:sldMkLst>
          <pc:docMk/>
          <pc:sldMk cId="2462405880" sldId="343"/>
        </pc:sldMkLst>
      </pc:sldChg>
      <pc:sldChg chg="del">
        <pc:chgData name="Kathy Moczerniak" userId="482eff44a8730993" providerId="LiveId" clId="{921CD09B-46DF-4A6B-B225-5530020AF059}" dt="2020-07-02T19:31:59.009" v="30" actId="47"/>
        <pc:sldMkLst>
          <pc:docMk/>
          <pc:sldMk cId="1911792205" sldId="34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24</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Abdominal and Pelvic Trauma</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D472C-A43A-4A7C-8681-9BD0D380A0C8}"/>
              </a:ext>
            </a:extLst>
          </p:cNvPr>
          <p:cNvSpPr>
            <a:spLocks noGrp="1"/>
          </p:cNvSpPr>
          <p:nvPr>
            <p:ph type="title"/>
          </p:nvPr>
        </p:nvSpPr>
        <p:spPr>
          <a:xfrm>
            <a:off x="0" y="121033"/>
            <a:ext cx="12192000" cy="1002089"/>
          </a:xfrm>
        </p:spPr>
        <p:txBody>
          <a:bodyPr anchor="ctr">
            <a:normAutofit/>
          </a:bodyPr>
          <a:lstStyle/>
          <a:p>
            <a:r>
              <a:rPr lang="en-US" kern="1600" dirty="0"/>
              <a:t>Four Quadrants of the Abdomen</a:t>
            </a:r>
            <a:endParaRPr lang="en-US" b="1" i="0" u="none" strike="noStrike" kern="1600" baseline="0" dirty="0"/>
          </a:p>
        </p:txBody>
      </p:sp>
      <p:sp>
        <p:nvSpPr>
          <p:cNvPr id="3" name="Text Placeholder 2">
            <a:extLst>
              <a:ext uri="{FF2B5EF4-FFF2-40B4-BE49-F238E27FC236}">
                <a16:creationId xmlns:a16="http://schemas.microsoft.com/office/drawing/2014/main" xmlns="" id="{202B03EB-E050-4C3A-849E-BCAFB80F7420}"/>
              </a:ext>
            </a:extLst>
          </p:cNvPr>
          <p:cNvSpPr>
            <a:spLocks noGrp="1"/>
          </p:cNvSpPr>
          <p:nvPr>
            <p:ph sz="half" idx="1"/>
          </p:nvPr>
        </p:nvSpPr>
        <p:spPr>
          <a:xfrm>
            <a:off x="914400" y="1710810"/>
            <a:ext cx="4855464" cy="4729436"/>
          </a:xfrm>
        </p:spPr>
        <p:txBody>
          <a:bodyPr>
            <a:normAutofit/>
          </a:bodyPr>
          <a:lstStyle/>
          <a:p>
            <a:pPr lvl="0">
              <a:lnSpc>
                <a:spcPct val="90000"/>
              </a:lnSpc>
            </a:pPr>
            <a:r>
              <a:rPr lang="en-US" sz="2400" dirty="0"/>
              <a:t>The abdomen is divided into four quadrants. </a:t>
            </a:r>
          </a:p>
          <a:p>
            <a:pPr lvl="1">
              <a:lnSpc>
                <a:spcPct val="90000"/>
              </a:lnSpc>
            </a:pPr>
            <a:r>
              <a:rPr lang="en-US" sz="2200" dirty="0"/>
              <a:t>Right upper quadrant trauma should make you consider liver injury.</a:t>
            </a:r>
          </a:p>
          <a:p>
            <a:pPr lvl="1">
              <a:lnSpc>
                <a:spcPct val="90000"/>
              </a:lnSpc>
            </a:pPr>
            <a:r>
              <a:rPr lang="en-US" sz="2200" dirty="0"/>
              <a:t>Left upper quadrant trauma should heighten your suspicion for spleen injury. </a:t>
            </a:r>
          </a:p>
          <a:p>
            <a:pPr lvl="1">
              <a:lnSpc>
                <a:spcPct val="90000"/>
              </a:lnSpc>
            </a:pPr>
            <a:r>
              <a:rPr lang="en-US" sz="2200" dirty="0"/>
              <a:t>Trauma to the midline of the upper abdomen should cause concerns for injury to the aorta, bowel, pancreas, spleen, or liver.</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24-1</a:t>
            </a:r>
          </a:p>
        </p:txBody>
      </p:sp>
      <p:pic>
        <p:nvPicPr>
          <p:cNvPr id="2050" name="Picture 2" descr="The abdomen is divided into the Right upper quadrant, left upper quadrant, Left lower quadrant, Right lower quadrant with the Umbilicus at the center intersection. Of the four quadrants. Above the upper two quadrants is an arch called Costal arch. The pelvic bone divided between the two lower quadrants are shown with the lilac crest at the top, anterior superior iliac pine, inguinal segment, and pubic symphysis labeled." title="Illustration shows four quadrants of the abdomen and the organs within each quadr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9808" y="2081557"/>
            <a:ext cx="3759310" cy="367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7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Common Abdominal and </a:t>
            </a:r>
          </a:p>
          <a:p>
            <a:r>
              <a:rPr lang="en-US" dirty="0"/>
              <a:t>Pelvic Injuries</a:t>
            </a:r>
          </a:p>
        </p:txBody>
      </p:sp>
    </p:spTree>
    <p:extLst>
      <p:ext uri="{BB962C8B-B14F-4D97-AF65-F5344CB8AC3E}">
        <p14:creationId xmlns:p14="http://schemas.microsoft.com/office/powerpoint/2010/main" val="82776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Common Abdominal and Pelvic Injuries</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52500" y="1809750"/>
            <a:ext cx="10287000" cy="4132517"/>
          </a:xfrm>
        </p:spPr>
        <p:txBody>
          <a:bodyPr>
            <a:normAutofit/>
          </a:bodyPr>
          <a:lstStyle/>
          <a:p>
            <a:r>
              <a:rPr lang="en-US" sz="2400" dirty="0"/>
              <a:t>The mechanism of injury can provide valuable information for identifying the nature of a patient’s problems.</a:t>
            </a:r>
          </a:p>
          <a:p>
            <a:pPr lvl="1"/>
            <a:endParaRPr lang="en-US" sz="2200" dirty="0"/>
          </a:p>
          <a:p>
            <a:r>
              <a:rPr lang="en-US" sz="2400" dirty="0"/>
              <a:t>Blunt trauma tends to cause injury to solid organs, whereas penetrating trauma may affect solid or hollow organs. </a:t>
            </a:r>
          </a:p>
          <a:p>
            <a:pPr lvl="1"/>
            <a:r>
              <a:rPr lang="en-US" sz="2200" dirty="0"/>
              <a:t>It is more common to find solid organ injuries than hollow organ injuries.</a:t>
            </a:r>
          </a:p>
          <a:p>
            <a:pPr lvl="1"/>
            <a:r>
              <a:rPr lang="en-US" sz="2200" dirty="0"/>
              <a:t>Trauma can injure more than one structure or organ in the abdominal and pelvic cavities.</a:t>
            </a:r>
          </a:p>
        </p:txBody>
      </p:sp>
    </p:spTree>
    <p:extLst>
      <p:ext uri="{BB962C8B-B14F-4D97-AF65-F5344CB8AC3E}">
        <p14:creationId xmlns:p14="http://schemas.microsoft.com/office/powerpoint/2010/main" val="269247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Abdominal Wall Contusion </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52500" y="1937008"/>
            <a:ext cx="10287000" cy="4252909"/>
          </a:xfrm>
        </p:spPr>
        <p:txBody>
          <a:bodyPr>
            <a:normAutofit/>
          </a:bodyPr>
          <a:lstStyle/>
          <a:p>
            <a:pPr lvl="1"/>
            <a:r>
              <a:rPr lang="en-US" sz="2600" dirty="0"/>
              <a:t>Any trauma to the abdominal wall can cause bruising of the skin and superficial abdominal muscles. </a:t>
            </a:r>
          </a:p>
        </p:txBody>
      </p:sp>
      <p:pic>
        <p:nvPicPr>
          <p:cNvPr id="8" name="Picture 7"/>
          <p:cNvPicPr>
            <a:picLocks noChangeAspect="1"/>
          </p:cNvPicPr>
          <p:nvPr/>
        </p:nvPicPr>
        <p:blipFill>
          <a:blip r:embed="rId2"/>
          <a:stretch>
            <a:fillRect/>
          </a:stretch>
        </p:blipFill>
        <p:spPr>
          <a:xfrm>
            <a:off x="10363199" y="345188"/>
            <a:ext cx="1359526" cy="1365622"/>
          </a:xfrm>
          <a:prstGeom prst="rect">
            <a:avLst/>
          </a:prstGeom>
        </p:spPr>
      </p:pic>
      <p:sp>
        <p:nvSpPr>
          <p:cNvPr id="9" name="TextBox 8"/>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spTree>
    <p:extLst>
      <p:ext uri="{BB962C8B-B14F-4D97-AF65-F5344CB8AC3E}">
        <p14:creationId xmlns:p14="http://schemas.microsoft.com/office/powerpoint/2010/main" val="95362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D472C-A43A-4A7C-8681-9BD0D380A0C8}"/>
              </a:ext>
            </a:extLst>
          </p:cNvPr>
          <p:cNvSpPr>
            <a:spLocks noGrp="1"/>
          </p:cNvSpPr>
          <p:nvPr>
            <p:ph type="title"/>
          </p:nvPr>
        </p:nvSpPr>
        <p:spPr>
          <a:xfrm>
            <a:off x="0" y="121033"/>
            <a:ext cx="12192000" cy="1002089"/>
          </a:xfrm>
        </p:spPr>
        <p:txBody>
          <a:bodyPr anchor="ctr">
            <a:normAutofit/>
          </a:bodyPr>
          <a:lstStyle/>
          <a:p>
            <a:r>
              <a:rPr lang="en-US" kern="1600" dirty="0"/>
              <a:t>Liver Injuries</a:t>
            </a:r>
            <a:endParaRPr lang="en-US" b="1" i="0" u="none" strike="noStrike" kern="1600" baseline="0" dirty="0"/>
          </a:p>
        </p:txBody>
      </p:sp>
      <p:sp>
        <p:nvSpPr>
          <p:cNvPr id="3" name="Text Placeholder 2">
            <a:extLst>
              <a:ext uri="{FF2B5EF4-FFF2-40B4-BE49-F238E27FC236}">
                <a16:creationId xmlns:a16="http://schemas.microsoft.com/office/drawing/2014/main" xmlns="" id="{202B03EB-E050-4C3A-849E-BCAFB80F7420}"/>
              </a:ext>
            </a:extLst>
          </p:cNvPr>
          <p:cNvSpPr>
            <a:spLocks noGrp="1"/>
          </p:cNvSpPr>
          <p:nvPr>
            <p:ph sz="half" idx="1"/>
          </p:nvPr>
        </p:nvSpPr>
        <p:spPr>
          <a:xfrm>
            <a:off x="923925" y="2007531"/>
            <a:ext cx="4855464" cy="4729436"/>
          </a:xfrm>
        </p:spPr>
        <p:txBody>
          <a:bodyPr>
            <a:normAutofit/>
          </a:bodyPr>
          <a:lstStyle/>
          <a:p>
            <a:pPr marL="457200" lvl="1" indent="0">
              <a:lnSpc>
                <a:spcPct val="90000"/>
              </a:lnSpc>
              <a:buNone/>
            </a:pPr>
            <a:r>
              <a:rPr lang="en-US" sz="2200" dirty="0"/>
              <a:t>Largest solid organ in the abdomen, and injuries to it are not uncommon</a:t>
            </a:r>
          </a:p>
          <a:p>
            <a:pPr lvl="1">
              <a:lnSpc>
                <a:spcPct val="90000"/>
              </a:lnSpc>
            </a:pPr>
            <a:r>
              <a:rPr lang="en-US" sz="2200" dirty="0"/>
              <a:t>Even though most of the liver is protected by the rib cage, it is vulnerable to both blunt and penetrating trauma. </a:t>
            </a:r>
          </a:p>
          <a:p>
            <a:pPr lvl="1">
              <a:lnSpc>
                <a:spcPct val="90000"/>
              </a:lnSpc>
            </a:pPr>
            <a:r>
              <a:rPr lang="en-US" sz="2200" dirty="0"/>
              <a:t>Liver’s fibrous tissue and tough surrounding capsule enable it to withstand some trauma. </a:t>
            </a:r>
          </a:p>
          <a:p>
            <a:pPr lvl="1">
              <a:lnSpc>
                <a:spcPct val="90000"/>
              </a:lnSpc>
            </a:pPr>
            <a:r>
              <a:rPr lang="en-US" sz="2200" dirty="0"/>
              <a:t>However, it is a highly vascular organ; injuries to it frequently cause internal bleeding.</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pic>
        <p:nvPicPr>
          <p:cNvPr id="3074" name="Picture 2" descr="A. A surgeon with surgical gloves removes a ruptured liver from a patient’s abdomen. B. In a healthy liver, the left lobe and the right lobe are separated by falciform ligament extending from the bare area on the superior surface of the liver. From this area, left triangular ligament extends across the superior surface of the left lobe and right triangular ligament extends across the superior surface of the right lobe. The diaphragmatic surface is on the superolateral side of the right lobe, and the gallbladder is inferior to the lobe. In a ruptured liver, the site of rupture, represented by a vertical cut, is on the left lobe. " title="A photo, A, and an illustration, B, show a ruptured liver and its comparison with a healthy li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075" y="1534183"/>
            <a:ext cx="18129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68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D472C-A43A-4A7C-8681-9BD0D380A0C8}"/>
              </a:ext>
            </a:extLst>
          </p:cNvPr>
          <p:cNvSpPr>
            <a:spLocks noGrp="1"/>
          </p:cNvSpPr>
          <p:nvPr>
            <p:ph type="title"/>
          </p:nvPr>
        </p:nvSpPr>
        <p:spPr>
          <a:xfrm>
            <a:off x="0" y="121033"/>
            <a:ext cx="12192000" cy="1002089"/>
          </a:xfrm>
        </p:spPr>
        <p:txBody>
          <a:bodyPr anchor="ctr">
            <a:normAutofit/>
          </a:bodyPr>
          <a:lstStyle/>
          <a:p>
            <a:r>
              <a:rPr lang="en-US" kern="1600" dirty="0"/>
              <a:t>Spleen Injuries</a:t>
            </a:r>
            <a:endParaRPr lang="en-US" b="1" i="0" u="none" strike="noStrike" kern="1600" baseline="0" dirty="0"/>
          </a:p>
        </p:txBody>
      </p:sp>
      <p:sp>
        <p:nvSpPr>
          <p:cNvPr id="3" name="Text Placeholder 2">
            <a:extLst>
              <a:ext uri="{FF2B5EF4-FFF2-40B4-BE49-F238E27FC236}">
                <a16:creationId xmlns:a16="http://schemas.microsoft.com/office/drawing/2014/main" xmlns="" id="{202B03EB-E050-4C3A-849E-BCAFB80F7420}"/>
              </a:ext>
            </a:extLst>
          </p:cNvPr>
          <p:cNvSpPr>
            <a:spLocks noGrp="1"/>
          </p:cNvSpPr>
          <p:nvPr>
            <p:ph sz="half" idx="1"/>
          </p:nvPr>
        </p:nvSpPr>
        <p:spPr>
          <a:xfrm>
            <a:off x="838133" y="1584877"/>
            <a:ext cx="4855464" cy="4729436"/>
          </a:xfrm>
        </p:spPr>
        <p:txBody>
          <a:bodyPr>
            <a:normAutofit/>
          </a:bodyPr>
          <a:lstStyle/>
          <a:p>
            <a:pPr>
              <a:lnSpc>
                <a:spcPct val="90000"/>
              </a:lnSpc>
            </a:pPr>
            <a:r>
              <a:rPr lang="en-US" sz="2400" dirty="0"/>
              <a:t>In the left upper quadrant and flank</a:t>
            </a:r>
          </a:p>
          <a:p>
            <a:pPr lvl="1">
              <a:lnSpc>
                <a:spcPct val="90000"/>
              </a:lnSpc>
            </a:pPr>
            <a:r>
              <a:rPr lang="en-US" sz="2200" dirty="0"/>
              <a:t>Partially protected by the lower rib cage </a:t>
            </a:r>
          </a:p>
          <a:p>
            <a:pPr>
              <a:lnSpc>
                <a:spcPct val="90000"/>
              </a:lnSpc>
            </a:pPr>
            <a:r>
              <a:rPr lang="en-US" sz="2400" dirty="0"/>
              <a:t>A highly vascular and fragile organ</a:t>
            </a:r>
          </a:p>
          <a:p>
            <a:pPr lvl="1">
              <a:lnSpc>
                <a:spcPct val="90000"/>
              </a:lnSpc>
            </a:pPr>
            <a:r>
              <a:rPr lang="en-US" sz="2200" dirty="0"/>
              <a:t>Most injuries from blunt trauma </a:t>
            </a:r>
          </a:p>
          <a:p>
            <a:pPr lvl="1">
              <a:lnSpc>
                <a:spcPct val="90000"/>
              </a:lnSpc>
            </a:pPr>
            <a:r>
              <a:rPr lang="en-US" sz="2200" dirty="0"/>
              <a:t>Can also be injured from:</a:t>
            </a:r>
          </a:p>
          <a:p>
            <a:pPr lvl="2">
              <a:lnSpc>
                <a:spcPct val="90000"/>
              </a:lnSpc>
            </a:pPr>
            <a:r>
              <a:rPr lang="en-US" sz="2000" dirty="0"/>
              <a:t>Penetrating trauma </a:t>
            </a:r>
          </a:p>
          <a:p>
            <a:pPr lvl="2">
              <a:lnSpc>
                <a:spcPct val="90000"/>
              </a:lnSpc>
            </a:pPr>
            <a:r>
              <a:rPr lang="en-US" sz="2000" dirty="0"/>
              <a:t>A fractured rib of the lower left rib cage </a:t>
            </a:r>
          </a:p>
          <a:p>
            <a:pPr lvl="1">
              <a:lnSpc>
                <a:spcPct val="90000"/>
              </a:lnSpc>
            </a:pPr>
            <a:r>
              <a:rPr lang="en-US" sz="2400" dirty="0"/>
              <a:t>Internal bleeding can be severe.</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pic>
        <p:nvPicPr>
          <p:cNvPr id="4098" name="Picture 2" descr="Photo shows a spleen with a split and hemorrhage seeping out of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05" y="1584877"/>
            <a:ext cx="3381322" cy="46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6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Vascular Injuries</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698738" y="1605170"/>
            <a:ext cx="5611157" cy="4699047"/>
          </a:xfrm>
        </p:spPr>
        <p:txBody>
          <a:bodyPr>
            <a:normAutofit/>
          </a:bodyPr>
          <a:lstStyle/>
          <a:p>
            <a:pPr lvl="1"/>
            <a:r>
              <a:rPr lang="en-US" sz="2000" dirty="0"/>
              <a:t>The abdomen and pelvis contain numerous arteries and veins, both large and small. </a:t>
            </a:r>
          </a:p>
          <a:p>
            <a:pPr lvl="2"/>
            <a:r>
              <a:rPr lang="en-US" sz="1800" dirty="0"/>
              <a:t>Among the larger vessels are the abdominal aorta, inferior vena cava, hepatic vessels, renal vessels, and iliac arteries and veins. </a:t>
            </a:r>
          </a:p>
          <a:p>
            <a:pPr lvl="2"/>
            <a:r>
              <a:rPr lang="en-US" sz="2000" dirty="0"/>
              <a:t>Rapid deceleration that results when the body hits a fixed object is the most common cause of vascular injury.</a:t>
            </a:r>
          </a:p>
          <a:p>
            <a:pPr lvl="2"/>
            <a:r>
              <a:rPr lang="en-US" sz="2000" dirty="0"/>
              <a:t>Penetrating trauma can also damage blood vessels.</a:t>
            </a:r>
          </a:p>
          <a:p>
            <a:pPr lvl="2"/>
            <a:r>
              <a:rPr lang="en-US" sz="2000" dirty="0"/>
              <a:t>Bleeding can be severe and immediately life threatening.</a:t>
            </a:r>
          </a:p>
          <a:p>
            <a:pPr lvl="2"/>
            <a:endParaRPr lang="en-US" sz="2000" dirty="0"/>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pic>
        <p:nvPicPr>
          <p:cNvPr id="5122" name="Picture 2" descr="An illustration shows that internal and external iliac arteries from the hip converge to form the common iliac artery. Two common iliac arteries combine to form abdominal aorta, which ascends as renal artery and as ascending aorta in the he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5" t="1803" r="2995" b="47990"/>
          <a:stretch/>
        </p:blipFill>
        <p:spPr bwMode="auto">
          <a:xfrm>
            <a:off x="6779170" y="2364827"/>
            <a:ext cx="4656337" cy="270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3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Diaphragm Tear/Rupture</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25830" y="1948070"/>
            <a:ext cx="10287000" cy="4241847"/>
          </a:xfrm>
        </p:spPr>
        <p:txBody>
          <a:bodyPr>
            <a:normAutofit/>
          </a:bodyPr>
          <a:lstStyle/>
          <a:p>
            <a:pPr marL="0" indent="0">
              <a:buNone/>
            </a:pPr>
            <a:r>
              <a:rPr lang="en-US" sz="2400" dirty="0"/>
              <a:t>Diaphragm is vulnerable to both blunt and penetrating trauma: </a:t>
            </a:r>
          </a:p>
          <a:p>
            <a:pPr lvl="1"/>
            <a:r>
              <a:rPr lang="en-US" sz="2200" dirty="0"/>
              <a:t>Severe blunt abdominal trauma can cause increased intra-abdominal pressure.</a:t>
            </a:r>
          </a:p>
          <a:p>
            <a:pPr lvl="1"/>
            <a:r>
              <a:rPr lang="en-US" sz="2400" dirty="0"/>
              <a:t>Most common injury is a diaphragmatic hernia.</a:t>
            </a:r>
          </a:p>
          <a:p>
            <a:pPr lvl="2"/>
            <a:r>
              <a:rPr lang="en-US" sz="2000" dirty="0"/>
              <a:t>Penetrating objects can directly cause holes in the diaphragm. </a:t>
            </a:r>
          </a:p>
          <a:p>
            <a:pPr lvl="2"/>
            <a:r>
              <a:rPr lang="en-US" sz="2000" dirty="0"/>
              <a:t>Tears or holes in the diaphragm allow structures within the abdominal cavity, mainly the intestines, to migrate into the thoracic cavity. </a:t>
            </a:r>
          </a:p>
          <a:p>
            <a:pPr lvl="1"/>
            <a:r>
              <a:rPr lang="en-US" sz="2200" dirty="0"/>
              <a:t>An injury to the diaphragm or the presence of abdominal organs in the chest cavity can compromise patient’s breathing.</a:t>
            </a:r>
          </a:p>
          <a:p>
            <a:endParaRPr lang="en-US" sz="2400" dirty="0"/>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spTree>
    <p:extLst>
      <p:ext uri="{BB962C8B-B14F-4D97-AF65-F5344CB8AC3E}">
        <p14:creationId xmlns:p14="http://schemas.microsoft.com/office/powerpoint/2010/main" val="2454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Intestinal Tear/Rupture</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25830" y="2120883"/>
            <a:ext cx="10530210" cy="4069034"/>
          </a:xfrm>
        </p:spPr>
        <p:txBody>
          <a:bodyPr>
            <a:normAutofit/>
          </a:bodyPr>
          <a:lstStyle/>
          <a:p>
            <a:pPr lvl="1"/>
            <a:r>
              <a:rPr lang="en-US" sz="2200" dirty="0"/>
              <a:t>Some portion of the large intestine or the small intestine is in every quadrant of the abdomen.</a:t>
            </a:r>
          </a:p>
          <a:p>
            <a:pPr lvl="1"/>
            <a:r>
              <a:rPr lang="en-US" sz="2200" dirty="0"/>
              <a:t>Many intestinal injuries are due to penetrating trauma, which can cause undigested food and fecal matter to leak into the abdominal cavity, resulting in severe pain, inflammation, and infection. </a:t>
            </a:r>
          </a:p>
          <a:p>
            <a:pPr lvl="1"/>
            <a:r>
              <a:rPr lang="en-US" sz="2200" dirty="0"/>
              <a:t>Significant bleeding can also occur if a vessel in the intestinal wall is damaged. </a:t>
            </a:r>
          </a:p>
          <a:p>
            <a:pPr lvl="1"/>
            <a:r>
              <a:rPr lang="en-US" sz="2200" dirty="0"/>
              <a:t>Blunt injuries to the intestines can also be concerning and sometimes have a more delayed presentation.</a:t>
            </a:r>
          </a:p>
          <a:p>
            <a:pPr lvl="1"/>
            <a:endParaRPr lang="en-US" sz="2200" dirty="0"/>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spTree>
    <p:extLst>
      <p:ext uri="{BB962C8B-B14F-4D97-AF65-F5344CB8AC3E}">
        <p14:creationId xmlns:p14="http://schemas.microsoft.com/office/powerpoint/2010/main" val="6332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D472C-A43A-4A7C-8681-9BD0D380A0C8}"/>
              </a:ext>
            </a:extLst>
          </p:cNvPr>
          <p:cNvSpPr>
            <a:spLocks noGrp="1"/>
          </p:cNvSpPr>
          <p:nvPr>
            <p:ph type="title"/>
          </p:nvPr>
        </p:nvSpPr>
        <p:spPr>
          <a:xfrm>
            <a:off x="0" y="121033"/>
            <a:ext cx="12192000" cy="1002089"/>
          </a:xfrm>
        </p:spPr>
        <p:txBody>
          <a:bodyPr anchor="ctr">
            <a:normAutofit/>
          </a:bodyPr>
          <a:lstStyle/>
          <a:p>
            <a:r>
              <a:rPr lang="en-US" kern="1600" dirty="0"/>
              <a:t>Impaled Objects</a:t>
            </a:r>
            <a:endParaRPr lang="en-US" b="1" i="0" u="none" strike="noStrike" kern="1600" baseline="0" dirty="0"/>
          </a:p>
        </p:txBody>
      </p:sp>
      <p:sp>
        <p:nvSpPr>
          <p:cNvPr id="3" name="Text Placeholder 2">
            <a:extLst>
              <a:ext uri="{FF2B5EF4-FFF2-40B4-BE49-F238E27FC236}">
                <a16:creationId xmlns:a16="http://schemas.microsoft.com/office/drawing/2014/main" xmlns="" id="{202B03EB-E050-4C3A-849E-BCAFB80F7420}"/>
              </a:ext>
            </a:extLst>
          </p:cNvPr>
          <p:cNvSpPr>
            <a:spLocks noGrp="1"/>
          </p:cNvSpPr>
          <p:nvPr>
            <p:ph sz="half" idx="1"/>
          </p:nvPr>
        </p:nvSpPr>
        <p:spPr>
          <a:xfrm>
            <a:off x="914400" y="1461052"/>
            <a:ext cx="4855464" cy="4729436"/>
          </a:xfrm>
        </p:spPr>
        <p:txBody>
          <a:bodyPr>
            <a:normAutofit/>
          </a:bodyPr>
          <a:lstStyle/>
          <a:p>
            <a:pPr>
              <a:lnSpc>
                <a:spcPct val="90000"/>
              </a:lnSpc>
            </a:pPr>
            <a:r>
              <a:rPr lang="en-US" sz="2400" dirty="0"/>
              <a:t>Impaled object can result in a variety of life-threatening injuries.</a:t>
            </a:r>
          </a:p>
          <a:p>
            <a:pPr>
              <a:lnSpc>
                <a:spcPct val="90000"/>
              </a:lnSpc>
            </a:pPr>
            <a:r>
              <a:rPr lang="en-US" sz="2200" dirty="0"/>
              <a:t>Objects such as ski poles, tree branches, fence posts, knives, or pipes are common impaled objects.</a:t>
            </a:r>
          </a:p>
          <a:p>
            <a:pPr lvl="1">
              <a:lnSpc>
                <a:spcPct val="90000"/>
              </a:lnSpc>
            </a:pPr>
            <a:r>
              <a:rPr lang="en-US" sz="2200" dirty="0"/>
              <a:t>Many impaled objects in the abdomen or pelvis miss important organs or blood vessels, allowing patient to do quite well with timely definitive care. </a:t>
            </a:r>
          </a:p>
          <a:p>
            <a:pPr lvl="1">
              <a:lnSpc>
                <a:spcPct val="90000"/>
              </a:lnSpc>
            </a:pPr>
            <a:r>
              <a:rPr lang="en-US" sz="2200" dirty="0"/>
              <a:t>Major complications are bleeding and infection.</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pic>
        <p:nvPicPr>
          <p:cNvPr id="6146" name="Picture 2" descr="Photo shows a skier lying on the snow with a long rod impaled on his abd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248" y="2016131"/>
            <a:ext cx="4329056" cy="336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374665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D472C-A43A-4A7C-8681-9BD0D380A0C8}"/>
              </a:ext>
            </a:extLst>
          </p:cNvPr>
          <p:cNvSpPr>
            <a:spLocks noGrp="1"/>
          </p:cNvSpPr>
          <p:nvPr>
            <p:ph type="title"/>
          </p:nvPr>
        </p:nvSpPr>
        <p:spPr>
          <a:xfrm>
            <a:off x="0" y="121033"/>
            <a:ext cx="12192000" cy="1002089"/>
          </a:xfrm>
        </p:spPr>
        <p:txBody>
          <a:bodyPr anchor="ctr">
            <a:normAutofit/>
          </a:bodyPr>
          <a:lstStyle/>
          <a:p>
            <a:r>
              <a:rPr lang="en-US" kern="1600" dirty="0"/>
              <a:t>Abdominal Evisceration</a:t>
            </a:r>
            <a:endParaRPr lang="en-US" b="1" i="0" u="none" strike="noStrike" kern="1600" baseline="0" dirty="0"/>
          </a:p>
        </p:txBody>
      </p:sp>
      <p:sp>
        <p:nvSpPr>
          <p:cNvPr id="3" name="Text Placeholder 2">
            <a:extLst>
              <a:ext uri="{FF2B5EF4-FFF2-40B4-BE49-F238E27FC236}">
                <a16:creationId xmlns:a16="http://schemas.microsoft.com/office/drawing/2014/main" xmlns="" id="{202B03EB-E050-4C3A-849E-BCAFB80F7420}"/>
              </a:ext>
            </a:extLst>
          </p:cNvPr>
          <p:cNvSpPr>
            <a:spLocks noGrp="1"/>
          </p:cNvSpPr>
          <p:nvPr>
            <p:ph sz="half" idx="1"/>
          </p:nvPr>
        </p:nvSpPr>
        <p:spPr>
          <a:xfrm>
            <a:off x="914400" y="1952625"/>
            <a:ext cx="4855464" cy="4237862"/>
          </a:xfrm>
        </p:spPr>
        <p:txBody>
          <a:bodyPr>
            <a:normAutofit/>
          </a:bodyPr>
          <a:lstStyle/>
          <a:p>
            <a:pPr lvl="0">
              <a:lnSpc>
                <a:spcPct val="90000"/>
              </a:lnSpc>
            </a:pPr>
            <a:r>
              <a:rPr lang="en-US" sz="2400" dirty="0"/>
              <a:t>An </a:t>
            </a:r>
            <a:r>
              <a:rPr lang="en-US" sz="2400" u="dbl" dirty="0">
                <a:solidFill>
                  <a:srgbClr val="C00000"/>
                </a:solidFill>
              </a:rPr>
              <a:t>abdominal evisceration </a:t>
            </a:r>
            <a:r>
              <a:rPr lang="en-US" sz="2400" dirty="0"/>
              <a:t>occurs when a tear in the abdominal wall and peritoneum exposes the intestines and/or other organs to the external environment.</a:t>
            </a:r>
          </a:p>
          <a:p>
            <a:pPr lvl="1">
              <a:lnSpc>
                <a:spcPct val="90000"/>
              </a:lnSpc>
            </a:pPr>
            <a:r>
              <a:rPr lang="en-US" dirty="0"/>
              <a:t>Uncommon injury</a:t>
            </a:r>
          </a:p>
          <a:p>
            <a:pPr lvl="1">
              <a:lnSpc>
                <a:spcPct val="90000"/>
              </a:lnSpc>
            </a:pPr>
            <a:r>
              <a:rPr lang="en-US" sz="2200" dirty="0"/>
              <a:t>Results in severe bleeding, rapid heat loss, and the risk of infection</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pic>
        <p:nvPicPr>
          <p:cNvPr id="7170" name="Picture 2" descr="The intestines are exposed by the tear in the abdomen just above the belly button. Another person is standing nearby trying to keep the intestines from spilling out of the blood covered wound." title="Photo shows a man with abdominal evisc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062" y="1553153"/>
            <a:ext cx="3404476" cy="433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6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Pelvic Fractures</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25830" y="1838325"/>
            <a:ext cx="10287000" cy="4351592"/>
          </a:xfrm>
        </p:spPr>
        <p:txBody>
          <a:bodyPr>
            <a:normAutofit/>
          </a:bodyPr>
          <a:lstStyle/>
          <a:p>
            <a:pPr lvl="1"/>
            <a:r>
              <a:rPr lang="en-US" sz="2400" dirty="0"/>
              <a:t>Pelvic bones are some of the sturdiest bones in the body.</a:t>
            </a:r>
          </a:p>
          <a:p>
            <a:pPr lvl="1"/>
            <a:r>
              <a:rPr lang="en-US" sz="2400" dirty="0"/>
              <a:t>Still not immune to blunt or penetrating injury</a:t>
            </a:r>
          </a:p>
          <a:p>
            <a:pPr lvl="2"/>
            <a:r>
              <a:rPr lang="en-US" sz="2000" dirty="0"/>
              <a:t>Fractures require great force and should be suspected in high-speed collisions, falls, motor vehicle crashes, pedestrian-vehicle collisions, pelvic gunshot wounds, or any other type of direct or blunt trauma. </a:t>
            </a:r>
          </a:p>
          <a:p>
            <a:pPr lvl="2"/>
            <a:r>
              <a:rPr lang="en-US" sz="2000" dirty="0"/>
              <a:t>May also result in injuries to internal structures such as the urinary bladder and blood vessels</a:t>
            </a:r>
          </a:p>
          <a:p>
            <a:pPr lvl="2"/>
            <a:r>
              <a:rPr lang="en-US" sz="2000" dirty="0"/>
              <a:t>Most significant complication of a pelvic fracture is acute internal bleeding. </a:t>
            </a:r>
          </a:p>
          <a:p>
            <a:pPr lvl="1"/>
            <a:r>
              <a:rPr lang="en-US" sz="2200" dirty="0"/>
              <a:t>Because the pelvis is a ring, it is likely to fracture in more than one location.</a:t>
            </a:r>
          </a:p>
          <a:p>
            <a:pPr lvl="2"/>
            <a:endParaRPr lang="en-US" sz="2000" dirty="0"/>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spTree>
    <p:extLst>
      <p:ext uri="{BB962C8B-B14F-4D97-AF65-F5344CB8AC3E}">
        <p14:creationId xmlns:p14="http://schemas.microsoft.com/office/powerpoint/2010/main" val="36401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Lower Urinary Tract Injuries</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25830" y="1937008"/>
            <a:ext cx="10287000" cy="4252909"/>
          </a:xfrm>
        </p:spPr>
        <p:txBody>
          <a:bodyPr>
            <a:normAutofit/>
          </a:bodyPr>
          <a:lstStyle/>
          <a:p>
            <a:r>
              <a:rPr lang="en-US" sz="2400" dirty="0"/>
              <a:t>The urinary bladder is located behind and is protected by the </a:t>
            </a:r>
            <a:r>
              <a:rPr lang="en-US" sz="2400" u="dbl" dirty="0">
                <a:solidFill>
                  <a:srgbClr val="C00000"/>
                </a:solidFill>
              </a:rPr>
              <a:t>symphysis pubis</a:t>
            </a:r>
            <a:r>
              <a:rPr lang="en-US" sz="2400" dirty="0"/>
              <a:t>. </a:t>
            </a:r>
          </a:p>
          <a:p>
            <a:pPr lvl="1"/>
            <a:r>
              <a:rPr lang="en-US" sz="2200" dirty="0"/>
              <a:t>If the symphysis fractures, bone fragments can lacerate the bladder. </a:t>
            </a:r>
          </a:p>
          <a:p>
            <a:pPr lvl="1"/>
            <a:r>
              <a:rPr lang="en-US" sz="2200" dirty="0"/>
              <a:t>Most commonly this occurs from direct blunt trauma to the symphysis. </a:t>
            </a:r>
          </a:p>
          <a:p>
            <a:pPr lvl="2"/>
            <a:r>
              <a:rPr lang="en-US" sz="2000" dirty="0"/>
              <a:t>Falls and straddle injuries are common sources of this type of trauma. </a:t>
            </a:r>
          </a:p>
          <a:p>
            <a:pPr lvl="2"/>
            <a:r>
              <a:rPr lang="en-US" sz="2000" dirty="0"/>
              <a:t>Can cause the bladder to rupture, which is much more likely to occur when the bladder is full</a:t>
            </a:r>
          </a:p>
          <a:p>
            <a:pPr lvl="1"/>
            <a:r>
              <a:rPr lang="en-US" sz="2200" dirty="0"/>
              <a:t>Pressure of a seat belt at the end of a rapid deceleration also can rupture a full or distended bladder. </a:t>
            </a:r>
          </a:p>
          <a:p>
            <a:pPr lvl="2"/>
            <a:r>
              <a:rPr lang="en-US" sz="2000" dirty="0"/>
              <a:t>The urethra can be torn from the bladder. </a:t>
            </a:r>
          </a:p>
          <a:p>
            <a:pPr lvl="2"/>
            <a:r>
              <a:rPr lang="en-US" sz="2000" dirty="0"/>
              <a:t>Can result in internal bleeding or in urine leaking into the pelvic cavity</a:t>
            </a:r>
          </a:p>
          <a:p>
            <a:pPr lvl="2"/>
            <a:endParaRPr lang="en-US" sz="2000" dirty="0"/>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spTree>
    <p:extLst>
      <p:ext uri="{BB962C8B-B14F-4D97-AF65-F5344CB8AC3E}">
        <p14:creationId xmlns:p14="http://schemas.microsoft.com/office/powerpoint/2010/main" val="212910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Genital Injuries</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806561" y="1908313"/>
            <a:ext cx="10287000" cy="4460509"/>
          </a:xfrm>
        </p:spPr>
        <p:txBody>
          <a:bodyPr>
            <a:normAutofit fontScale="85000" lnSpcReduction="10000"/>
          </a:bodyPr>
          <a:lstStyle/>
          <a:p>
            <a:r>
              <a:rPr lang="en-US" sz="2400" dirty="0"/>
              <a:t>Generally not life threatening but can be a challenge for both patient and the rescuer </a:t>
            </a:r>
          </a:p>
          <a:p>
            <a:r>
              <a:rPr lang="en-US" sz="2400" dirty="0"/>
              <a:t>In outdoor settings, most caused by a </a:t>
            </a:r>
            <a:r>
              <a:rPr lang="en-US" sz="2400" u="dbl" dirty="0">
                <a:solidFill>
                  <a:srgbClr val="C00000"/>
                </a:solidFill>
              </a:rPr>
              <a:t>straddle injury</a:t>
            </a:r>
            <a:r>
              <a:rPr lang="en-US" sz="2400" dirty="0"/>
              <a:t>, which occurs when patient’s groin strikes an object such as a ski pole, a rail, or the top bar of a bicycle. </a:t>
            </a:r>
          </a:p>
          <a:p>
            <a:r>
              <a:rPr lang="en-US" sz="2400" dirty="0"/>
              <a:t>Females: </a:t>
            </a:r>
          </a:p>
          <a:p>
            <a:pPr lvl="1"/>
            <a:r>
              <a:rPr lang="en-US" sz="2200" dirty="0"/>
              <a:t>Limited to external structures because the uterus and ovaries are well protected within the bony pelvis. </a:t>
            </a:r>
          </a:p>
          <a:p>
            <a:pPr lvl="1"/>
            <a:r>
              <a:rPr lang="en-US" sz="2200" dirty="0"/>
              <a:t>The labia are very vascular, and external injuries to them can cause profuse bleeding.</a:t>
            </a:r>
          </a:p>
          <a:p>
            <a:r>
              <a:rPr lang="en-US" sz="2400" dirty="0"/>
              <a:t>Males: </a:t>
            </a:r>
          </a:p>
          <a:p>
            <a:pPr lvl="1"/>
            <a:r>
              <a:rPr lang="en-US" sz="2200" dirty="0"/>
              <a:t>Often more serious, can be very painful, and can result in long-term complications. </a:t>
            </a:r>
          </a:p>
          <a:p>
            <a:pPr lvl="1"/>
            <a:r>
              <a:rPr lang="en-US" sz="2200" dirty="0"/>
              <a:t>External genitals can receive blunt or sharp trauma. </a:t>
            </a:r>
          </a:p>
          <a:p>
            <a:pPr lvl="2"/>
            <a:r>
              <a:rPr lang="en-US" sz="2000" dirty="0"/>
              <a:t>Blunt trauma to the testicles can result in a hematoma in the scrotum. </a:t>
            </a:r>
          </a:p>
          <a:p>
            <a:pPr lvl="2"/>
            <a:r>
              <a:rPr lang="en-US" sz="2000" dirty="0"/>
              <a:t>Lacerations can occur to the penis or scrotum and are seen most commonly when the genitals are caught in a zipper. </a:t>
            </a:r>
          </a:p>
          <a:p>
            <a:pPr lvl="2"/>
            <a:endParaRPr lang="en-US" sz="2000" dirty="0"/>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24-2</a:t>
            </a:r>
          </a:p>
        </p:txBody>
      </p:sp>
    </p:spTree>
    <p:extLst>
      <p:ext uri="{BB962C8B-B14F-4D97-AF65-F5344CB8AC3E}">
        <p14:creationId xmlns:p14="http://schemas.microsoft.com/office/powerpoint/2010/main" val="265478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 of the Abdomen and Pelvis</a:t>
            </a:r>
          </a:p>
        </p:txBody>
      </p:sp>
    </p:spTree>
    <p:extLst>
      <p:ext uri="{BB962C8B-B14F-4D97-AF65-F5344CB8AC3E}">
        <p14:creationId xmlns:p14="http://schemas.microsoft.com/office/powerpoint/2010/main" val="374408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D8CDF-ABAB-4908-BD67-DE4A0C6595CB}"/>
              </a:ext>
            </a:extLst>
          </p:cNvPr>
          <p:cNvSpPr>
            <a:spLocks noGrp="1"/>
          </p:cNvSpPr>
          <p:nvPr>
            <p:ph type="title"/>
          </p:nvPr>
        </p:nvSpPr>
        <p:spPr/>
        <p:txBody>
          <a:bodyPr/>
          <a:lstStyle/>
          <a:p>
            <a:pPr marR="0" rtl="0"/>
            <a:r>
              <a:rPr lang="en-US" b="1" i="0" u="none" strike="noStrike" kern="1600" baseline="0" dirty="0"/>
              <a:t>Patient Assessment of the Abdomen and Pelvis</a:t>
            </a:r>
          </a:p>
        </p:txBody>
      </p:sp>
      <p:sp>
        <p:nvSpPr>
          <p:cNvPr id="3" name="Text Placeholder 2">
            <a:extLst>
              <a:ext uri="{FF2B5EF4-FFF2-40B4-BE49-F238E27FC236}">
                <a16:creationId xmlns:a16="http://schemas.microsoft.com/office/drawing/2014/main" xmlns="" id="{C463D5DC-B131-4BC1-8CC1-C9D709CB9EA4}"/>
              </a:ext>
            </a:extLst>
          </p:cNvPr>
          <p:cNvSpPr>
            <a:spLocks noGrp="1"/>
          </p:cNvSpPr>
          <p:nvPr>
            <p:ph type="body" idx="1"/>
          </p:nvPr>
        </p:nvSpPr>
        <p:spPr/>
        <p:txBody>
          <a:bodyPr/>
          <a:lstStyle/>
          <a:p>
            <a:pPr marR="0" lvl="0" rtl="0"/>
            <a:r>
              <a:rPr lang="en-US" u="none" strike="noStrike" baseline="0" dirty="0"/>
              <a:t>Abdominal and pelvic injuries are often difficult to assess because the initial presentation can be relatively benign and then patient’s condition can deteriorate. </a:t>
            </a:r>
          </a:p>
          <a:p>
            <a:pPr marR="0" lvl="0" rtl="0"/>
            <a:r>
              <a:rPr lang="en-US" u="none" strike="noStrike" baseline="0" dirty="0"/>
              <a:t>The assessment process:</a:t>
            </a:r>
          </a:p>
          <a:p>
            <a:pPr lvl="1"/>
            <a:r>
              <a:rPr lang="en-US" u="none" strike="noStrike" baseline="0" dirty="0"/>
              <a:t>Emphasis is on recognizing that an abdominal or pelvic injury exists rather than identifying exactly what organs have been injured. </a:t>
            </a:r>
          </a:p>
        </p:txBody>
      </p:sp>
      <p:pic>
        <p:nvPicPr>
          <p:cNvPr id="7" name="Picture 6"/>
          <p:cNvPicPr>
            <a:picLocks noChangeAspect="1"/>
          </p:cNvPicPr>
          <p:nvPr/>
        </p:nvPicPr>
        <p:blipFill>
          <a:blip r:embed="rId2"/>
          <a:stretch>
            <a:fillRect/>
          </a:stretch>
        </p:blipFill>
        <p:spPr>
          <a:xfrm>
            <a:off x="10363199" y="345188"/>
            <a:ext cx="1359526" cy="1365622"/>
          </a:xfrm>
          <a:prstGeom prst="rect">
            <a:avLst/>
          </a:prstGeom>
        </p:spPr>
      </p:pic>
      <p:sp>
        <p:nvSpPr>
          <p:cNvPr id="8" name="TextBox 7"/>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spTree>
    <p:extLst>
      <p:ext uri="{BB962C8B-B14F-4D97-AF65-F5344CB8AC3E}">
        <p14:creationId xmlns:p14="http://schemas.microsoft.com/office/powerpoint/2010/main" val="1942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D8CDF-ABAB-4908-BD67-DE4A0C6595CB}"/>
              </a:ext>
            </a:extLst>
          </p:cNvPr>
          <p:cNvSpPr>
            <a:spLocks noGrp="1"/>
          </p:cNvSpPr>
          <p:nvPr>
            <p:ph type="title"/>
          </p:nvPr>
        </p:nvSpPr>
        <p:spPr>
          <a:xfrm>
            <a:off x="0" y="121033"/>
            <a:ext cx="12192000" cy="1002089"/>
          </a:xfrm>
        </p:spPr>
        <p:txBody>
          <a:bodyPr/>
          <a:lstStyle/>
          <a:p>
            <a:pPr marR="0" rtl="0"/>
            <a:r>
              <a:rPr lang="en-US" b="1" i="0" u="none" strike="noStrike" kern="1600" baseline="0" dirty="0"/>
              <a:t>Patient Assessment</a:t>
            </a:r>
            <a:r>
              <a:rPr lang="en-US" sz="2800" b="1" i="0" u="none" strike="noStrike" kern="1600" baseline="0" dirty="0"/>
              <a:t>:</a:t>
            </a:r>
            <a:r>
              <a:rPr lang="en-US" sz="2800" b="1" i="0" u="none" strike="noStrike" kern="1600" dirty="0"/>
              <a:t> Primary Survey</a:t>
            </a:r>
            <a:endParaRPr lang="en-US" sz="2800" b="1" i="0" u="none" strike="noStrike" kern="1600" baseline="0" dirty="0"/>
          </a:p>
        </p:txBody>
      </p:sp>
      <p:sp>
        <p:nvSpPr>
          <p:cNvPr id="3" name="Text Placeholder 2">
            <a:extLst>
              <a:ext uri="{FF2B5EF4-FFF2-40B4-BE49-F238E27FC236}">
                <a16:creationId xmlns:a16="http://schemas.microsoft.com/office/drawing/2014/main" xmlns="" id="{C463D5DC-B131-4BC1-8CC1-C9D709CB9EA4}"/>
              </a:ext>
            </a:extLst>
          </p:cNvPr>
          <p:cNvSpPr>
            <a:spLocks noGrp="1"/>
          </p:cNvSpPr>
          <p:nvPr>
            <p:ph type="body" idx="1"/>
          </p:nvPr>
        </p:nvSpPr>
        <p:spPr/>
        <p:txBody>
          <a:bodyPr/>
          <a:lstStyle/>
          <a:p>
            <a:r>
              <a:rPr lang="en-US" dirty="0"/>
              <a:t>Begin by ensuring that the scene is safe. </a:t>
            </a:r>
          </a:p>
          <a:p>
            <a:r>
              <a:rPr lang="en-US" dirty="0"/>
              <a:t>Look for excessive external bleeding and assess patient’s ABCDs.</a:t>
            </a:r>
          </a:p>
          <a:p>
            <a:r>
              <a:rPr lang="en-US" dirty="0"/>
              <a:t>SAMPLE </a:t>
            </a:r>
          </a:p>
          <a:p>
            <a:r>
              <a:rPr lang="en-US" dirty="0"/>
              <a:t>Ask patients whether they have consumed alcohol or ingested any drugs.</a:t>
            </a:r>
          </a:p>
          <a:p>
            <a:pPr lvl="1"/>
            <a:r>
              <a:rPr lang="en-US" u="none" strike="noStrike" baseline="0" dirty="0"/>
              <a:t>These can mask symptoms of abdominal</a:t>
            </a:r>
            <a:r>
              <a:rPr lang="en-US" u="none" strike="noStrike" dirty="0"/>
              <a:t> and pelvic trauma.</a:t>
            </a:r>
          </a:p>
          <a:p>
            <a:pPr lvl="0"/>
            <a:r>
              <a:rPr lang="en-US" dirty="0"/>
              <a:t>Ask the patient about any falls or collisions over the past few days, because some injuries may have gone unrecognized for several days.</a:t>
            </a:r>
          </a:p>
          <a:p>
            <a:endParaRPr lang="en-US" u="none" strike="noStrike" baseline="0" dirty="0"/>
          </a:p>
        </p:txBody>
      </p:sp>
      <p:pic>
        <p:nvPicPr>
          <p:cNvPr id="7" name="Picture 6"/>
          <p:cNvPicPr>
            <a:picLocks noChangeAspect="1"/>
          </p:cNvPicPr>
          <p:nvPr/>
        </p:nvPicPr>
        <p:blipFill>
          <a:blip r:embed="rId2"/>
          <a:stretch>
            <a:fillRect/>
          </a:stretch>
        </p:blipFill>
        <p:spPr>
          <a:xfrm>
            <a:off x="10363199" y="345188"/>
            <a:ext cx="1359526" cy="1365622"/>
          </a:xfrm>
          <a:prstGeom prst="rect">
            <a:avLst/>
          </a:prstGeom>
        </p:spPr>
      </p:pic>
      <p:sp>
        <p:nvSpPr>
          <p:cNvPr id="8" name="TextBox 7"/>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spTree>
    <p:extLst>
      <p:ext uri="{BB962C8B-B14F-4D97-AF65-F5344CB8AC3E}">
        <p14:creationId xmlns:p14="http://schemas.microsoft.com/office/powerpoint/2010/main" val="3468143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6088E-15A1-403A-B620-F40E38F0BF40}"/>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Signs and Symptoms</a:t>
            </a:r>
            <a:endParaRPr lang="en-US" b="1" i="0" u="none" strike="noStrike" kern="1600" baseline="0" dirty="0"/>
          </a:p>
        </p:txBody>
      </p:sp>
      <p:sp>
        <p:nvSpPr>
          <p:cNvPr id="3" name="Text Placeholder 2">
            <a:extLst>
              <a:ext uri="{FF2B5EF4-FFF2-40B4-BE49-F238E27FC236}">
                <a16:creationId xmlns:a16="http://schemas.microsoft.com/office/drawing/2014/main" xmlns="" id="{511CACDB-7DD2-4630-A9DB-935012D8D930}"/>
              </a:ext>
            </a:extLst>
          </p:cNvPr>
          <p:cNvSpPr>
            <a:spLocks noGrp="1"/>
          </p:cNvSpPr>
          <p:nvPr>
            <p:ph type="body" idx="1"/>
          </p:nvPr>
        </p:nvSpPr>
        <p:spPr/>
        <p:txBody>
          <a:bodyPr/>
          <a:lstStyle/>
          <a:p>
            <a:pPr marR="0" lvl="0" rtl="0"/>
            <a:r>
              <a:rPr lang="en-US" u="none" strike="noStrike" baseline="0" dirty="0"/>
              <a:t>As you perform the physical exam, note the presence of the following signs and symptoms that are consistent with an abdominal or pelvic injury:</a:t>
            </a:r>
          </a:p>
          <a:p>
            <a:pPr lvl="1"/>
            <a:r>
              <a:rPr lang="en-US" u="none" strike="noStrike" baseline="0" dirty="0"/>
              <a:t>Pain</a:t>
            </a:r>
          </a:p>
          <a:p>
            <a:pPr lvl="1"/>
            <a:r>
              <a:rPr lang="en-US" u="none" strike="noStrike" baseline="0" dirty="0"/>
              <a:t>Tenderness</a:t>
            </a:r>
          </a:p>
          <a:p>
            <a:pPr lvl="1"/>
            <a:r>
              <a:rPr lang="en-US" u="none" strike="noStrike" baseline="0" dirty="0"/>
              <a:t>Visible external wounds</a:t>
            </a:r>
          </a:p>
          <a:p>
            <a:pPr lvl="1"/>
            <a:r>
              <a:rPr lang="en-US" u="none" strike="noStrike" baseline="0" dirty="0"/>
              <a:t>Abdominal distention</a:t>
            </a:r>
          </a:p>
          <a:p>
            <a:pPr lvl="1"/>
            <a:r>
              <a:rPr lang="en-US" u="none" strike="noStrike" baseline="0" dirty="0"/>
              <a:t>Abdominal rigidity</a:t>
            </a:r>
          </a:p>
          <a:p>
            <a:pPr lvl="1"/>
            <a:r>
              <a:rPr lang="en-US" u="none" strike="noStrike" baseline="0" dirty="0"/>
              <a:t>Unexplained shock</a:t>
            </a:r>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spTree>
    <p:extLst>
      <p:ext uri="{BB962C8B-B14F-4D97-AF65-F5344CB8AC3E}">
        <p14:creationId xmlns:p14="http://schemas.microsoft.com/office/powerpoint/2010/main" val="3348011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1F941-DBAC-4CF4-B485-9DA3652E8082}"/>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Pain</a:t>
            </a:r>
            <a:endParaRPr lang="en-US" b="1" i="0" u="none" strike="noStrike" kern="1600" baseline="0" dirty="0"/>
          </a:p>
        </p:txBody>
      </p:sp>
      <p:sp>
        <p:nvSpPr>
          <p:cNvPr id="3" name="Text Placeholder 2">
            <a:extLst>
              <a:ext uri="{FF2B5EF4-FFF2-40B4-BE49-F238E27FC236}">
                <a16:creationId xmlns:a16="http://schemas.microsoft.com/office/drawing/2014/main" xmlns="" id="{10E90200-2A4A-4E58-8D7C-2CA3FDCBA7D2}"/>
              </a:ext>
            </a:extLst>
          </p:cNvPr>
          <p:cNvSpPr>
            <a:spLocks noGrp="1"/>
          </p:cNvSpPr>
          <p:nvPr>
            <p:ph type="body" idx="1"/>
          </p:nvPr>
        </p:nvSpPr>
        <p:spPr/>
        <p:txBody>
          <a:bodyPr/>
          <a:lstStyle/>
          <a:p>
            <a:pPr marR="0" lvl="0" rtl="0"/>
            <a:r>
              <a:rPr lang="en-US" u="none" strike="noStrike" baseline="0" dirty="0"/>
              <a:t>If in pain, ask where located and assess its nature.</a:t>
            </a:r>
          </a:p>
          <a:p>
            <a:pPr lvl="1"/>
            <a:r>
              <a:rPr lang="en-US" u="none" strike="noStrike" baseline="0" dirty="0"/>
              <a:t>OPQRST mnemonic</a:t>
            </a:r>
          </a:p>
          <a:p>
            <a:pPr marR="0" lvl="0" rtl="0"/>
            <a:r>
              <a:rPr lang="en-US" u="none" strike="noStrike" baseline="0" dirty="0"/>
              <a:t>Have patient point with one finger where it hurts the most. </a:t>
            </a:r>
          </a:p>
          <a:p>
            <a:pPr lvl="1"/>
            <a:r>
              <a:rPr lang="en-US" dirty="0"/>
              <a:t>L</a:t>
            </a:r>
            <a:r>
              <a:rPr lang="en-US" u="none" strike="noStrike" baseline="0" dirty="0"/>
              <a:t>ocation of pain</a:t>
            </a:r>
            <a:r>
              <a:rPr lang="en-US" dirty="0"/>
              <a:t> </a:t>
            </a:r>
            <a:r>
              <a:rPr lang="en-US" u="none" strike="noStrike" baseline="0" dirty="0"/>
              <a:t>is helpful to determine which organs might have incurred injury. </a:t>
            </a:r>
          </a:p>
          <a:p>
            <a:pPr lvl="1"/>
            <a:r>
              <a:rPr lang="en-US" u="none" strike="noStrike" baseline="0" dirty="0"/>
              <a:t>Early pain is often experienced where the initial impact occurred. </a:t>
            </a:r>
          </a:p>
          <a:p>
            <a:pPr lvl="1"/>
            <a:r>
              <a:rPr lang="en-US" dirty="0"/>
              <a:t>Later becomes more generalized if blood, bile, or intestinal contents have leaked into the abdominal cavity and caused peritonitis</a:t>
            </a:r>
          </a:p>
          <a:p>
            <a:pPr lvl="2"/>
            <a:endParaRPr lang="en-US" u="none" strike="noStrike" baseline="0" dirty="0"/>
          </a:p>
          <a:p>
            <a:pPr lvl="1"/>
            <a:r>
              <a:rPr lang="en-US" u="none" strike="noStrike" baseline="0" dirty="0"/>
              <a:t>Serious internal bleeding is not always obvious. </a:t>
            </a:r>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spTree>
    <p:extLst>
      <p:ext uri="{BB962C8B-B14F-4D97-AF65-F5344CB8AC3E}">
        <p14:creationId xmlns:p14="http://schemas.microsoft.com/office/powerpoint/2010/main" val="2126822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43B0E-7ECB-475C-B236-ED13C1279561}"/>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Inspection</a:t>
            </a:r>
            <a:endParaRPr lang="en-US" b="1" i="0" u="none" strike="noStrike" kern="1600" baseline="0" dirty="0"/>
          </a:p>
        </p:txBody>
      </p:sp>
      <p:sp>
        <p:nvSpPr>
          <p:cNvPr id="3" name="Text Placeholder 2">
            <a:extLst>
              <a:ext uri="{FF2B5EF4-FFF2-40B4-BE49-F238E27FC236}">
                <a16:creationId xmlns:a16="http://schemas.microsoft.com/office/drawing/2014/main" xmlns="" id="{2F46D6DC-FDF3-4D94-B77C-5F01D9C20F38}"/>
              </a:ext>
            </a:extLst>
          </p:cNvPr>
          <p:cNvSpPr>
            <a:spLocks noGrp="1"/>
          </p:cNvSpPr>
          <p:nvPr>
            <p:ph sz="half" idx="1"/>
          </p:nvPr>
        </p:nvSpPr>
        <p:spPr>
          <a:xfrm>
            <a:off x="600075" y="1642027"/>
            <a:ext cx="5828058" cy="4701623"/>
          </a:xfrm>
        </p:spPr>
        <p:txBody>
          <a:bodyPr>
            <a:normAutofit/>
          </a:bodyPr>
          <a:lstStyle/>
          <a:p>
            <a:pPr marR="0" lvl="0" rtl="0"/>
            <a:r>
              <a:rPr lang="en-US" u="none" strike="noStrike" baseline="0" dirty="0"/>
              <a:t>Inspect the abdomen for abdominal distention. </a:t>
            </a:r>
          </a:p>
          <a:p>
            <a:pPr lvl="1"/>
            <a:r>
              <a:rPr lang="en-US" sz="2100" u="none" strike="noStrike" baseline="0" dirty="0"/>
              <a:t>Enlarging over time can be an indication of severe intra-abdominal bleeding. </a:t>
            </a:r>
          </a:p>
          <a:p>
            <a:r>
              <a:rPr lang="en-US" dirty="0"/>
              <a:t>M</a:t>
            </a:r>
            <a:r>
              <a:rPr lang="en-US" u="none" strike="noStrike" baseline="0" dirty="0"/>
              <a:t>ay detect a large band of bruising across the lower abdomen, an area of discoloration known as the “seat belt sign.” </a:t>
            </a:r>
          </a:p>
          <a:p>
            <a:pPr lvl="1"/>
            <a:r>
              <a:rPr lang="en-US" sz="1900" u="none" strike="noStrike" baseline="0" dirty="0"/>
              <a:t>May take several hours to appear</a:t>
            </a:r>
          </a:p>
          <a:p>
            <a:pPr lvl="1"/>
            <a:r>
              <a:rPr lang="en-US" sz="1900" dirty="0"/>
              <a:t>More commonly associated with rapid deceleration </a:t>
            </a:r>
          </a:p>
          <a:p>
            <a:pPr lvl="1"/>
            <a:r>
              <a:rPr lang="en-US" sz="1900" dirty="0"/>
              <a:t>Also may be encountered if the abdomen strikes a fixed object </a:t>
            </a:r>
            <a:endParaRPr lang="en-US" sz="2200" u="none" strike="noStrike" baseline="0" dirty="0"/>
          </a:p>
          <a:p>
            <a:pPr lvl="1"/>
            <a:endParaRPr lang="en-US" sz="2200" u="none" strike="noStrike" baseline="0" dirty="0"/>
          </a:p>
          <a:p>
            <a:pPr lvl="1"/>
            <a:endParaRPr lang="en-US" sz="2200" u="none" strike="noStrike" baseline="0" dirty="0">
              <a:highlight>
                <a:srgbClr val="FFFF00"/>
              </a:highlight>
            </a:endParaRP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pic>
        <p:nvPicPr>
          <p:cNvPr id="8194" name="Picture 2" descr="Photo shows a patient with abdomen bruising lying in a hospital bed. The hospital gown is lifted up to expose the abdomen covered in reddish and bluish brui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5454" y="2226345"/>
            <a:ext cx="3908536" cy="307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4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36023-D630-4482-B7D0-44B395E23436}"/>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0614548E-A13F-4DFC-BE1D-53512D8F5D83}"/>
              </a:ext>
            </a:extLst>
          </p:cNvPr>
          <p:cNvSpPr>
            <a:spLocks noGrp="1"/>
          </p:cNvSpPr>
          <p:nvPr>
            <p:ph type="body" idx="1"/>
          </p:nvPr>
        </p:nvSpPr>
        <p:spPr>
          <a:xfrm>
            <a:off x="878205" y="1695704"/>
            <a:ext cx="10435590" cy="4714621"/>
          </a:xfrm>
        </p:spPr>
        <p:txBody>
          <a:bodyPr/>
          <a:lstStyle/>
          <a:p>
            <a:pPr lvl="0"/>
            <a:r>
              <a:rPr lang="en-US" dirty="0"/>
              <a:t>24-1 Identify and locate the major anatomic structures within the abdominal and pelvic cavities.</a:t>
            </a:r>
          </a:p>
          <a:p>
            <a:pPr lvl="0"/>
            <a:r>
              <a:rPr lang="en-US" dirty="0"/>
              <a:t>24-2 List and describe at least six abdominal and pelvic injuries.</a:t>
            </a:r>
          </a:p>
          <a:p>
            <a:pPr lvl="0"/>
            <a:r>
              <a:rPr lang="en-US" dirty="0"/>
              <a:t>24-3 Describe and demonstrate how to assess a patient with abdominal or pelvic trauma.</a:t>
            </a:r>
          </a:p>
          <a:p>
            <a:pPr lvl="0"/>
            <a:r>
              <a:rPr lang="en-US" dirty="0"/>
              <a:t>24-4 Describe and demonstrate how to manage a patient with abdominal or pelvic trauma.</a:t>
            </a:r>
          </a:p>
          <a:p>
            <a:pPr lvl="0"/>
            <a:r>
              <a:rPr lang="en-US" dirty="0"/>
              <a:t>24-5 Describe and demonstrate how to manage an abdominal evisceration.</a:t>
            </a:r>
          </a:p>
          <a:p>
            <a:pPr lvl="0"/>
            <a:r>
              <a:rPr lang="en-US" dirty="0"/>
              <a:t>24-6 Describe and demonstrate how to manage an impaled object in the abdomen. </a:t>
            </a:r>
          </a:p>
        </p:txBody>
      </p:sp>
    </p:spTree>
    <p:extLst>
      <p:ext uri="{BB962C8B-B14F-4D97-AF65-F5344CB8AC3E}">
        <p14:creationId xmlns:p14="http://schemas.microsoft.com/office/powerpoint/2010/main" val="2016881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8E320-71D6-41C7-A2F7-F7516A04FFAA}"/>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Inspection</a:t>
            </a:r>
            <a:endParaRPr lang="en-US" b="1" i="0" u="none" strike="noStrike" kern="1600" baseline="0" dirty="0"/>
          </a:p>
        </p:txBody>
      </p:sp>
      <p:sp>
        <p:nvSpPr>
          <p:cNvPr id="3" name="Text Placeholder 2">
            <a:extLst>
              <a:ext uri="{FF2B5EF4-FFF2-40B4-BE49-F238E27FC236}">
                <a16:creationId xmlns:a16="http://schemas.microsoft.com/office/drawing/2014/main" xmlns="" id="{7077E080-D162-489F-9AB4-347A997FF007}"/>
              </a:ext>
            </a:extLst>
          </p:cNvPr>
          <p:cNvSpPr>
            <a:spLocks noGrp="1"/>
          </p:cNvSpPr>
          <p:nvPr>
            <p:ph type="body" idx="1"/>
          </p:nvPr>
        </p:nvSpPr>
        <p:spPr/>
        <p:txBody>
          <a:bodyPr/>
          <a:lstStyle/>
          <a:p>
            <a:pPr lvl="1"/>
            <a:r>
              <a:rPr lang="en-US" dirty="0"/>
              <a:t>Inspect both flank areas for discoloration. </a:t>
            </a:r>
            <a:endParaRPr lang="en-US" u="none" strike="noStrike" baseline="0" dirty="0"/>
          </a:p>
          <a:p>
            <a:pPr lvl="1"/>
            <a:r>
              <a:rPr lang="en-US" u="none" strike="noStrike" baseline="0" dirty="0"/>
              <a:t>DCAP-BTLS assessment </a:t>
            </a:r>
          </a:p>
          <a:p>
            <a:pPr lvl="2"/>
            <a:r>
              <a:rPr lang="en-US" dirty="0"/>
              <a:t>Deformity</a:t>
            </a:r>
          </a:p>
          <a:p>
            <a:pPr lvl="2"/>
            <a:r>
              <a:rPr lang="en-US" u="none" strike="noStrike" baseline="0" dirty="0"/>
              <a:t>Contusions</a:t>
            </a:r>
          </a:p>
          <a:p>
            <a:pPr lvl="2"/>
            <a:r>
              <a:rPr lang="en-US" dirty="0"/>
              <a:t>Abrasions/Avulsions</a:t>
            </a:r>
          </a:p>
          <a:p>
            <a:pPr lvl="2"/>
            <a:r>
              <a:rPr lang="en-US" u="none" strike="noStrike" baseline="0" dirty="0"/>
              <a:t>Punctures/Penetrations</a:t>
            </a:r>
          </a:p>
          <a:p>
            <a:pPr lvl="2"/>
            <a:r>
              <a:rPr lang="en-US" dirty="0"/>
              <a:t>Burns/Bleeding/Bruises</a:t>
            </a:r>
          </a:p>
          <a:p>
            <a:pPr lvl="2"/>
            <a:r>
              <a:rPr lang="en-US" u="none" strike="noStrike" baseline="0" dirty="0"/>
              <a:t>Tenderness</a:t>
            </a:r>
          </a:p>
          <a:p>
            <a:pPr lvl="2"/>
            <a:r>
              <a:rPr lang="en-US" dirty="0"/>
              <a:t>Lacerations</a:t>
            </a:r>
          </a:p>
          <a:p>
            <a:pPr lvl="2"/>
            <a:r>
              <a:rPr lang="en-US" u="none" strike="noStrike" baseline="0" dirty="0"/>
              <a:t>Swelling</a:t>
            </a:r>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spTree>
    <p:extLst>
      <p:ext uri="{BB962C8B-B14F-4D97-AF65-F5344CB8AC3E}">
        <p14:creationId xmlns:p14="http://schemas.microsoft.com/office/powerpoint/2010/main" val="1507829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8E320-71D6-41C7-A2F7-F7516A04FFAA}"/>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Palpation</a:t>
            </a:r>
            <a:endParaRPr lang="en-US" b="1" i="0" u="none" strike="noStrike" kern="1600" baseline="0" dirty="0"/>
          </a:p>
        </p:txBody>
      </p:sp>
      <p:sp>
        <p:nvSpPr>
          <p:cNvPr id="3" name="Text Placeholder 2">
            <a:extLst>
              <a:ext uri="{FF2B5EF4-FFF2-40B4-BE49-F238E27FC236}">
                <a16:creationId xmlns:a16="http://schemas.microsoft.com/office/drawing/2014/main" xmlns="" id="{7077E080-D162-489F-9AB4-347A997FF007}"/>
              </a:ext>
            </a:extLst>
          </p:cNvPr>
          <p:cNvSpPr>
            <a:spLocks noGrp="1"/>
          </p:cNvSpPr>
          <p:nvPr>
            <p:ph type="body" idx="1"/>
          </p:nvPr>
        </p:nvSpPr>
        <p:spPr>
          <a:xfrm>
            <a:off x="672880" y="1686869"/>
            <a:ext cx="10435590" cy="4356122"/>
          </a:xfrm>
        </p:spPr>
        <p:txBody>
          <a:bodyPr/>
          <a:lstStyle/>
          <a:p>
            <a:r>
              <a:rPr lang="en-US" dirty="0"/>
              <a:t>P</a:t>
            </a:r>
            <a:r>
              <a:rPr lang="en-US" u="none" strike="noStrike" baseline="0" dirty="0"/>
              <a:t>alpate the lower rib cage. </a:t>
            </a:r>
          </a:p>
          <a:p>
            <a:pPr lvl="1"/>
            <a:r>
              <a:rPr lang="en-US" u="none" strike="noStrike" baseline="0" dirty="0"/>
              <a:t>Rib tenderness and crepitus are signs of rib fracture. </a:t>
            </a:r>
          </a:p>
          <a:p>
            <a:pPr lvl="1"/>
            <a:r>
              <a:rPr lang="en-US" dirty="0"/>
              <a:t>O</a:t>
            </a:r>
            <a:r>
              <a:rPr lang="en-US" u="none" strike="noStrike" baseline="0" dirty="0"/>
              <a:t>rgans beneath a broken rib may be injured as well.</a:t>
            </a:r>
          </a:p>
          <a:p>
            <a:pPr lvl="1"/>
            <a:endParaRPr lang="en-US" dirty="0"/>
          </a:p>
          <a:p>
            <a:r>
              <a:rPr lang="en-US" dirty="0"/>
              <a:t>Palpate all four quadrants of the abdomen.</a:t>
            </a:r>
            <a:endParaRPr lang="en-US" u="none" strike="noStrike" baseline="0" dirty="0"/>
          </a:p>
          <a:p>
            <a:pPr lvl="1"/>
            <a:r>
              <a:rPr lang="en-US" u="none" strike="noStrike" baseline="0" dirty="0"/>
              <a:t>Carefully palpate the abdomen.</a:t>
            </a:r>
          </a:p>
          <a:p>
            <a:r>
              <a:rPr lang="en-US" dirty="0"/>
              <a:t>Assess the integrity of the pelvis. </a:t>
            </a:r>
          </a:p>
          <a:p>
            <a:pPr lvl="1"/>
            <a:r>
              <a:rPr lang="en-US" dirty="0"/>
              <a:t>Place your palms on the iliac crest on each side and apply gentle but firm inward (medial) pressure. </a:t>
            </a:r>
          </a:p>
          <a:p>
            <a:pPr lvl="2"/>
            <a:r>
              <a:rPr lang="en-US" dirty="0"/>
              <a:t>Bone crepitus, increased pain, or tenderness suggests a potential pelvic fracture. </a:t>
            </a:r>
          </a:p>
          <a:p>
            <a:pPr lvl="1"/>
            <a:r>
              <a:rPr lang="en-US" dirty="0"/>
              <a:t>Palpate pubic bones gently.</a:t>
            </a:r>
          </a:p>
          <a:p>
            <a:endParaRPr lang="en-US" u="none" strike="noStrike" baseline="0" dirty="0"/>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pic>
        <p:nvPicPr>
          <p:cNvPr id="9218" name="Picture 2" descr="Photo shows the patroller patting the pelvic bones of the patient on each sid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114" y="3000926"/>
            <a:ext cx="2217926" cy="150510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Photo shows the patroller palpating the abdomen area of the pati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7114" y="1474981"/>
            <a:ext cx="2206922" cy="148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02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35FC8-5C6F-4656-96FE-095C0CF42FAB}"/>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Referred Pain</a:t>
            </a:r>
            <a:endParaRPr lang="en-US" b="1" i="0" u="none" strike="noStrike" kern="1600" baseline="0" dirty="0"/>
          </a:p>
        </p:txBody>
      </p:sp>
      <p:sp>
        <p:nvSpPr>
          <p:cNvPr id="3" name="Text Placeholder 2">
            <a:extLst>
              <a:ext uri="{FF2B5EF4-FFF2-40B4-BE49-F238E27FC236}">
                <a16:creationId xmlns:a16="http://schemas.microsoft.com/office/drawing/2014/main" xmlns="" id="{FB60B3F8-1FE1-4F8E-97BD-6C428CE29FBA}"/>
              </a:ext>
            </a:extLst>
          </p:cNvPr>
          <p:cNvSpPr>
            <a:spLocks noGrp="1"/>
          </p:cNvSpPr>
          <p:nvPr>
            <p:ph type="body" idx="1"/>
          </p:nvPr>
        </p:nvSpPr>
        <p:spPr>
          <a:xfrm>
            <a:off x="812027" y="1842582"/>
            <a:ext cx="5966460" cy="3986213"/>
          </a:xfrm>
        </p:spPr>
        <p:txBody>
          <a:bodyPr/>
          <a:lstStyle/>
          <a:p>
            <a:pPr marR="0" lvl="0" rtl="0"/>
            <a:r>
              <a:rPr lang="en-US" u="none" strike="noStrike" baseline="0" dirty="0"/>
              <a:t>When the spleen or liver is injured and bleeding from the organ irritates the underside of the diaphragm, pain can be referred to the shoulder on the same side as the injured organ.</a:t>
            </a:r>
            <a:endParaRPr lang="en-US" dirty="0"/>
          </a:p>
          <a:p>
            <a:pPr lvl="1"/>
            <a:r>
              <a:rPr lang="en-US" dirty="0"/>
              <a:t>A</a:t>
            </a:r>
            <a:r>
              <a:rPr lang="en-US" u="none" strike="noStrike" baseline="0" dirty="0"/>
              <a:t> finding known as the Kehr sign</a:t>
            </a:r>
          </a:p>
          <a:p>
            <a:pPr lvl="1"/>
            <a:r>
              <a:rPr lang="en-US" dirty="0"/>
              <a:t>L</a:t>
            </a:r>
            <a:r>
              <a:rPr lang="en-US" u="none" strike="noStrike" baseline="0" dirty="0"/>
              <a:t>eft shoulder pain (in the absence of an actual shoulder injury) may</a:t>
            </a:r>
            <a:r>
              <a:rPr lang="en-US" u="none" strike="noStrike" dirty="0"/>
              <a:t> indicate</a:t>
            </a:r>
            <a:r>
              <a:rPr lang="en-US" u="none" strike="noStrike" baseline="0" dirty="0"/>
              <a:t> a ruptured spleen. </a:t>
            </a:r>
          </a:p>
          <a:p>
            <a:pPr lvl="1"/>
            <a:r>
              <a:rPr lang="en-US" u="none" strike="noStrike" baseline="0" dirty="0"/>
              <a:t>Right shoulder pain</a:t>
            </a:r>
            <a:r>
              <a:rPr lang="en-US" u="none" strike="noStrike" dirty="0"/>
              <a:t> may indicate a </a:t>
            </a:r>
            <a:r>
              <a:rPr lang="en-US" u="none" strike="noStrike" baseline="0" dirty="0"/>
              <a:t>lacerated liver.</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pic>
        <p:nvPicPr>
          <p:cNvPr id="10242" name="Picture 2" descr="Illustration shows a circular area labeled spleen highlighted on the left shou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8762" y="2361327"/>
            <a:ext cx="3531582" cy="244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6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3636A-6988-4E3F-801E-A5352D8C03A9}"/>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Special Considerations</a:t>
            </a:r>
            <a:endParaRPr lang="en-US" b="1" i="0" u="none" strike="noStrike" kern="1600" baseline="0" dirty="0"/>
          </a:p>
        </p:txBody>
      </p:sp>
      <p:sp>
        <p:nvSpPr>
          <p:cNvPr id="3" name="Text Placeholder 2">
            <a:extLst>
              <a:ext uri="{FF2B5EF4-FFF2-40B4-BE49-F238E27FC236}">
                <a16:creationId xmlns:a16="http://schemas.microsoft.com/office/drawing/2014/main" xmlns="" id="{DDF64DC5-063E-4DA4-95CB-9E2DB784B967}"/>
              </a:ext>
            </a:extLst>
          </p:cNvPr>
          <p:cNvSpPr>
            <a:spLocks noGrp="1"/>
          </p:cNvSpPr>
          <p:nvPr>
            <p:ph type="body" idx="1"/>
          </p:nvPr>
        </p:nvSpPr>
        <p:spPr>
          <a:xfrm>
            <a:off x="758190" y="2013204"/>
            <a:ext cx="7368040" cy="3986213"/>
          </a:xfrm>
        </p:spPr>
        <p:txBody>
          <a:bodyPr/>
          <a:lstStyle/>
          <a:p>
            <a:pPr marR="0" lvl="0" rtl="0"/>
            <a:r>
              <a:rPr lang="en-US" u="none" strike="noStrike" baseline="0" dirty="0"/>
              <a:t>Assess the front of the pelvis by placing patient’s hand on the pubic bone and then gently pushing on patient’s hand. </a:t>
            </a:r>
          </a:p>
          <a:p>
            <a:pPr marR="0" lvl="0" rtl="0"/>
            <a:r>
              <a:rPr lang="en-US" u="none" strike="noStrike" baseline="0" dirty="0"/>
              <a:t>Only one rescuer should examine a patient for pelvic fracture. </a:t>
            </a:r>
          </a:p>
          <a:p>
            <a:pPr marR="0" lvl="0" rtl="0"/>
            <a:r>
              <a:rPr lang="en-US" u="none" strike="noStrike" baseline="0" dirty="0"/>
              <a:t>If the pelvis is fractured, multiple examinations may lead to potentially life-threatening bleeding by disturbing the blood clot that has formed at the fracture site.</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pic>
        <p:nvPicPr>
          <p:cNvPr id="11266" name="Picture 2" descr="Photo shows the patroller using the patient's own hand to pat over the bones above his genitali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5174" y="2469493"/>
            <a:ext cx="2905125" cy="197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93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13B31-FE56-43A2-B480-77471E2065C9}"/>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Genital Injuries</a:t>
            </a:r>
            <a:endParaRPr lang="en-US" b="1" i="0" u="none" strike="noStrike" kern="1600" baseline="0" dirty="0"/>
          </a:p>
        </p:txBody>
      </p:sp>
      <p:sp>
        <p:nvSpPr>
          <p:cNvPr id="3" name="Text Placeholder 2">
            <a:extLst>
              <a:ext uri="{FF2B5EF4-FFF2-40B4-BE49-F238E27FC236}">
                <a16:creationId xmlns:a16="http://schemas.microsoft.com/office/drawing/2014/main" xmlns="" id="{58789809-75D8-4D9B-A455-E8E17D134639}"/>
              </a:ext>
            </a:extLst>
          </p:cNvPr>
          <p:cNvSpPr>
            <a:spLocks noGrp="1"/>
          </p:cNvSpPr>
          <p:nvPr>
            <p:ph type="body" idx="1"/>
          </p:nvPr>
        </p:nvSpPr>
        <p:spPr/>
        <p:txBody>
          <a:bodyPr/>
          <a:lstStyle/>
          <a:p>
            <a:pPr marR="0" lvl="0" rtl="0"/>
            <a:r>
              <a:rPr lang="en-US" u="none" strike="noStrike" baseline="0" dirty="0"/>
              <a:t>Genital injuries can be very painful and may be associated with pelvic fracture. </a:t>
            </a:r>
          </a:p>
          <a:p>
            <a:r>
              <a:rPr lang="en-US" dirty="0"/>
              <a:t>When indicated, inspect the area for bleeding, discoloration, or soft-tissue injury.</a:t>
            </a:r>
            <a:endParaRPr lang="en-US" u="none" strike="noStrike" baseline="0" dirty="0"/>
          </a:p>
          <a:p>
            <a:pPr marR="0" lvl="0" rtl="0"/>
            <a:r>
              <a:rPr lang="en-US" dirty="0"/>
              <a:t>D</a:t>
            </a:r>
            <a:r>
              <a:rPr lang="en-US" u="none" strike="noStrike" baseline="0" dirty="0"/>
              <a:t>iscretion on the part of rescuers</a:t>
            </a:r>
          </a:p>
          <a:p>
            <a:pPr lvl="1"/>
            <a:r>
              <a:rPr lang="en-US" dirty="0"/>
              <a:t>P</a:t>
            </a:r>
            <a:r>
              <a:rPr lang="en-US" u="none" strike="noStrike" baseline="0" dirty="0"/>
              <a:t>erformed by one OEC technician with a second in attendance that is the same gender as patient</a:t>
            </a:r>
          </a:p>
          <a:p>
            <a:pPr marR="0" lvl="0" rtl="0"/>
            <a:r>
              <a:rPr lang="en-US" u="none" strike="noStrike" baseline="0" dirty="0"/>
              <a:t>If patient is a child, ideally a parent or guardian should be present throughout the examination. </a:t>
            </a:r>
          </a:p>
          <a:p>
            <a:pPr lvl="1"/>
            <a:r>
              <a:rPr lang="en-US" dirty="0"/>
              <a:t>D</a:t>
            </a:r>
            <a:r>
              <a:rPr lang="en-US" u="none" strike="noStrike" baseline="0" dirty="0"/>
              <a:t>o not delay an examination of a potentially life-threatening injury. </a:t>
            </a:r>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spTree>
    <p:extLst>
      <p:ext uri="{BB962C8B-B14F-4D97-AF65-F5344CB8AC3E}">
        <p14:creationId xmlns:p14="http://schemas.microsoft.com/office/powerpoint/2010/main" val="2676270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E6E3D-46D5-4C72-A226-16204F5D6CAA}"/>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Monitoring for Shock</a:t>
            </a:r>
            <a:endParaRPr lang="en-US" b="1" i="0" u="none" strike="noStrike" kern="1600" baseline="0" dirty="0"/>
          </a:p>
        </p:txBody>
      </p:sp>
      <p:sp>
        <p:nvSpPr>
          <p:cNvPr id="3" name="Text Placeholder 2">
            <a:extLst>
              <a:ext uri="{FF2B5EF4-FFF2-40B4-BE49-F238E27FC236}">
                <a16:creationId xmlns:a16="http://schemas.microsoft.com/office/drawing/2014/main" xmlns="" id="{1C478F27-863D-4DA6-8021-1AF12688BEF2}"/>
              </a:ext>
            </a:extLst>
          </p:cNvPr>
          <p:cNvSpPr>
            <a:spLocks noGrp="1"/>
          </p:cNvSpPr>
          <p:nvPr>
            <p:ph type="body" idx="1"/>
          </p:nvPr>
        </p:nvSpPr>
        <p:spPr/>
        <p:txBody>
          <a:bodyPr/>
          <a:lstStyle/>
          <a:p>
            <a:pPr marR="0" lvl="0" rtl="0"/>
            <a:r>
              <a:rPr lang="en-US" u="none" strike="noStrike" baseline="0" dirty="0"/>
              <a:t>The abdomen and pelvis are filled with numerous blood vessels.</a:t>
            </a:r>
          </a:p>
          <a:p>
            <a:pPr lvl="1"/>
            <a:r>
              <a:rPr lang="en-US" u="none" strike="noStrike" baseline="0" dirty="0"/>
              <a:t>Several liters of blood can accumulate in these cavities. </a:t>
            </a:r>
          </a:p>
          <a:p>
            <a:pPr lvl="1"/>
            <a:r>
              <a:rPr lang="en-US" u="none" strike="noStrike" baseline="0" dirty="0"/>
              <a:t>A rising pulse rate, a falling systolic blood pressure, and a decreasing level of responsiveness are ominous signs that must not be overlooked. </a:t>
            </a:r>
          </a:p>
          <a:p>
            <a:pPr lvl="1"/>
            <a:endParaRPr lang="en-US" u="none" strike="noStrike" baseline="0" dirty="0"/>
          </a:p>
          <a:p>
            <a:r>
              <a:rPr lang="en-US" dirty="0"/>
              <a:t>Any injury in the abdominal and pelvic cavities has potential for serious blood loss, especially:</a:t>
            </a:r>
          </a:p>
          <a:p>
            <a:pPr lvl="1"/>
            <a:r>
              <a:rPr lang="en-US" u="none" strike="noStrike" baseline="0" dirty="0"/>
              <a:t>Left upper quadrant injuries (splenic injuries are especially prone to bleeding) </a:t>
            </a:r>
          </a:p>
          <a:p>
            <a:pPr lvl="1"/>
            <a:r>
              <a:rPr lang="en-US" dirty="0"/>
              <a:t>P</a:t>
            </a:r>
            <a:r>
              <a:rPr lang="en-US" u="none" strike="noStrike" baseline="0" dirty="0"/>
              <a:t>elvic fractures</a:t>
            </a:r>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spTree>
    <p:extLst>
      <p:ext uri="{BB962C8B-B14F-4D97-AF65-F5344CB8AC3E}">
        <p14:creationId xmlns:p14="http://schemas.microsoft.com/office/powerpoint/2010/main" val="28184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E6E3D-46D5-4C72-A226-16204F5D6CAA}"/>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Monitoring for Shock</a:t>
            </a:r>
            <a:endParaRPr lang="en-US" b="1" i="0" u="none" strike="noStrike" kern="1600" baseline="0" dirty="0"/>
          </a:p>
        </p:txBody>
      </p:sp>
      <p:sp>
        <p:nvSpPr>
          <p:cNvPr id="3" name="Text Placeholder 2">
            <a:extLst>
              <a:ext uri="{FF2B5EF4-FFF2-40B4-BE49-F238E27FC236}">
                <a16:creationId xmlns:a16="http://schemas.microsoft.com/office/drawing/2014/main" xmlns="" id="{1C478F27-863D-4DA6-8021-1AF12688BEF2}"/>
              </a:ext>
            </a:extLst>
          </p:cNvPr>
          <p:cNvSpPr>
            <a:spLocks noGrp="1"/>
          </p:cNvSpPr>
          <p:nvPr>
            <p:ph type="body" idx="1"/>
          </p:nvPr>
        </p:nvSpPr>
        <p:spPr/>
        <p:txBody>
          <a:bodyPr/>
          <a:lstStyle/>
          <a:p>
            <a:pPr marR="0" lvl="0" rtl="0"/>
            <a:r>
              <a:rPr lang="en-US" dirty="0"/>
              <a:t>F</a:t>
            </a:r>
            <a:r>
              <a:rPr lang="en-US" u="none" strike="noStrike" baseline="0" dirty="0"/>
              <a:t>ollow-up exams and serial sets of vital signs cannot be overemphasized. </a:t>
            </a:r>
          </a:p>
          <a:p>
            <a:pPr lvl="1"/>
            <a:endParaRPr lang="en-US" u="none" strike="noStrike" baseline="0" dirty="0"/>
          </a:p>
          <a:p>
            <a:r>
              <a:rPr lang="en-US" u="none" strike="noStrike" baseline="0" dirty="0"/>
              <a:t>Initiate management for shock</a:t>
            </a:r>
            <a:r>
              <a:rPr lang="en-US" u="none" strike="noStrike" dirty="0"/>
              <a:t> </a:t>
            </a:r>
            <a:r>
              <a:rPr lang="en-US" dirty="0"/>
              <a:t>i</a:t>
            </a:r>
            <a:r>
              <a:rPr lang="en-US" u="none" strike="noStrike" baseline="0" dirty="0"/>
              <a:t>f a patient with minimal symptoms develops:</a:t>
            </a:r>
          </a:p>
          <a:p>
            <a:pPr lvl="1"/>
            <a:r>
              <a:rPr lang="en-US" u="none" strike="noStrike" baseline="0" dirty="0"/>
              <a:t>Abdominal distention</a:t>
            </a:r>
          </a:p>
          <a:p>
            <a:pPr lvl="1"/>
            <a:r>
              <a:rPr lang="en-US" dirty="0"/>
              <a:t>P</a:t>
            </a:r>
            <a:r>
              <a:rPr lang="en-US" u="none" strike="noStrike" baseline="0" dirty="0"/>
              <a:t>ain upon examination </a:t>
            </a:r>
          </a:p>
          <a:p>
            <a:pPr lvl="1"/>
            <a:r>
              <a:rPr lang="en-US" dirty="0"/>
              <a:t>A</a:t>
            </a:r>
            <a:r>
              <a:rPr lang="en-US" u="none" strike="noStrike" baseline="0" dirty="0"/>
              <a:t>n elevated pulse rate</a:t>
            </a:r>
          </a:p>
          <a:p>
            <a:pPr lvl="1"/>
            <a:r>
              <a:rPr lang="en-US" dirty="0"/>
              <a:t>D</a:t>
            </a:r>
            <a:r>
              <a:rPr lang="en-US" u="none" strike="noStrike" baseline="0" dirty="0"/>
              <a:t>ecreasing blood pressure</a:t>
            </a:r>
          </a:p>
          <a:p>
            <a:pPr lvl="1"/>
            <a:endParaRPr lang="en-US" dirty="0"/>
          </a:p>
          <a:p>
            <a:r>
              <a:rPr lang="en-US" dirty="0"/>
              <a:t>T</a:t>
            </a:r>
            <a:r>
              <a:rPr lang="en-US" u="none" strike="noStrike" baseline="0" dirty="0"/>
              <a:t>ransfer to definitive care.</a:t>
            </a:r>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24-3</a:t>
            </a:r>
          </a:p>
        </p:txBody>
      </p:sp>
    </p:spTree>
    <p:extLst>
      <p:ext uri="{BB962C8B-B14F-4D97-AF65-F5344CB8AC3E}">
        <p14:creationId xmlns:p14="http://schemas.microsoft.com/office/powerpoint/2010/main" val="149931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 of Abdominal and Pelvic Trauma</a:t>
            </a:r>
          </a:p>
        </p:txBody>
      </p:sp>
    </p:spTree>
    <p:extLst>
      <p:ext uri="{BB962C8B-B14F-4D97-AF65-F5344CB8AC3E}">
        <p14:creationId xmlns:p14="http://schemas.microsoft.com/office/powerpoint/2010/main" val="116937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F729AC-C356-495D-B42E-F046FD382720}"/>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ABCDs</a:t>
            </a:r>
            <a:endParaRPr lang="en-US" b="1" i="0" u="none" strike="noStrike" kern="1600" baseline="0" dirty="0"/>
          </a:p>
        </p:txBody>
      </p:sp>
      <p:sp>
        <p:nvSpPr>
          <p:cNvPr id="3" name="Text Placeholder 2">
            <a:extLst>
              <a:ext uri="{FF2B5EF4-FFF2-40B4-BE49-F238E27FC236}">
                <a16:creationId xmlns:a16="http://schemas.microsoft.com/office/drawing/2014/main" xmlns="" id="{429FC2E7-DC86-46EE-AEF5-2F059A2A16F4}"/>
              </a:ext>
            </a:extLst>
          </p:cNvPr>
          <p:cNvSpPr>
            <a:spLocks noGrp="1"/>
          </p:cNvSpPr>
          <p:nvPr>
            <p:ph type="body" idx="1"/>
          </p:nvPr>
        </p:nvSpPr>
        <p:spPr/>
        <p:txBody>
          <a:bodyPr/>
          <a:lstStyle/>
          <a:p>
            <a:r>
              <a:rPr lang="en-US" dirty="0"/>
              <a:t>After ensuring that the scene is safe and putting on PPE, focus on ABCD-related problems. </a:t>
            </a:r>
          </a:p>
          <a:p>
            <a:pPr lvl="1"/>
            <a:r>
              <a:rPr lang="en-US" u="none" strike="noStrike" baseline="0" dirty="0"/>
              <a:t>B: If patient is having trouble breathing, place patient on high-flow oxygen by nonrebreather mask to maintain oxygen saturation between 94 and 99%.</a:t>
            </a:r>
          </a:p>
          <a:p>
            <a:pPr lvl="2"/>
            <a:r>
              <a:rPr lang="en-US" dirty="0"/>
              <a:t>May need to assist with ventilations</a:t>
            </a:r>
          </a:p>
          <a:p>
            <a:pPr lvl="2"/>
            <a:r>
              <a:rPr lang="en-US" u="none" strike="noStrike" baseline="0" dirty="0"/>
              <a:t>Consider</a:t>
            </a:r>
            <a:r>
              <a:rPr lang="en-US" u="none" strike="noStrike" dirty="0"/>
              <a:t> a potential ruptured diaphragm.</a:t>
            </a:r>
            <a:endParaRPr lang="en-US" u="none" strike="noStrike" baseline="0" dirty="0"/>
          </a:p>
          <a:p>
            <a:pPr lvl="1"/>
            <a:r>
              <a:rPr lang="en-US" u="none" strike="noStrike" baseline="0" dirty="0"/>
              <a:t>C: Open wounds should be dressed and bandaged.</a:t>
            </a:r>
          </a:p>
          <a:p>
            <a:pPr lvl="1"/>
            <a:r>
              <a:rPr lang="en-US" dirty="0"/>
              <a:t>D: Place a small amount of padding under patient’s knees while maintaining spinal alignment and protect the cervical spine if spinal motion restriction is needed. </a:t>
            </a:r>
          </a:p>
          <a:p>
            <a:pPr lvl="1"/>
            <a:endParaRPr lang="en-US" u="none" strike="noStrike" baseline="0" dirty="0"/>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24-4</a:t>
            </a:r>
          </a:p>
        </p:txBody>
      </p:sp>
    </p:spTree>
    <p:extLst>
      <p:ext uri="{BB962C8B-B14F-4D97-AF65-F5344CB8AC3E}">
        <p14:creationId xmlns:p14="http://schemas.microsoft.com/office/powerpoint/2010/main" val="276156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ECC00-C9E2-42D5-AD1B-E05242624CDC}"/>
              </a:ext>
            </a:extLst>
          </p:cNvPr>
          <p:cNvSpPr>
            <a:spLocks noGrp="1"/>
          </p:cNvSpPr>
          <p:nvPr>
            <p:ph type="title"/>
          </p:nvPr>
        </p:nvSpPr>
        <p:spPr/>
        <p:txBody>
          <a:bodyPr/>
          <a:lstStyle/>
          <a:p>
            <a:pPr marR="0" rtl="0"/>
            <a:r>
              <a:rPr lang="en-US" b="1" i="0" u="none" strike="noStrike" kern="1600" baseline="0" dirty="0"/>
              <a:t>Management</a:t>
            </a:r>
          </a:p>
        </p:txBody>
      </p:sp>
      <p:sp>
        <p:nvSpPr>
          <p:cNvPr id="3" name="Text Placeholder 2">
            <a:extLst>
              <a:ext uri="{FF2B5EF4-FFF2-40B4-BE49-F238E27FC236}">
                <a16:creationId xmlns:a16="http://schemas.microsoft.com/office/drawing/2014/main" xmlns="" id="{E6382AF6-2210-4A69-944F-D09A9DD4F1B5}"/>
              </a:ext>
            </a:extLst>
          </p:cNvPr>
          <p:cNvSpPr>
            <a:spLocks noGrp="1"/>
          </p:cNvSpPr>
          <p:nvPr>
            <p:ph type="body" idx="1"/>
          </p:nvPr>
        </p:nvSpPr>
        <p:spPr/>
        <p:txBody>
          <a:bodyPr/>
          <a:lstStyle/>
          <a:p>
            <a:r>
              <a:rPr lang="en-US" dirty="0"/>
              <a:t>Once life threats have been addressed, place patient into a position of comfort.</a:t>
            </a:r>
          </a:p>
          <a:p>
            <a:pPr lvl="1"/>
            <a:r>
              <a:rPr lang="en-US" dirty="0"/>
              <a:t>Typically is supine with the knees slightly flexed, reducing strain on the abdominal muscles</a:t>
            </a:r>
          </a:p>
          <a:p>
            <a:pPr marL="0" indent="0">
              <a:buNone/>
            </a:pPr>
            <a:endParaRPr lang="en-US" u="none" strike="noStrike" baseline="0" dirty="0"/>
          </a:p>
          <a:p>
            <a:r>
              <a:rPr lang="en-US" u="none" strike="noStrike" baseline="0" dirty="0"/>
              <a:t>Activate EMS for transport to definitive care as soon as a serious injury or threat to life is identified. </a:t>
            </a:r>
          </a:p>
          <a:p>
            <a:pPr lvl="1"/>
            <a:endParaRPr lang="en-US" u="none" strike="noStrike" baseline="0" dirty="0"/>
          </a:p>
        </p:txBody>
      </p:sp>
      <p:pic>
        <p:nvPicPr>
          <p:cNvPr id="7" name="Picture 6"/>
          <p:cNvPicPr>
            <a:picLocks noChangeAspect="1"/>
          </p:cNvPicPr>
          <p:nvPr/>
        </p:nvPicPr>
        <p:blipFill>
          <a:blip r:embed="rId2"/>
          <a:stretch>
            <a:fillRect/>
          </a:stretch>
        </p:blipFill>
        <p:spPr>
          <a:xfrm>
            <a:off x="10363199" y="345188"/>
            <a:ext cx="1359526" cy="1365622"/>
          </a:xfrm>
          <a:prstGeom prst="rect">
            <a:avLst/>
          </a:prstGeom>
        </p:spPr>
      </p:pic>
      <p:sp>
        <p:nvSpPr>
          <p:cNvPr id="8" name="TextBox 7"/>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24-4</a:t>
            </a:r>
          </a:p>
        </p:txBody>
      </p:sp>
    </p:spTree>
    <p:extLst>
      <p:ext uri="{BB962C8B-B14F-4D97-AF65-F5344CB8AC3E}">
        <p14:creationId xmlns:p14="http://schemas.microsoft.com/office/powerpoint/2010/main" val="205180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a:lstStyle/>
          <a:p>
            <a:r>
              <a:rPr lang="en-US" dirty="0"/>
              <a:t>Abdominal evisceration</a:t>
            </a:r>
          </a:p>
          <a:p>
            <a:r>
              <a:rPr lang="en-US" dirty="0"/>
              <a:t>Straddle injury</a:t>
            </a:r>
          </a:p>
          <a:p>
            <a:r>
              <a:rPr lang="en-US" dirty="0"/>
              <a:t>Symphysis pubis</a:t>
            </a:r>
          </a:p>
        </p:txBody>
      </p:sp>
    </p:spTree>
    <p:extLst>
      <p:ext uri="{BB962C8B-B14F-4D97-AF65-F5344CB8AC3E}">
        <p14:creationId xmlns:p14="http://schemas.microsoft.com/office/powerpoint/2010/main" val="140117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BF6C8-05A6-4C99-9993-04E86F3A6345}"/>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Impaled Objects</a:t>
            </a:r>
            <a:endParaRPr lang="en-US" b="1" i="0" u="none" strike="noStrike" kern="1600" baseline="0" dirty="0"/>
          </a:p>
        </p:txBody>
      </p:sp>
      <p:sp>
        <p:nvSpPr>
          <p:cNvPr id="3" name="Text Placeholder 2">
            <a:extLst>
              <a:ext uri="{FF2B5EF4-FFF2-40B4-BE49-F238E27FC236}">
                <a16:creationId xmlns:a16="http://schemas.microsoft.com/office/drawing/2014/main" xmlns="" id="{A2A14FE0-0507-457F-8FFC-DA8C9153C454}"/>
              </a:ext>
            </a:extLst>
          </p:cNvPr>
          <p:cNvSpPr>
            <a:spLocks noGrp="1"/>
          </p:cNvSpPr>
          <p:nvPr>
            <p:ph type="body" idx="1"/>
          </p:nvPr>
        </p:nvSpPr>
        <p:spPr>
          <a:xfrm>
            <a:off x="643890" y="1628775"/>
            <a:ext cx="5452110" cy="4684967"/>
          </a:xfrm>
        </p:spPr>
        <p:txBody>
          <a:bodyPr/>
          <a:lstStyle/>
          <a:p>
            <a:r>
              <a:rPr lang="en-US" u="none" strike="noStrike" baseline="0" dirty="0"/>
              <a:t>Impaled objects should be secured in place. </a:t>
            </a:r>
          </a:p>
          <a:p>
            <a:pPr lvl="1"/>
            <a:r>
              <a:rPr lang="en-US" dirty="0"/>
              <a:t>E</a:t>
            </a:r>
            <a:r>
              <a:rPr lang="en-US" u="none" strike="noStrike" baseline="0" dirty="0"/>
              <a:t>xpose the wound, manually stabilize the object, and control bleeding. </a:t>
            </a:r>
          </a:p>
          <a:p>
            <a:pPr lvl="1"/>
            <a:r>
              <a:rPr lang="en-US" dirty="0"/>
              <a:t>F</a:t>
            </a:r>
            <a:r>
              <a:rPr lang="en-US" u="none" strike="noStrike" baseline="0" dirty="0"/>
              <a:t>urther stabilize the object with a bulky dressing. </a:t>
            </a:r>
          </a:p>
          <a:p>
            <a:pPr lvl="1"/>
            <a:r>
              <a:rPr lang="en-US" u="none" strike="noStrike" baseline="0" dirty="0"/>
              <a:t>If the length of an impaled object compromises transport or rescue operations, you may need to cut the object to allow for transport. </a:t>
            </a:r>
          </a:p>
          <a:p>
            <a:pPr lvl="1"/>
            <a:r>
              <a:rPr lang="en-US" u="none" strike="noStrike" baseline="0" dirty="0"/>
              <a:t>Keep the impaled object stationary when shortening it, as movement could cause additional internal injury.</a:t>
            </a:r>
          </a:p>
        </p:txBody>
      </p:sp>
      <p:pic>
        <p:nvPicPr>
          <p:cNvPr id="7" name="Picture 6"/>
          <p:cNvPicPr>
            <a:picLocks noChangeAspect="1"/>
          </p:cNvPicPr>
          <p:nvPr/>
        </p:nvPicPr>
        <p:blipFill>
          <a:blip r:embed="rId2"/>
          <a:stretch>
            <a:fillRect/>
          </a:stretch>
        </p:blipFill>
        <p:spPr>
          <a:xfrm>
            <a:off x="10363199" y="345188"/>
            <a:ext cx="1359526" cy="1365622"/>
          </a:xfrm>
          <a:prstGeom prst="rect">
            <a:avLst/>
          </a:prstGeom>
        </p:spPr>
      </p:pic>
      <p:sp>
        <p:nvSpPr>
          <p:cNvPr id="8" name="TextBox 7"/>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24-6</a:t>
            </a:r>
          </a:p>
        </p:txBody>
      </p:sp>
      <p:pic>
        <p:nvPicPr>
          <p:cNvPr id="1026" name="Picture 2" descr="Photo shows bulky dressing around the object securing a plastic cup over the ob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017" y="2207173"/>
            <a:ext cx="3979366" cy="265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42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E4A429-D83E-4E7D-95AC-21ABFFAEAEEE}"/>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Abdominal Evisceration</a:t>
            </a:r>
            <a:endParaRPr lang="en-US" b="1" i="0" u="none" strike="noStrike" kern="1600" baseline="0" dirty="0"/>
          </a:p>
        </p:txBody>
      </p:sp>
      <p:sp>
        <p:nvSpPr>
          <p:cNvPr id="3" name="Text Placeholder 2">
            <a:extLst>
              <a:ext uri="{FF2B5EF4-FFF2-40B4-BE49-F238E27FC236}">
                <a16:creationId xmlns:a16="http://schemas.microsoft.com/office/drawing/2014/main" xmlns="" id="{853CDE1F-C253-4C33-818A-CDFCA30A87CC}"/>
              </a:ext>
            </a:extLst>
          </p:cNvPr>
          <p:cNvSpPr>
            <a:spLocks noGrp="1"/>
          </p:cNvSpPr>
          <p:nvPr>
            <p:ph type="body" idx="1"/>
          </p:nvPr>
        </p:nvSpPr>
        <p:spPr>
          <a:xfrm>
            <a:off x="579036" y="1507917"/>
            <a:ext cx="6408671" cy="4735871"/>
          </a:xfrm>
        </p:spPr>
        <p:txBody>
          <a:bodyPr/>
          <a:lstStyle/>
          <a:p>
            <a:pPr marR="0" lvl="0" rtl="0"/>
            <a:r>
              <a:rPr lang="en-US" u="none" strike="noStrike" baseline="0" dirty="0"/>
              <a:t>It is acceptable to put abdominal contents back into a large wound so the organs do not dry out and the blood vessels are not stretched. </a:t>
            </a:r>
          </a:p>
          <a:p>
            <a:pPr lvl="1"/>
            <a:r>
              <a:rPr lang="en-US" u="none" strike="noStrike" baseline="0" dirty="0"/>
              <a:t>This is more beneficial than leaving the organs out. </a:t>
            </a:r>
          </a:p>
          <a:p>
            <a:pPr lvl="1"/>
            <a:r>
              <a:rPr lang="en-US" u="none" strike="noStrike" baseline="0" dirty="0"/>
              <a:t>If possible, clean off any gross contamination first. </a:t>
            </a:r>
          </a:p>
          <a:p>
            <a:r>
              <a:rPr lang="en-US" u="none" strike="noStrike" baseline="0" dirty="0"/>
              <a:t>If there is a small hole, leave the contents out. </a:t>
            </a:r>
          </a:p>
          <a:p>
            <a:pPr lvl="1"/>
            <a:r>
              <a:rPr lang="en-US" u="none" strike="noStrike" baseline="0" dirty="0"/>
              <a:t>Do not force the contents back in. </a:t>
            </a:r>
          </a:p>
          <a:p>
            <a:r>
              <a:rPr lang="en-US" u="none" strike="noStrike" baseline="0" dirty="0"/>
              <a:t>If the transport time to definitive care is short, you may consider leaving the contents out. </a:t>
            </a:r>
          </a:p>
          <a:p>
            <a:pPr lvl="1"/>
            <a:r>
              <a:rPr lang="en-US" u="none" strike="noStrike" baseline="0" dirty="0"/>
              <a:t>Cover the area with a sterile dressing moistened with sterile water or saline solution, if available. </a:t>
            </a:r>
          </a:p>
        </p:txBody>
      </p:sp>
      <p:pic>
        <p:nvPicPr>
          <p:cNvPr id="7" name="Picture 6"/>
          <p:cNvPicPr>
            <a:picLocks noChangeAspect="1"/>
          </p:cNvPicPr>
          <p:nvPr/>
        </p:nvPicPr>
        <p:blipFill>
          <a:blip r:embed="rId2"/>
          <a:stretch>
            <a:fillRect/>
          </a:stretch>
        </p:blipFill>
        <p:spPr>
          <a:xfrm>
            <a:off x="10363199" y="345188"/>
            <a:ext cx="1359526" cy="1365622"/>
          </a:xfrm>
          <a:prstGeom prst="rect">
            <a:avLst/>
          </a:prstGeom>
        </p:spPr>
      </p:pic>
      <p:sp>
        <p:nvSpPr>
          <p:cNvPr id="8" name="TextBox 7"/>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24-5</a:t>
            </a:r>
          </a:p>
        </p:txBody>
      </p:sp>
      <p:pic>
        <p:nvPicPr>
          <p:cNvPr id="5" name="Picture 4" descr="The intestines are exposed by the tear in the abdomen just above the belly button. Another person is standing nearby trying to keep the intestines from spilling out of the blood covered wound." title="Photo shows a man with abdominal evisce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8269" y="1921764"/>
            <a:ext cx="3120801" cy="3972294"/>
          </a:xfrm>
          <a:prstGeom prst="rect">
            <a:avLst/>
          </a:prstGeom>
        </p:spPr>
      </p:pic>
    </p:spTree>
    <p:extLst>
      <p:ext uri="{BB962C8B-B14F-4D97-AF65-F5344CB8AC3E}">
        <p14:creationId xmlns:p14="http://schemas.microsoft.com/office/powerpoint/2010/main" val="2923015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EA4E4-9EDB-4001-AA28-772CE3CEC563}"/>
              </a:ext>
            </a:extLst>
          </p:cNvPr>
          <p:cNvSpPr>
            <a:spLocks noGrp="1"/>
          </p:cNvSpPr>
          <p:nvPr>
            <p:ph type="title"/>
          </p:nvPr>
        </p:nvSpPr>
        <p:spPr/>
        <p:txBody>
          <a:bodyPr/>
          <a:lstStyle/>
          <a:p>
            <a:r>
              <a:rPr lang="en-US" kern="1600" dirty="0"/>
              <a:t>Management: Abdominal Evisceration</a:t>
            </a:r>
            <a:endParaRPr lang="en-US" b="1" i="0" u="none" strike="noStrike" kern="1600" baseline="0" dirty="0"/>
          </a:p>
        </p:txBody>
      </p:sp>
      <p:sp>
        <p:nvSpPr>
          <p:cNvPr id="3" name="Text Placeholder 2">
            <a:extLst>
              <a:ext uri="{FF2B5EF4-FFF2-40B4-BE49-F238E27FC236}">
                <a16:creationId xmlns:a16="http://schemas.microsoft.com/office/drawing/2014/main" xmlns="" id="{5C330B94-ADCC-4DC8-884F-555701CE76F1}"/>
              </a:ext>
            </a:extLst>
          </p:cNvPr>
          <p:cNvSpPr>
            <a:spLocks noGrp="1"/>
          </p:cNvSpPr>
          <p:nvPr>
            <p:ph type="body" idx="1"/>
          </p:nvPr>
        </p:nvSpPr>
        <p:spPr/>
        <p:txBody>
          <a:bodyPr/>
          <a:lstStyle/>
          <a:p>
            <a:pPr marR="0" lvl="0" rtl="0"/>
            <a:r>
              <a:rPr lang="en-US" u="none" strike="noStrike" baseline="0" dirty="0"/>
              <a:t>If you do not have access to sterile fluids, then keep the area moist with water that is clean enough to drink. </a:t>
            </a:r>
          </a:p>
          <a:p>
            <a:pPr lvl="1"/>
            <a:r>
              <a:rPr lang="en-US" u="none" strike="noStrike" baseline="0" dirty="0"/>
              <a:t>Do not use pond or stream water, which could have bacterial contamination. </a:t>
            </a:r>
          </a:p>
          <a:p>
            <a:pPr lvl="1"/>
            <a:r>
              <a:rPr lang="en-US" u="none" strike="noStrike" baseline="0" dirty="0"/>
              <a:t>Do not allow the eviscerated abdominal contents to dry out. </a:t>
            </a:r>
          </a:p>
          <a:p>
            <a:pPr marR="0" lvl="0" rtl="0"/>
            <a:r>
              <a:rPr lang="en-US" u="none" strike="noStrike" baseline="0" dirty="0"/>
              <a:t>In the event you are in an area where clean water is not available, use a dry sterile dressing. </a:t>
            </a:r>
          </a:p>
          <a:p>
            <a:pPr marR="0" lvl="0" rtl="0"/>
            <a:r>
              <a:rPr lang="en-US" u="none" strike="noStrike" baseline="0" dirty="0"/>
              <a:t>Keep patient warm because evisceration can cause rapid, significant heat loss.</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24-5</a:t>
            </a:r>
          </a:p>
        </p:txBody>
      </p:sp>
    </p:spTree>
    <p:extLst>
      <p:ext uri="{BB962C8B-B14F-4D97-AF65-F5344CB8AC3E}">
        <p14:creationId xmlns:p14="http://schemas.microsoft.com/office/powerpoint/2010/main" val="2161016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1ECA4-86B6-49ED-9EAF-B35488FAB458}"/>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Fractured Pelvis</a:t>
            </a:r>
            <a:endParaRPr lang="en-US" b="1" i="0" u="none" strike="noStrike" kern="1600" baseline="0" dirty="0"/>
          </a:p>
        </p:txBody>
      </p:sp>
      <p:sp>
        <p:nvSpPr>
          <p:cNvPr id="3" name="Text Placeholder 2">
            <a:extLst>
              <a:ext uri="{FF2B5EF4-FFF2-40B4-BE49-F238E27FC236}">
                <a16:creationId xmlns:a16="http://schemas.microsoft.com/office/drawing/2014/main" xmlns="" id="{62B9F222-0DD4-4AD0-AE4B-F2176B1AC13D}"/>
              </a:ext>
            </a:extLst>
          </p:cNvPr>
          <p:cNvSpPr>
            <a:spLocks noGrp="1"/>
          </p:cNvSpPr>
          <p:nvPr>
            <p:ph type="body" idx="1"/>
          </p:nvPr>
        </p:nvSpPr>
        <p:spPr/>
        <p:txBody>
          <a:bodyPr/>
          <a:lstStyle/>
          <a:p>
            <a:r>
              <a:rPr lang="en-US" u="none" strike="noStrike" baseline="0" dirty="0"/>
              <a:t>Apply a pelvic binder for a fractured pelvis, which will slow down the internal bleeding. </a:t>
            </a:r>
          </a:p>
          <a:p>
            <a:pPr lvl="1"/>
            <a:r>
              <a:rPr lang="en-US" u="none" strike="noStrike" baseline="0" dirty="0"/>
              <a:t>Move any patient with a possible pelvic fracture as little as possible. </a:t>
            </a:r>
          </a:p>
          <a:p>
            <a:pPr lvl="1"/>
            <a:r>
              <a:rPr lang="en-US" u="none" strike="noStrike" baseline="0" dirty="0"/>
              <a:t>More movement means more internal bleeding. </a:t>
            </a:r>
          </a:p>
          <a:p>
            <a:pPr lvl="1"/>
            <a:r>
              <a:rPr lang="en-US" u="none" strike="noStrike" baseline="0" dirty="0"/>
              <a:t>Commercial binders are better than a “homemade” sheet binder, but if only a sheet is available, use a sheet. </a:t>
            </a:r>
          </a:p>
          <a:p>
            <a:pPr lvl="1"/>
            <a:r>
              <a:rPr lang="en-US" u="none" strike="noStrike" baseline="0" dirty="0"/>
              <a:t>Studies published in 2019 show the commercial SAM pelvic binder may be superior.</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24-7</a:t>
            </a:r>
          </a:p>
        </p:txBody>
      </p:sp>
    </p:spTree>
    <p:extLst>
      <p:ext uri="{BB962C8B-B14F-4D97-AF65-F5344CB8AC3E}">
        <p14:creationId xmlns:p14="http://schemas.microsoft.com/office/powerpoint/2010/main" val="1741676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A2FA1-B864-4511-8D5F-E3480D9E6E50}"/>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Fractured Pelvis</a:t>
            </a:r>
            <a:endParaRPr lang="en-US" b="1" i="0" u="none" strike="noStrike" kern="1600" baseline="0" dirty="0"/>
          </a:p>
        </p:txBody>
      </p:sp>
      <p:sp>
        <p:nvSpPr>
          <p:cNvPr id="3" name="Text Placeholder 2">
            <a:extLst>
              <a:ext uri="{FF2B5EF4-FFF2-40B4-BE49-F238E27FC236}">
                <a16:creationId xmlns:a16="http://schemas.microsoft.com/office/drawing/2014/main" xmlns="" id="{4EE30D72-927E-4F96-B949-5784E5AC5D00}"/>
              </a:ext>
            </a:extLst>
          </p:cNvPr>
          <p:cNvSpPr>
            <a:spLocks noGrp="1"/>
          </p:cNvSpPr>
          <p:nvPr>
            <p:ph type="body" idx="1"/>
          </p:nvPr>
        </p:nvSpPr>
        <p:spPr/>
        <p:txBody>
          <a:bodyPr/>
          <a:lstStyle/>
          <a:p>
            <a:pPr marR="0" lvl="0" rtl="0"/>
            <a:r>
              <a:rPr lang="en-US" u="none" strike="noStrike" baseline="0" dirty="0"/>
              <a:t>Before or after applying a pelvic binder, it is best to not logroll a patient with a suspected pelvic fracture. </a:t>
            </a:r>
          </a:p>
          <a:p>
            <a:pPr lvl="1"/>
            <a:r>
              <a:rPr lang="en-US" u="none" strike="noStrike" baseline="0" dirty="0"/>
              <a:t>Logrolling not only is very painful for these patients but also can cause more bleeding, with resulting hypovolemic shock. </a:t>
            </a:r>
          </a:p>
          <a:p>
            <a:pPr marR="0" lvl="0" rtl="0"/>
            <a:r>
              <a:rPr lang="en-US" u="none" strike="noStrike" baseline="0" dirty="0"/>
              <a:t>It is best to use a carefully performed bridge lift for a broken pelvis. </a:t>
            </a:r>
          </a:p>
          <a:p>
            <a:pPr lvl="1"/>
            <a:r>
              <a:rPr lang="en-US" dirty="0"/>
              <a:t>Do not delay transport if additional trained personnel are not available.</a:t>
            </a:r>
            <a:endParaRPr lang="en-US" u="none" strike="noStrike" baseline="0" dirty="0"/>
          </a:p>
          <a:p>
            <a:pPr lvl="1"/>
            <a:r>
              <a:rPr lang="en-US" u="none" strike="noStrike" baseline="0" dirty="0"/>
              <a:t>If responsible bystanders are present, they may be able to help you perform a bridge lift.</a:t>
            </a:r>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24-7</a:t>
            </a:r>
          </a:p>
        </p:txBody>
      </p:sp>
    </p:spTree>
    <p:extLst>
      <p:ext uri="{BB962C8B-B14F-4D97-AF65-F5344CB8AC3E}">
        <p14:creationId xmlns:p14="http://schemas.microsoft.com/office/powerpoint/2010/main" val="2558106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82CE5-23A9-4299-B2BE-B00968781B6D}"/>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Shock</a:t>
            </a:r>
            <a:endParaRPr lang="en-US" b="1" i="0" u="none" strike="noStrike" kern="1600" baseline="0" dirty="0"/>
          </a:p>
        </p:txBody>
      </p:sp>
      <p:sp>
        <p:nvSpPr>
          <p:cNvPr id="3" name="Text Placeholder 2">
            <a:extLst>
              <a:ext uri="{FF2B5EF4-FFF2-40B4-BE49-F238E27FC236}">
                <a16:creationId xmlns:a16="http://schemas.microsoft.com/office/drawing/2014/main" xmlns="" id="{49AEBC26-4276-4EFA-89F7-F4C5002FA487}"/>
              </a:ext>
            </a:extLst>
          </p:cNvPr>
          <p:cNvSpPr>
            <a:spLocks noGrp="1"/>
          </p:cNvSpPr>
          <p:nvPr>
            <p:ph type="body" idx="1"/>
          </p:nvPr>
        </p:nvSpPr>
        <p:spPr/>
        <p:txBody>
          <a:bodyPr/>
          <a:lstStyle/>
          <a:p>
            <a:pPr marR="0" lvl="0" rtl="0"/>
            <a:r>
              <a:rPr lang="en-US" u="none" strike="noStrike" baseline="0" dirty="0"/>
              <a:t>Shock is common in abdominal and pelvic trauma and is treated in the usual manner. </a:t>
            </a:r>
          </a:p>
          <a:p>
            <a:pPr lvl="1"/>
            <a:r>
              <a:rPr lang="en-US" u="none" strike="noStrike" baseline="0" dirty="0"/>
              <a:t>Patients who are in shock should not be given anything by mouth. </a:t>
            </a:r>
          </a:p>
          <a:p>
            <a:pPr lvl="1"/>
            <a:r>
              <a:rPr lang="en-US" u="none" strike="noStrike" baseline="0" dirty="0"/>
              <a:t>ALS should be requested if available.</a:t>
            </a:r>
          </a:p>
          <a:p>
            <a:pPr lvl="1"/>
            <a:r>
              <a:rPr lang="en-US" dirty="0"/>
              <a:t>P</a:t>
            </a:r>
            <a:r>
              <a:rPr lang="en-US" u="none" strike="noStrike" baseline="0" dirty="0"/>
              <a:t>atients should be rapidly transported to a definitive-care facility.</a:t>
            </a:r>
          </a:p>
          <a:p>
            <a:pPr lvl="1"/>
            <a:endParaRPr lang="en-US" u="none" strike="noStrike" baseline="0" dirty="0"/>
          </a:p>
          <a:p>
            <a:r>
              <a:rPr lang="en-US" u="none" strike="noStrike" baseline="0" dirty="0"/>
              <a:t>Overall management for abdominal injuries includes early recognition, specific care for the injury, treatment for shock, and rapid transport to a trauma center.</a:t>
            </a:r>
          </a:p>
        </p:txBody>
      </p:sp>
      <p:pic>
        <p:nvPicPr>
          <p:cNvPr id="6" name="Picture 5"/>
          <p:cNvPicPr>
            <a:picLocks noChangeAspect="1"/>
          </p:cNvPicPr>
          <p:nvPr/>
        </p:nvPicPr>
        <p:blipFill>
          <a:blip r:embed="rId2"/>
          <a:stretch>
            <a:fillRect/>
          </a:stretch>
        </p:blipFill>
        <p:spPr>
          <a:xfrm>
            <a:off x="10363199" y="345188"/>
            <a:ext cx="1359526" cy="1365622"/>
          </a:xfrm>
          <a:prstGeom prst="rect">
            <a:avLst/>
          </a:prstGeom>
        </p:spPr>
      </p:pic>
      <p:sp>
        <p:nvSpPr>
          <p:cNvPr id="7" name="TextBox 6"/>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24-4</a:t>
            </a:r>
          </a:p>
        </p:txBody>
      </p:sp>
    </p:spTree>
    <p:extLst>
      <p:ext uri="{BB962C8B-B14F-4D97-AF65-F5344CB8AC3E}">
        <p14:creationId xmlns:p14="http://schemas.microsoft.com/office/powerpoint/2010/main" val="3212123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433F7-C3EF-4C65-9C9C-8B76064DA0FE}"/>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187325CD-3163-4609-95E4-54AD91DDC211}"/>
              </a:ext>
            </a:extLst>
          </p:cNvPr>
          <p:cNvSpPr>
            <a:spLocks noGrp="1"/>
          </p:cNvSpPr>
          <p:nvPr>
            <p:ph type="body" idx="1"/>
          </p:nvPr>
        </p:nvSpPr>
        <p:spPr/>
        <p:txBody>
          <a:bodyPr/>
          <a:lstStyle/>
          <a:p>
            <a:pPr lvl="0"/>
            <a:r>
              <a:rPr lang="en-US" dirty="0"/>
              <a:t>On an intermediate ski trail, you see a young woman go off the edge of the slope. You note that she is trying to stop by sticking her poles into the snow ahead of her. Suddenly, the tip of a pole catches in the snow and the handle jams into her abdomen. She immediately falls to the ground. When you reach her, she is lying on the snow, gasping for air, and clutching her abdomen.</a:t>
            </a:r>
          </a:p>
          <a:p>
            <a:pPr lvl="0"/>
            <a:endParaRPr lang="en-US" i="1" dirty="0"/>
          </a:p>
          <a:p>
            <a:pPr lvl="0"/>
            <a:r>
              <a:rPr lang="en-US" i="1" dirty="0"/>
              <a:t>What is your first step in assessment?</a:t>
            </a:r>
            <a:endParaRPr lang="en-US" i="1" u="none" strike="noStrike" baseline="0" dirty="0"/>
          </a:p>
        </p:txBody>
      </p:sp>
    </p:spTree>
    <p:extLst>
      <p:ext uri="{BB962C8B-B14F-4D97-AF65-F5344CB8AC3E}">
        <p14:creationId xmlns:p14="http://schemas.microsoft.com/office/powerpoint/2010/main" val="3535175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433F7-C3EF-4C65-9C9C-8B76064DA0FE}"/>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187325CD-3163-4609-95E4-54AD91DDC211}"/>
              </a:ext>
            </a:extLst>
          </p:cNvPr>
          <p:cNvSpPr>
            <a:spLocks noGrp="1"/>
          </p:cNvSpPr>
          <p:nvPr>
            <p:ph type="body" idx="1"/>
          </p:nvPr>
        </p:nvSpPr>
        <p:spPr>
          <a:xfrm>
            <a:off x="878205" y="1784604"/>
            <a:ext cx="10435590" cy="3986213"/>
          </a:xfrm>
        </p:spPr>
        <p:txBody>
          <a:bodyPr/>
          <a:lstStyle/>
          <a:p>
            <a:pPr lvl="0"/>
            <a:r>
              <a:rPr lang="en-US" dirty="0"/>
              <a:t>You ask patient if she is OK, and she replies, “No, help me.” You confirm that patient’s ABCDs are intact and that she does not have any serious external bleeding, spine pain or neurologic deficit. During your secondary assessment, patient complains of severe pain in her “stomach.” Examination of the abdomen reveals tenderness to palpation in the left upper quadrant. Patient’s radial pulse is 124 beats per minute, and her respirations are 20 breaths per minute. She says that she has no medical problems, is not taking any medications, has no allergies to medications, and last ate at breakfast approximately 3 hours ago. She denies any possibility that she could be pregnant. After 5 minutes, she appears to be breathing more easily but states that her “stomach really hurts.” Pulse is now 108 beats per minute, and respirations are 16 breaths per minute.</a:t>
            </a:r>
          </a:p>
          <a:p>
            <a:pPr lvl="0"/>
            <a:endParaRPr lang="en-US" dirty="0"/>
          </a:p>
          <a:p>
            <a:pPr lvl="0"/>
            <a:r>
              <a:rPr lang="en-US" i="1" dirty="0"/>
              <a:t>What is your care and transport plan?</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1539711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p:txBody>
          <a:bodyPr>
            <a:normAutofit/>
          </a:bodyPr>
          <a:lstStyle/>
          <a:p>
            <a:r>
              <a:rPr lang="en-US" i="1" dirty="0"/>
              <a:t>CASE OUTCOME</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type="body" idx="1"/>
          </p:nvPr>
        </p:nvSpPr>
        <p:spPr>
          <a:xfrm>
            <a:off x="878205" y="1984629"/>
            <a:ext cx="10435590" cy="3986213"/>
          </a:xfrm>
        </p:spPr>
        <p:txBody>
          <a:bodyPr/>
          <a:lstStyle/>
          <a:p>
            <a:pPr lvl="0"/>
            <a:r>
              <a:rPr lang="en-US" dirty="0"/>
              <a:t>Other patrollers arrive. You administer oxygen to patient on scene using a high-flow nonrebreather mask. Because she has significant left upper quadrant abdominal pain, you radio for ALS transport. The woman is transported in a toboggan in a head-uphill position because of breathing difficulties. In the first-aid room, patient says, “I don’t feel good.” Further assessment reveals more generalized abdominal tenderness, and she tenses when you palpate her abdomen. There is no abdominal distention, but she is very nauseated. Her pulse is now 132 beats per minute, and blood pressure is 98/50 mm Hg. Keeping patient supine, you add blankets, allow her to bend her knees, and help load her into an ambulance. You later find out patient was admitted for an injury to her spleen. Following surgery to remove a badly ruptured spleen, she returns to thank you for saving her life.</a:t>
            </a:r>
            <a:endParaRPr lang="en-US" u="none" strike="noStrike" baseline="0" dirty="0"/>
          </a:p>
        </p:txBody>
      </p:sp>
    </p:spTree>
    <p:extLst>
      <p:ext uri="{BB962C8B-B14F-4D97-AF65-F5344CB8AC3E}">
        <p14:creationId xmlns:p14="http://schemas.microsoft.com/office/powerpoint/2010/main" val="273589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39457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a:xfrm>
            <a:off x="0" y="121033"/>
            <a:ext cx="12192000" cy="1002089"/>
          </a:xfrm>
        </p:spPr>
        <p:txBody>
          <a:bodyPr anchor="ctr">
            <a:normAutofit/>
          </a:bodyPr>
          <a:lstStyle/>
          <a:p>
            <a:r>
              <a:rPr lang="en-US" dirty="0"/>
              <a:t>OEC Skill 24-1: Stabilizing the Pelvis</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sz="half" idx="1"/>
          </p:nvPr>
        </p:nvSpPr>
        <p:spPr>
          <a:xfrm>
            <a:off x="914400" y="1461052"/>
            <a:ext cx="4855464" cy="4729436"/>
          </a:xfrm>
        </p:spPr>
        <p:txBody>
          <a:bodyPr>
            <a:normAutofit/>
          </a:bodyPr>
          <a:lstStyle/>
          <a:p>
            <a:pPr lvl="0">
              <a:lnSpc>
                <a:spcPct val="90000"/>
              </a:lnSpc>
            </a:pPr>
            <a:r>
              <a:rPr lang="en-US" sz="2000" dirty="0"/>
              <a:t>1. Prepare the commercial pelvic binder or folded sheet and place it beside the patient on the backboard, or stretcher, that is being used as a litter. Place it where the supine patient’s pelvis will be. If possible, dig out the snow or material under the pelvis and slide the device under the patient and apply.</a:t>
            </a:r>
          </a:p>
        </p:txBody>
      </p:sp>
      <p:pic>
        <p:nvPicPr>
          <p:cNvPr id="9" name="Picture 3" descr="Photo shows a patient lying on the snow with arms folded across the chest and one O E C technician crouched at the top of the head and the other three are digging out the snow under the pelvis of the patient. " title="Photo shows step for Stabilizing the Pel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740" y="2253236"/>
            <a:ext cx="4218678" cy="264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8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a:xfrm>
            <a:off x="0" y="121033"/>
            <a:ext cx="12192000" cy="1002089"/>
          </a:xfrm>
        </p:spPr>
        <p:txBody>
          <a:bodyPr anchor="ctr">
            <a:normAutofit/>
          </a:bodyPr>
          <a:lstStyle/>
          <a:p>
            <a:r>
              <a:rPr lang="en-US" dirty="0"/>
              <a:t>OEC Skill 24-1: Stabilizing the Pelvis</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sz="half" idx="1"/>
          </p:nvPr>
        </p:nvSpPr>
        <p:spPr>
          <a:xfrm>
            <a:off x="914400" y="1461052"/>
            <a:ext cx="4855464" cy="4729436"/>
          </a:xfrm>
        </p:spPr>
        <p:txBody>
          <a:bodyPr>
            <a:normAutofit/>
          </a:bodyPr>
          <a:lstStyle/>
          <a:p>
            <a:pPr lvl="0">
              <a:lnSpc>
                <a:spcPct val="90000"/>
              </a:lnSpc>
            </a:pPr>
            <a:r>
              <a:rPr lang="en-US" sz="2000" dirty="0"/>
              <a:t>2. Perform a bridge lift. Place the patient on top of the sheet or the commercial binder so it is 1 to 2 inches below the iliac crests. Logroll only if absolutely necessary since doing so can cause more internal bleeding.</a:t>
            </a:r>
          </a:p>
        </p:txBody>
      </p:sp>
      <p:pic>
        <p:nvPicPr>
          <p:cNvPr id="7" name="Picture 4" descr="Photo shows the O E C technicians bending to perform the bridge lift. " title="Photo shows step for Stabilizing the Pel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799" y="2608904"/>
            <a:ext cx="4003236" cy="246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5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a:xfrm>
            <a:off x="0" y="121033"/>
            <a:ext cx="12192000" cy="1002089"/>
          </a:xfrm>
        </p:spPr>
        <p:txBody>
          <a:bodyPr anchor="ctr">
            <a:normAutofit/>
          </a:bodyPr>
          <a:lstStyle/>
          <a:p>
            <a:r>
              <a:rPr lang="en-US" dirty="0"/>
              <a:t>OEC Skill 24-1: Stabilizing the Pelvis</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sz="half" idx="1"/>
          </p:nvPr>
        </p:nvSpPr>
        <p:spPr>
          <a:xfrm>
            <a:off x="661242" y="1732839"/>
            <a:ext cx="4855464" cy="4729436"/>
          </a:xfrm>
        </p:spPr>
        <p:txBody>
          <a:bodyPr>
            <a:normAutofit/>
          </a:bodyPr>
          <a:lstStyle/>
          <a:p>
            <a:pPr lvl="0">
              <a:lnSpc>
                <a:spcPct val="90000"/>
              </a:lnSpc>
            </a:pPr>
            <a:r>
              <a:rPr lang="en-US" sz="2000" dirty="0"/>
              <a:t>3. Fasten the binder:</a:t>
            </a:r>
          </a:p>
          <a:p>
            <a:pPr lvl="1">
              <a:lnSpc>
                <a:spcPct val="90000"/>
              </a:lnSpc>
            </a:pPr>
            <a:r>
              <a:rPr lang="en-US" dirty="0"/>
              <a:t>a. If using a sheet, draw the two ends of the sheet together over the symphysis pubis, compressing the hips (greater trochanters) together. Then tie the sheet ends together snugly using an overhand knot. Plastic ties are in some cases better than using an overhand knot if available.</a:t>
            </a:r>
          </a:p>
          <a:p>
            <a:pPr lvl="1">
              <a:lnSpc>
                <a:spcPct val="90000"/>
              </a:lnSpc>
            </a:pPr>
            <a:r>
              <a:rPr lang="en-US" dirty="0"/>
              <a:t>b. If using a commercial binder, pull the two ends together snugly in a similar way and Velcro or belt the binder per the manufacturer’s directions.</a:t>
            </a:r>
          </a:p>
        </p:txBody>
      </p:sp>
      <p:pic>
        <p:nvPicPr>
          <p:cNvPr id="5" name="Picture 5" descr="Photo A shows three O E C technicians tying the sheet ends together snuggly using an overhand knot over the symphysis pubis while one of them at the head is holding the head in place. Photo B shows the O E C technicians tightening a commercial binder over the symphysis pubis. " title="Photo shows step for Stabilizing the Pelv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945" y="3083145"/>
            <a:ext cx="5389563"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1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a:xfrm>
            <a:off x="0" y="121033"/>
            <a:ext cx="12192000" cy="1002089"/>
          </a:xfrm>
        </p:spPr>
        <p:txBody>
          <a:bodyPr anchor="ctr">
            <a:normAutofit/>
          </a:bodyPr>
          <a:lstStyle/>
          <a:p>
            <a:r>
              <a:rPr lang="en-US" dirty="0"/>
              <a:t>OEC Skill 24-1: Stabilizing the Pelvis</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sz="half" idx="1"/>
          </p:nvPr>
        </p:nvSpPr>
        <p:spPr>
          <a:xfrm>
            <a:off x="914400" y="1461052"/>
            <a:ext cx="4855464" cy="4729436"/>
          </a:xfrm>
        </p:spPr>
        <p:txBody>
          <a:bodyPr>
            <a:normAutofit/>
          </a:bodyPr>
          <a:lstStyle/>
          <a:p>
            <a:pPr lvl="0"/>
            <a:r>
              <a:rPr lang="en-US" dirty="0"/>
              <a:t>4. Lift the knees approximately 6 to 8 inches or to a position of comfort and place a blanket or other padded material under the knees prior to strapping the patient down</a:t>
            </a:r>
          </a:p>
        </p:txBody>
      </p:sp>
      <p:pic>
        <p:nvPicPr>
          <p:cNvPr id="5" name="Picture 6" descr="Photo shows O E C technicians placing padding under the lifted knees of the patient." title="Photo shows step for Stabilizing the Pel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369" y="2326143"/>
            <a:ext cx="4570798" cy="285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12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a:xfrm>
            <a:off x="0" y="121033"/>
            <a:ext cx="12192000" cy="1002089"/>
          </a:xfrm>
        </p:spPr>
        <p:txBody>
          <a:bodyPr anchor="ctr">
            <a:normAutofit/>
          </a:bodyPr>
          <a:lstStyle/>
          <a:p>
            <a:r>
              <a:rPr lang="en-US" dirty="0"/>
              <a:t>OEC Skill 24-1: Stabilizing the Pelvis</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sz="half" idx="1"/>
          </p:nvPr>
        </p:nvSpPr>
        <p:spPr>
          <a:xfrm>
            <a:off x="914400" y="1461052"/>
            <a:ext cx="4855464" cy="4729436"/>
          </a:xfrm>
        </p:spPr>
        <p:txBody>
          <a:bodyPr>
            <a:normAutofit/>
          </a:bodyPr>
          <a:lstStyle/>
          <a:p>
            <a:pPr lvl="0"/>
            <a:r>
              <a:rPr lang="en-US" dirty="0"/>
              <a:t>5. Finish securing the patient to the backboard or stretcher.</a:t>
            </a:r>
          </a:p>
        </p:txBody>
      </p:sp>
      <p:pic>
        <p:nvPicPr>
          <p:cNvPr id="5" name="Picture 7" descr="Photo shows the O E C technicians fastening the straps on the legs." title="Photo shows step for Stabilizing the Pel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457" y="2291974"/>
            <a:ext cx="4449960" cy="276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1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a:xfrm>
            <a:off x="0" y="121033"/>
            <a:ext cx="12192000" cy="1002089"/>
          </a:xfrm>
        </p:spPr>
        <p:txBody>
          <a:bodyPr anchor="ctr">
            <a:normAutofit/>
          </a:bodyPr>
          <a:lstStyle/>
          <a:p>
            <a:r>
              <a:rPr lang="en-US" dirty="0"/>
              <a:t>OEC Skill 24-1: Stabilizing the Pelvis</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sz="half" idx="1"/>
          </p:nvPr>
        </p:nvSpPr>
        <p:spPr>
          <a:xfrm>
            <a:off x="914400" y="1461052"/>
            <a:ext cx="4855464" cy="4729436"/>
          </a:xfrm>
        </p:spPr>
        <p:txBody>
          <a:bodyPr>
            <a:normAutofit/>
          </a:bodyPr>
          <a:lstStyle/>
          <a:p>
            <a:pPr lvl="0"/>
            <a:r>
              <a:rPr lang="en-US" dirty="0"/>
              <a:t>6. Because this is a distracting injury, apply a collar and head blocks and use spinal motion restriction (with the padding under the knees).</a:t>
            </a:r>
          </a:p>
        </p:txBody>
      </p:sp>
      <p:pic>
        <p:nvPicPr>
          <p:cNvPr id="5" name="Picture 8" descr="Photo shows the patient completely prepared with a collar and head blocks and S M R (with the padding under the knees), straps at the chest, thighs, and legs." title="Photo shows step for Stabilizing the Pel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967" y="2552087"/>
            <a:ext cx="4207096" cy="259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8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a:xfrm>
            <a:off x="0" y="121033"/>
            <a:ext cx="12192000" cy="1002089"/>
          </a:xfrm>
        </p:spPr>
        <p:txBody>
          <a:bodyPr anchor="ctr">
            <a:normAutofit/>
          </a:bodyPr>
          <a:lstStyle/>
          <a:p>
            <a:r>
              <a:rPr lang="en-US" dirty="0"/>
              <a:t>OEC Skill 24-1: Stabilizing the Pelvis</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sz="half" idx="1"/>
          </p:nvPr>
        </p:nvSpPr>
        <p:spPr>
          <a:xfrm>
            <a:off x="914400" y="1461052"/>
            <a:ext cx="4855464" cy="4729436"/>
          </a:xfrm>
        </p:spPr>
        <p:txBody>
          <a:bodyPr>
            <a:normAutofit/>
          </a:bodyPr>
          <a:lstStyle/>
          <a:p>
            <a:pPr lvl="0"/>
            <a:r>
              <a:rPr lang="en-US" dirty="0"/>
              <a:t>7. Lift the patient carefully into the toboggan or transport device outside. Again, a bridge lift is best.</a:t>
            </a:r>
          </a:p>
        </p:txBody>
      </p:sp>
      <p:pic>
        <p:nvPicPr>
          <p:cNvPr id="5" name="Picture 2" descr=" Photo shows the O E C technicians covering the patient on the toboggan with blanket while one of them stands ready for transport." title="Photo shows step for Stabilizing the Pel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439" y="2229669"/>
            <a:ext cx="4798196" cy="290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2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25830" y="1773382"/>
            <a:ext cx="10287000" cy="4416535"/>
          </a:xfrm>
        </p:spPr>
        <p:txBody>
          <a:bodyPr>
            <a:normAutofit/>
          </a:bodyPr>
          <a:lstStyle/>
          <a:p>
            <a:r>
              <a:rPr lang="en-US" sz="2400" dirty="0"/>
              <a:t>Assessing and treating trauma of the abdominal and pelvic cavities adds another dimension to your skills. </a:t>
            </a:r>
          </a:p>
          <a:p>
            <a:r>
              <a:rPr lang="en-US" sz="2400" dirty="0"/>
              <a:t>Organs in the abdominal cavity are less well protected than those in the chest.</a:t>
            </a:r>
          </a:p>
          <a:p>
            <a:pPr lvl="1"/>
            <a:r>
              <a:rPr lang="en-US" sz="2400" dirty="0"/>
              <a:t>Structures within the pelvis, although better protected, can still be injured.</a:t>
            </a:r>
          </a:p>
          <a:p>
            <a:pPr lvl="1"/>
            <a:r>
              <a:rPr lang="en-US" sz="2400" dirty="0"/>
              <a:t>Both cavities are served by a vast network of blood vessels. </a:t>
            </a:r>
          </a:p>
          <a:p>
            <a:r>
              <a:rPr lang="en-US" sz="2400" dirty="0"/>
              <a:t>The goal is to identify a potentially serious emergency, render emergent care, and quickly move patient toward definitive treatment.</a:t>
            </a:r>
          </a:p>
          <a:p>
            <a:endParaRPr lang="en-US" sz="3200" dirty="0"/>
          </a:p>
        </p:txBody>
      </p:sp>
    </p:spTree>
    <p:extLst>
      <p:ext uri="{BB962C8B-B14F-4D97-AF65-F5344CB8AC3E}">
        <p14:creationId xmlns:p14="http://schemas.microsoft.com/office/powerpoint/2010/main" val="214946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273004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D472C-A43A-4A7C-8681-9BD0D380A0C8}"/>
              </a:ext>
            </a:extLst>
          </p:cNvPr>
          <p:cNvSpPr>
            <a:spLocks noGrp="1"/>
          </p:cNvSpPr>
          <p:nvPr>
            <p:ph type="title"/>
          </p:nvPr>
        </p:nvSpPr>
        <p:spPr>
          <a:xfrm>
            <a:off x="0" y="121033"/>
            <a:ext cx="12192000" cy="1002089"/>
          </a:xfrm>
        </p:spPr>
        <p:txBody>
          <a:bodyPr anchor="ctr">
            <a:normAutofit/>
          </a:bodyPr>
          <a:lstStyle/>
          <a:p>
            <a:r>
              <a:rPr lang="en-US" kern="1600" dirty="0"/>
              <a:t>The Abdominal Cavity</a:t>
            </a:r>
            <a:endParaRPr lang="en-US" b="1" i="0" u="none" strike="noStrike" kern="1600" baseline="0" dirty="0"/>
          </a:p>
        </p:txBody>
      </p:sp>
      <p:sp>
        <p:nvSpPr>
          <p:cNvPr id="3" name="Text Placeholder 2">
            <a:extLst>
              <a:ext uri="{FF2B5EF4-FFF2-40B4-BE49-F238E27FC236}">
                <a16:creationId xmlns:a16="http://schemas.microsoft.com/office/drawing/2014/main" xmlns="" id="{202B03EB-E050-4C3A-849E-BCAFB80F7420}"/>
              </a:ext>
            </a:extLst>
          </p:cNvPr>
          <p:cNvSpPr>
            <a:spLocks noGrp="1"/>
          </p:cNvSpPr>
          <p:nvPr>
            <p:ph sz="half" idx="1"/>
          </p:nvPr>
        </p:nvSpPr>
        <p:spPr>
          <a:xfrm>
            <a:off x="809625" y="1490093"/>
            <a:ext cx="4855464" cy="5139773"/>
          </a:xfrm>
        </p:spPr>
        <p:txBody>
          <a:bodyPr>
            <a:normAutofit/>
          </a:bodyPr>
          <a:lstStyle/>
          <a:p>
            <a:pPr>
              <a:lnSpc>
                <a:spcPct val="90000"/>
              </a:lnSpc>
            </a:pPr>
            <a:r>
              <a:rPr lang="en-US" sz="2400" dirty="0"/>
              <a:t>The abdomen and pelvis constitute the largest cavity in the human body. </a:t>
            </a:r>
          </a:p>
          <a:p>
            <a:pPr lvl="0">
              <a:lnSpc>
                <a:spcPct val="90000"/>
              </a:lnSpc>
            </a:pPr>
            <a:r>
              <a:rPr lang="en-US" sz="2400" dirty="0"/>
              <a:t>The abdominal cavity is separated from the thoracic cavity by the diaphragm, the muscle that contracts to expand the lungs.</a:t>
            </a:r>
            <a:endParaRPr lang="en-US" sz="2400" dirty="0">
              <a:highlight>
                <a:srgbClr val="FFFF00"/>
              </a:highlight>
            </a:endParaRPr>
          </a:p>
          <a:p>
            <a:pPr lvl="0">
              <a:lnSpc>
                <a:spcPct val="90000"/>
              </a:lnSpc>
            </a:pPr>
            <a:r>
              <a:rPr lang="en-US" sz="2400" dirty="0"/>
              <a:t>The inferior margin of the abdomen is the pelvic brim, which is an imaginary plane formed by the top of the pelvic bones. </a:t>
            </a:r>
          </a:p>
        </p:txBody>
      </p:sp>
      <p:pic>
        <p:nvPicPr>
          <p:cNvPr id="7" name="Picture 6"/>
          <p:cNvPicPr>
            <a:picLocks noChangeAspect="1"/>
          </p:cNvPicPr>
          <p:nvPr/>
        </p:nvPicPr>
        <p:blipFill>
          <a:blip r:embed="rId2"/>
          <a:stretch>
            <a:fillRect/>
          </a:stretch>
        </p:blipFill>
        <p:spPr>
          <a:xfrm>
            <a:off x="10363199" y="345188"/>
            <a:ext cx="1359526" cy="1365622"/>
          </a:xfrm>
          <a:prstGeom prst="rect">
            <a:avLst/>
          </a:prstGeom>
        </p:spPr>
      </p:pic>
      <p:sp>
        <p:nvSpPr>
          <p:cNvPr id="5" name="TextBox 4"/>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24-1</a:t>
            </a:r>
          </a:p>
        </p:txBody>
      </p:sp>
      <p:pic>
        <p:nvPicPr>
          <p:cNvPr id="1026" name="Picture 2" descr="Illustration A shows The Esophagus tube going down to the stomach past the Diaphragm. Just below the diaphragm on the right side are the Bile duct, liver, and gall bladder. Below the stomach on the left side is the spleen. The large intestine surrounds the small intestine and ends in the rectum. The appendix is at the tip of the large intestine to the right. Illustration B shows Inferior vena cava and the aorta down the middle from the chest up to the pelvic area. Two kidneys connected by two ureters to a urinary bladder. The Adrenal gland, Pancreas, and duodenum between the kidneys are shown." title="Illustration A shows the organs of the abdominal cavity and illustration B shows the retroperitoneal orga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498" y="1277476"/>
            <a:ext cx="2951162"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8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r>
              <a:rPr lang="en-US" kern="1600" dirty="0"/>
              <a:t>The Pelvic Cavity and Retroperitoneal Space</a:t>
            </a:r>
            <a:endParaRPr lang="en-US" b="1" i="0" u="none" strike="noStrike" kern="1600" baseline="0" dirty="0"/>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52500" y="1575101"/>
            <a:ext cx="10287000" cy="4699047"/>
          </a:xfrm>
        </p:spPr>
        <p:txBody>
          <a:bodyPr>
            <a:normAutofit/>
          </a:bodyPr>
          <a:lstStyle/>
          <a:p>
            <a:pPr lvl="1">
              <a:lnSpc>
                <a:spcPct val="90000"/>
              </a:lnSpc>
            </a:pPr>
            <a:r>
              <a:rPr lang="en-US" sz="2200" dirty="0"/>
              <a:t>The Pelvic cavity is encased by the pelvic bones. </a:t>
            </a:r>
          </a:p>
          <a:p>
            <a:pPr lvl="2">
              <a:lnSpc>
                <a:spcPct val="90000"/>
              </a:lnSpc>
            </a:pPr>
            <a:r>
              <a:rPr lang="en-US" sz="2000" dirty="0"/>
              <a:t>Pelvic organs are relatively protected from trauma by these bones--the ilium, the ischium, and the pubis. </a:t>
            </a:r>
          </a:p>
          <a:p>
            <a:pPr lvl="2">
              <a:lnSpc>
                <a:spcPct val="90000"/>
              </a:lnSpc>
            </a:pPr>
            <a:r>
              <a:rPr lang="en-US" sz="2200" dirty="0"/>
              <a:t>N</a:t>
            </a:r>
            <a:r>
              <a:rPr lang="en-US" sz="2000" dirty="0"/>
              <a:t>ot the case with the abdominal organs</a:t>
            </a:r>
          </a:p>
          <a:p>
            <a:pPr lvl="2">
              <a:lnSpc>
                <a:spcPct val="90000"/>
              </a:lnSpc>
            </a:pPr>
            <a:endParaRPr lang="en-US" sz="2000" dirty="0"/>
          </a:p>
          <a:p>
            <a:pPr lvl="1">
              <a:lnSpc>
                <a:spcPct val="90000"/>
              </a:lnSpc>
            </a:pPr>
            <a:r>
              <a:rPr lang="en-US" sz="2200" dirty="0"/>
              <a:t>Just posterior (behind) the abdominal cavity are the kidneys and abdominal aorta in the retroperitoneal space.</a:t>
            </a:r>
          </a:p>
          <a:p>
            <a:pPr lvl="1">
              <a:lnSpc>
                <a:spcPct val="90000"/>
              </a:lnSpc>
            </a:pPr>
            <a:endParaRPr lang="en-US" sz="2200" dirty="0"/>
          </a:p>
          <a:p>
            <a:pPr lvl="1"/>
            <a:r>
              <a:rPr lang="en-US" sz="2200" dirty="0"/>
              <a:t>Some of the organs in or just behind the abdominal cavity are involved with processing blood (increasing the risk of internal bleeding): </a:t>
            </a:r>
          </a:p>
          <a:p>
            <a:pPr lvl="2"/>
            <a:r>
              <a:rPr lang="en-US" sz="2000" dirty="0"/>
              <a:t>Kidneys </a:t>
            </a:r>
          </a:p>
          <a:p>
            <a:pPr lvl="2"/>
            <a:r>
              <a:rPr lang="en-US" sz="2000" dirty="0"/>
              <a:t>Liver</a:t>
            </a:r>
          </a:p>
          <a:p>
            <a:pPr lvl="2"/>
            <a:r>
              <a:rPr lang="en-US" sz="2000" dirty="0"/>
              <a:t>Spleen </a:t>
            </a:r>
          </a:p>
          <a:p>
            <a:pPr lvl="2"/>
            <a:r>
              <a:rPr lang="en-US" sz="2000" dirty="0"/>
              <a:t>Aorta and companion inferior vena cava</a:t>
            </a:r>
          </a:p>
        </p:txBody>
      </p:sp>
      <p:pic>
        <p:nvPicPr>
          <p:cNvPr id="5" name="Picture 4"/>
          <p:cNvPicPr>
            <a:picLocks noChangeAspect="1"/>
          </p:cNvPicPr>
          <p:nvPr/>
        </p:nvPicPr>
        <p:blipFill>
          <a:blip r:embed="rId2"/>
          <a:stretch>
            <a:fillRect/>
          </a:stretch>
        </p:blipFill>
        <p:spPr>
          <a:xfrm>
            <a:off x="10363199" y="345188"/>
            <a:ext cx="1359526" cy="1365622"/>
          </a:xfrm>
          <a:prstGeom prst="rect">
            <a:avLst/>
          </a:prstGeom>
        </p:spPr>
      </p:pic>
      <p:sp>
        <p:nvSpPr>
          <p:cNvPr id="6" name="TextBox 5"/>
          <p:cNvSpPr txBox="1"/>
          <p:nvPr/>
        </p:nvSpPr>
        <p:spPr>
          <a:xfrm>
            <a:off x="10650417" y="797167"/>
            <a:ext cx="785091" cy="461665"/>
          </a:xfrm>
          <a:prstGeom prst="rect">
            <a:avLst/>
          </a:prstGeom>
          <a:noFill/>
        </p:spPr>
        <p:txBody>
          <a:bodyPr wrap="square" rtlCol="0">
            <a:spAutoFit/>
          </a:bodyPr>
          <a:lstStyle/>
          <a:p>
            <a:r>
              <a:rPr lang="en-US" sz="2400" b="1" dirty="0">
                <a:solidFill>
                  <a:schemeClr val="tx2"/>
                </a:solidFill>
              </a:rPr>
              <a:t>24-1</a:t>
            </a:r>
          </a:p>
        </p:txBody>
      </p:sp>
    </p:spTree>
    <p:extLst>
      <p:ext uri="{BB962C8B-B14F-4D97-AF65-F5344CB8AC3E}">
        <p14:creationId xmlns:p14="http://schemas.microsoft.com/office/powerpoint/2010/main" val="32794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3693</Words>
  <Application>Microsoft Office PowerPoint</Application>
  <PresentationFormat>Widescreen</PresentationFormat>
  <Paragraphs>332</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Arial Black</vt:lpstr>
      <vt:lpstr>Calibri</vt:lpstr>
      <vt:lpstr>Wingdings</vt:lpstr>
      <vt:lpstr>Educational subjects 16x9</vt:lpstr>
      <vt:lpstr>Abdominal and Pelvic Trauma</vt:lpstr>
      <vt:lpstr>The following presentation will utilize two symbols to identify material necessary for an OEC Technician to comprehend:</vt:lpstr>
      <vt:lpstr>Objectives</vt:lpstr>
      <vt:lpstr>Key Terms</vt:lpstr>
      <vt:lpstr>PowerPoint Presentation</vt:lpstr>
      <vt:lpstr>Chapter Overview </vt:lpstr>
      <vt:lpstr>PowerPoint Presentation</vt:lpstr>
      <vt:lpstr>The Abdominal Cavity</vt:lpstr>
      <vt:lpstr>The Pelvic Cavity and Retroperitoneal Space</vt:lpstr>
      <vt:lpstr>Four Quadrants of the Abdomen</vt:lpstr>
      <vt:lpstr>PowerPoint Presentation</vt:lpstr>
      <vt:lpstr>Common Abdominal and Pelvic Injuries</vt:lpstr>
      <vt:lpstr>Abdominal Wall Contusion </vt:lpstr>
      <vt:lpstr>Liver Injuries</vt:lpstr>
      <vt:lpstr>Spleen Injuries</vt:lpstr>
      <vt:lpstr>Vascular Injuries</vt:lpstr>
      <vt:lpstr>Diaphragm Tear/Rupture</vt:lpstr>
      <vt:lpstr>Intestinal Tear/Rupture</vt:lpstr>
      <vt:lpstr>Impaled Objects</vt:lpstr>
      <vt:lpstr>Abdominal Evisceration</vt:lpstr>
      <vt:lpstr>Pelvic Fractures</vt:lpstr>
      <vt:lpstr>Lower Urinary Tract Injuries</vt:lpstr>
      <vt:lpstr>Genital Injuries</vt:lpstr>
      <vt:lpstr>PowerPoint Presentation</vt:lpstr>
      <vt:lpstr>Patient Assessment of the Abdomen and Pelvis</vt:lpstr>
      <vt:lpstr>Patient Assessment: Primary Survey</vt:lpstr>
      <vt:lpstr>Patient Assessment: Signs and Symptoms</vt:lpstr>
      <vt:lpstr>Patient Assessment: Pain</vt:lpstr>
      <vt:lpstr>Patient Assessment: Inspection</vt:lpstr>
      <vt:lpstr>Patient Assessment: Inspection</vt:lpstr>
      <vt:lpstr>Patient Assessment: Palpation</vt:lpstr>
      <vt:lpstr>Patient Assessment: Referred Pain</vt:lpstr>
      <vt:lpstr>Patient Assessment: Special Considerations</vt:lpstr>
      <vt:lpstr>Patient Assessment: Genital Injuries</vt:lpstr>
      <vt:lpstr>Patient Assessment: Monitoring for Shock</vt:lpstr>
      <vt:lpstr>Patient Assessment: Monitoring for Shock</vt:lpstr>
      <vt:lpstr>PowerPoint Presentation</vt:lpstr>
      <vt:lpstr>Management: ABCDs</vt:lpstr>
      <vt:lpstr>Management</vt:lpstr>
      <vt:lpstr>Management: Impaled Objects</vt:lpstr>
      <vt:lpstr>Management: Abdominal Evisceration</vt:lpstr>
      <vt:lpstr>Management: Abdominal Evisceration</vt:lpstr>
      <vt:lpstr>Management: Fractured Pelvis</vt:lpstr>
      <vt:lpstr>Management: Fractured Pelvis</vt:lpstr>
      <vt:lpstr>Management: Shock</vt:lpstr>
      <vt:lpstr>PowerPoint Presentation</vt:lpstr>
      <vt:lpstr>CASE PRESENTATION</vt:lpstr>
      <vt:lpstr>CASE PRESENTATION</vt:lpstr>
      <vt:lpstr>CASE OUTCOME</vt:lpstr>
      <vt:lpstr>PowerPoint Presentation</vt:lpstr>
      <vt:lpstr>OEC Skill 24-1: Stabilizing the Pelvis</vt:lpstr>
      <vt:lpstr>OEC Skill 24-1: Stabilizing the Pelvis</vt:lpstr>
      <vt:lpstr>OEC Skill 24-1: Stabilizing the Pelvis</vt:lpstr>
      <vt:lpstr>OEC Skill 24-1: Stabilizing the Pelvis</vt:lpstr>
      <vt:lpstr>OEC Skill 24-1: Stabilizing the Pelvis</vt:lpstr>
      <vt:lpstr>OEC Skill 24-1: Stabilizing the Pelvis</vt:lpstr>
      <vt:lpstr>OEC Skill 24-1: Stabilizing the Pelvis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and Pelvic Trauma</dc:title>
  <dc:creator>Marisa Hines</dc:creator>
  <cp:lastModifiedBy>Sue M</cp:lastModifiedBy>
  <cp:revision>71</cp:revision>
  <dcterms:created xsi:type="dcterms:W3CDTF">2020-04-06T04:31:14Z</dcterms:created>
  <dcterms:modified xsi:type="dcterms:W3CDTF">2024-01-25T17:10:45Z</dcterms:modified>
</cp:coreProperties>
</file>