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8" r:id="rId2"/>
    <p:sldId id="387" r:id="rId3"/>
    <p:sldId id="368" r:id="rId4"/>
    <p:sldId id="388" r:id="rId5"/>
    <p:sldId id="267" r:id="rId6"/>
    <p:sldId id="257" r:id="rId7"/>
    <p:sldId id="374" r:id="rId8"/>
    <p:sldId id="389" r:id="rId9"/>
    <p:sldId id="369" r:id="rId10"/>
    <p:sldId id="385" r:id="rId11"/>
    <p:sldId id="386" r:id="rId12"/>
    <p:sldId id="259" r:id="rId13"/>
    <p:sldId id="260" r:id="rId14"/>
    <p:sldId id="261" r:id="rId15"/>
    <p:sldId id="381" r:id="rId16"/>
    <p:sldId id="262" r:id="rId17"/>
    <p:sldId id="375" r:id="rId18"/>
    <p:sldId id="263" r:id="rId19"/>
    <p:sldId id="264" r:id="rId20"/>
    <p:sldId id="382" r:id="rId21"/>
    <p:sldId id="265" r:id="rId22"/>
    <p:sldId id="376" r:id="rId23"/>
    <p:sldId id="370" r:id="rId24"/>
    <p:sldId id="268" r:id="rId25"/>
    <p:sldId id="377" r:id="rId26"/>
    <p:sldId id="269" r:id="rId27"/>
    <p:sldId id="271" r:id="rId28"/>
    <p:sldId id="272" r:id="rId29"/>
    <p:sldId id="273" r:id="rId30"/>
    <p:sldId id="274" r:id="rId31"/>
    <p:sldId id="275" r:id="rId32"/>
    <p:sldId id="379" r:id="rId33"/>
    <p:sldId id="380" r:id="rId34"/>
    <p:sldId id="277" r:id="rId35"/>
    <p:sldId id="278" r:id="rId36"/>
    <p:sldId id="279" r:id="rId37"/>
    <p:sldId id="280" r:id="rId38"/>
    <p:sldId id="281" r:id="rId39"/>
    <p:sldId id="282" r:id="rId40"/>
    <p:sldId id="378"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7" r:id="rId55"/>
    <p:sldId id="298" r:id="rId56"/>
    <p:sldId id="299" r:id="rId57"/>
    <p:sldId id="300" r:id="rId58"/>
    <p:sldId id="301" r:id="rId59"/>
    <p:sldId id="302" r:id="rId60"/>
    <p:sldId id="303" r:id="rId61"/>
    <p:sldId id="304" r:id="rId62"/>
    <p:sldId id="383" r:id="rId63"/>
    <p:sldId id="384" r:id="rId64"/>
    <p:sldId id="306" r:id="rId65"/>
    <p:sldId id="309" r:id="rId66"/>
    <p:sldId id="310" r:id="rId67"/>
    <p:sldId id="311" r:id="rId68"/>
    <p:sldId id="312" r:id="rId69"/>
    <p:sldId id="313" r:id="rId70"/>
    <p:sldId id="367" r:id="rId71"/>
    <p:sldId id="314" r:id="rId72"/>
    <p:sldId id="315" r:id="rId73"/>
    <p:sldId id="316" r:id="rId74"/>
    <p:sldId id="37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4121D-6CCB-4DD5-B0D4-46888C5E400D}" v="4" dt="2020-06-12T04:50:32.58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2" autoAdjust="0"/>
    <p:restoredTop sz="94663"/>
  </p:normalViewPr>
  <p:slideViewPr>
    <p:cSldViewPr snapToGrid="0">
      <p:cViewPr varScale="1">
        <p:scale>
          <a:sx n="97" d="100"/>
          <a:sy n="97" d="100"/>
        </p:scale>
        <p:origin x="90" y="53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25</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Cold-Related Emergencies</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Chill Index</a:t>
            </a:r>
          </a:p>
        </p:txBody>
      </p:sp>
      <p:pic>
        <p:nvPicPr>
          <p:cNvPr id="1026" name="Picture 2" descr="There are two main columns: Wind speed in kilometers per hour and air temperature in degrees Fahrenheit. The second column is divided into 18 more columns: 40, 35, 30, 25, 20, 15, 10, 5, 0, -5, -10, -15, -20, -25, -30, -35, -40, and -45. Row entries are as follows. Row 1: 5, 36, 31, 25, 19, 13, 7, 1, -5, -11, -16, -22, -28, -34, -40, -46, -52, -57, -63. Row 2: 10, 34, 27, 21, 15, 9, 3, -4, -10, -16, -22, -28, -35, -41, -47, -53, -59, -66, -72. Row 3: 15, 32, 25, 19, 13, 6, 0, -7, -13, -19, -26, -32, -39, -45, -51, -58, -64, -71, -77. Row 4: 20, 30, 24, 17, 11, 4, -2, -9, -15, -22, -29, -35, -42, -48, -55, -61, -68, -74, -81. Row 5: 25, 29, 23, 16, 9, 3, -4, -11, -17, -24, -31, -37, -44, -51, -58, -64, -71, -78, -80, -87. Row 6: 30, 28, 22, 15, 8, 1, -5, -12, -19, -26, -33, -39, -46, -53, -60, -67, -73, -80, -87. Row 7: 35, 28, 21, 14, 7, 0, -7, -14, -21, -27, -34, -41, -48, -55, -62, -69, -76, -82, -89. Row 8: 40, 27, 20, 13, 6, -1, -8, -15, -22, -29, -36, -43, -50, -57, -64, -71, -78, -84, Row 9: 45, 26, 19, 12, 5, -2, -9, -16, -23, -30, -37, -44, -51, -58, -65, -72, -79, -86, -93. Row 10: 50, 26, 19, 12, 4, -3, -10, -17, -24, -31, -38, -45, -52, -60, -67, -74, -81, -88, -95. Row 11: 55, 25, 18, 11, 4, -3, -11, -18, -25, -32, -39, -46, -54, -61, -68, -75, -82, -89, -97. Row 12: 60, 25, 17, 10, 3, -4, -11, -19, -26, -33, -40, -48, -55, -62, -69, -76, -84, -91, -98. The formula under the table reads, wind chill in degrees Fahrenheit = 35.74 + 0.6215 T – 35.75 times V to the power of 0.16 + 0.4275 T times V to the power of 0.16 where T is the air temperature, and V is the wind speed. The temperature between -12 and - 40 corresponds to frostbite time of 30 minutes. The temperature between -43 and -72 corresponds to frostbite 10 minutes. The temperature between -45 and -77 corresponds to frostbite 5 minutes." title="A table shows the Wind Chill 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105" y="1541068"/>
            <a:ext cx="7622266" cy="473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Emergencies</a:t>
            </a:r>
          </a:p>
        </p:txBody>
      </p:sp>
    </p:spTree>
    <p:extLst>
      <p:ext uri="{BB962C8B-B14F-4D97-AF65-F5344CB8AC3E}">
        <p14:creationId xmlns:p14="http://schemas.microsoft.com/office/powerpoint/2010/main" val="282984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CBAA2-2564-41A3-B395-37BE1BEEA2BD}"/>
              </a:ext>
            </a:extLst>
          </p:cNvPr>
          <p:cNvSpPr>
            <a:spLocks noGrp="1"/>
          </p:cNvSpPr>
          <p:nvPr>
            <p:ph type="title"/>
          </p:nvPr>
        </p:nvSpPr>
        <p:spPr/>
        <p:txBody>
          <a:bodyPr/>
          <a:lstStyle/>
          <a:p>
            <a:pPr marR="0" rtl="0"/>
            <a:r>
              <a:rPr lang="en-US" b="1" i="0" u="none" strike="noStrike" kern="1600" baseline="0" dirty="0"/>
              <a:t>Cold-Related Emergencies</a:t>
            </a:r>
          </a:p>
        </p:txBody>
      </p:sp>
      <p:sp>
        <p:nvSpPr>
          <p:cNvPr id="3" name="Text Placeholder 2">
            <a:extLst>
              <a:ext uri="{FF2B5EF4-FFF2-40B4-BE49-F238E27FC236}">
                <a16:creationId xmlns:a16="http://schemas.microsoft.com/office/drawing/2014/main" xmlns="" id="{EC61CFEF-3A6B-4CDA-8A30-7F2330072E82}"/>
              </a:ext>
            </a:extLst>
          </p:cNvPr>
          <p:cNvSpPr>
            <a:spLocks noGrp="1"/>
          </p:cNvSpPr>
          <p:nvPr>
            <p:ph type="body" idx="1"/>
          </p:nvPr>
        </p:nvSpPr>
        <p:spPr/>
        <p:txBody>
          <a:bodyPr/>
          <a:lstStyle/>
          <a:p>
            <a:pPr marL="0" marR="0" lvl="0" indent="0" rtl="0">
              <a:buNone/>
            </a:pPr>
            <a:r>
              <a:rPr lang="en-US" sz="2400" i="0" u="none" strike="noStrike" baseline="0" dirty="0">
                <a:solidFill>
                  <a:srgbClr val="231F20"/>
                </a:solidFill>
              </a:rPr>
              <a:t>There are several common cold-related injuries that OEC technicians need to understand. </a:t>
            </a:r>
          </a:p>
          <a:p>
            <a:pPr lvl="1"/>
            <a:r>
              <a:rPr lang="en-US" sz="2200" i="0" u="none" strike="noStrike" baseline="0" dirty="0">
                <a:solidFill>
                  <a:srgbClr val="231F20"/>
                </a:solidFill>
              </a:rPr>
              <a:t>These include:</a:t>
            </a:r>
          </a:p>
          <a:p>
            <a:pPr lvl="2"/>
            <a:r>
              <a:rPr lang="en-US" sz="2200" dirty="0">
                <a:solidFill>
                  <a:srgbClr val="231F20"/>
                </a:solidFill>
              </a:rPr>
              <a:t>F</a:t>
            </a:r>
            <a:r>
              <a:rPr lang="en-US" sz="2200" i="0" u="none" strike="noStrike" baseline="0" dirty="0">
                <a:solidFill>
                  <a:srgbClr val="231F20"/>
                </a:solidFill>
              </a:rPr>
              <a:t>rostnip	</a:t>
            </a:r>
          </a:p>
          <a:p>
            <a:pPr lvl="2"/>
            <a:r>
              <a:rPr lang="en-US" sz="2200" i="0" u="none" strike="noStrike" baseline="0" dirty="0">
                <a:solidFill>
                  <a:srgbClr val="231F20"/>
                </a:solidFill>
              </a:rPr>
              <a:t>Frostbite</a:t>
            </a:r>
            <a:endParaRPr lang="en-US" sz="2200" dirty="0">
              <a:solidFill>
                <a:srgbClr val="231F20"/>
              </a:solidFill>
            </a:endParaRPr>
          </a:p>
          <a:p>
            <a:pPr lvl="2"/>
            <a:r>
              <a:rPr lang="en-US" sz="2200" dirty="0">
                <a:solidFill>
                  <a:srgbClr val="231F20"/>
                </a:solidFill>
              </a:rPr>
              <a:t>P</a:t>
            </a:r>
            <a:r>
              <a:rPr lang="en-US" sz="2200" i="0" u="none" strike="noStrike" baseline="0" dirty="0">
                <a:solidFill>
                  <a:srgbClr val="231F20"/>
                </a:solidFill>
              </a:rPr>
              <a:t>rimary and secondary hypothermia</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25-1</a:t>
              </a:r>
            </a:p>
          </p:txBody>
        </p:sp>
      </p:grpSp>
    </p:spTree>
    <p:extLst>
      <p:ext uri="{BB962C8B-B14F-4D97-AF65-F5344CB8AC3E}">
        <p14:creationId xmlns:p14="http://schemas.microsoft.com/office/powerpoint/2010/main" val="246142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034F4-D025-4A7D-AF60-3FA270220380}"/>
              </a:ext>
            </a:extLst>
          </p:cNvPr>
          <p:cNvSpPr>
            <a:spLocks noGrp="1"/>
          </p:cNvSpPr>
          <p:nvPr>
            <p:ph type="title"/>
          </p:nvPr>
        </p:nvSpPr>
        <p:spPr/>
        <p:txBody>
          <a:bodyPr/>
          <a:lstStyle/>
          <a:p>
            <a:pPr marR="0" rtl="0"/>
            <a:r>
              <a:rPr lang="en-US" b="1" i="0" u="none" strike="noStrike" kern="1600" baseline="0" dirty="0"/>
              <a:t>Frostnip</a:t>
            </a:r>
          </a:p>
        </p:txBody>
      </p:sp>
      <p:sp>
        <p:nvSpPr>
          <p:cNvPr id="3" name="Text Placeholder 2">
            <a:extLst>
              <a:ext uri="{FF2B5EF4-FFF2-40B4-BE49-F238E27FC236}">
                <a16:creationId xmlns:a16="http://schemas.microsoft.com/office/drawing/2014/main" xmlns="" id="{2428E588-631B-466E-901E-8DD70BFB7329}"/>
              </a:ext>
            </a:extLst>
          </p:cNvPr>
          <p:cNvSpPr>
            <a:spLocks noGrp="1"/>
          </p:cNvSpPr>
          <p:nvPr>
            <p:ph type="body" idx="1"/>
          </p:nvPr>
        </p:nvSpPr>
        <p:spPr>
          <a:xfrm>
            <a:off x="891540" y="1894378"/>
            <a:ext cx="10435590" cy="4295539"/>
          </a:xfrm>
        </p:spPr>
        <p:txBody>
          <a:bodyPr/>
          <a:lstStyle/>
          <a:p>
            <a:pPr>
              <a:buClr>
                <a:schemeClr val="tx2"/>
              </a:buClr>
            </a:pPr>
            <a:r>
              <a:rPr lang="en-US" u="dbl" dirty="0">
                <a:solidFill>
                  <a:srgbClr val="C00000"/>
                </a:solidFill>
              </a:rPr>
              <a:t>Frostnip</a:t>
            </a:r>
            <a:r>
              <a:rPr lang="en-US" dirty="0"/>
              <a:t> is a</a:t>
            </a:r>
            <a:r>
              <a:rPr lang="en-US" u="none" strike="noStrike" baseline="0" dirty="0"/>
              <a:t> relatively minor, local cold injury. </a:t>
            </a:r>
          </a:p>
          <a:p>
            <a:r>
              <a:rPr lang="en-US" dirty="0"/>
              <a:t>R</a:t>
            </a:r>
            <a:r>
              <a:rPr lang="en-US" u="none" strike="noStrike" baseline="0" dirty="0"/>
              <a:t>esults from local vasoconstriction of blood vessels in response to cold</a:t>
            </a:r>
          </a:p>
          <a:p>
            <a:r>
              <a:rPr lang="en-US" dirty="0"/>
              <a:t>D</a:t>
            </a:r>
            <a:r>
              <a:rPr lang="en-US" u="none" strike="noStrike" baseline="0" dirty="0"/>
              <a:t>oes not involve freezing or permanent damage of the tissues. </a:t>
            </a:r>
          </a:p>
          <a:p>
            <a:r>
              <a:rPr lang="en-US" dirty="0"/>
              <a:t>Areas prone to local cold injury such as frostnip include:</a:t>
            </a:r>
          </a:p>
          <a:p>
            <a:pPr lvl="1"/>
            <a:r>
              <a:rPr lang="en-US" dirty="0"/>
              <a:t>E</a:t>
            </a:r>
            <a:r>
              <a:rPr lang="en-US" u="none" strike="noStrike" baseline="0" dirty="0"/>
              <a:t>ars</a:t>
            </a:r>
          </a:p>
          <a:p>
            <a:pPr lvl="1"/>
            <a:r>
              <a:rPr lang="en-US" dirty="0"/>
              <a:t>T</a:t>
            </a:r>
            <a:r>
              <a:rPr lang="en-US" u="none" strike="noStrike" baseline="0" dirty="0"/>
              <a:t>ip of the nose </a:t>
            </a:r>
            <a:endParaRPr lang="en-US" dirty="0"/>
          </a:p>
          <a:p>
            <a:pPr lvl="1"/>
            <a:r>
              <a:rPr lang="en-US" dirty="0"/>
              <a:t>Fi</a:t>
            </a:r>
            <a:r>
              <a:rPr lang="en-US" u="none" strike="noStrike" baseline="0" dirty="0"/>
              <a:t>ngers</a:t>
            </a:r>
          </a:p>
          <a:p>
            <a:pPr lvl="1"/>
            <a:r>
              <a:rPr lang="en-US" dirty="0"/>
              <a:t>T</a:t>
            </a:r>
            <a:r>
              <a:rPr lang="en-US" u="none" strike="noStrike" baseline="0" dirty="0"/>
              <a:t>oes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25-2</a:t>
              </a:r>
            </a:p>
          </p:txBody>
        </p:sp>
      </p:grpSp>
    </p:spTree>
    <p:extLst>
      <p:ext uri="{BB962C8B-B14F-4D97-AF65-F5344CB8AC3E}">
        <p14:creationId xmlns:p14="http://schemas.microsoft.com/office/powerpoint/2010/main" val="285604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50180-6E7C-4C84-AD07-50DCB7CFC54E}"/>
              </a:ext>
            </a:extLst>
          </p:cNvPr>
          <p:cNvSpPr>
            <a:spLocks noGrp="1"/>
          </p:cNvSpPr>
          <p:nvPr>
            <p:ph type="title"/>
          </p:nvPr>
        </p:nvSpPr>
        <p:spPr>
          <a:xfrm>
            <a:off x="0" y="121033"/>
            <a:ext cx="12192000" cy="1002089"/>
          </a:xfrm>
        </p:spPr>
        <p:txBody>
          <a:bodyPr anchor="ctr">
            <a:normAutofit/>
          </a:bodyPr>
          <a:lstStyle/>
          <a:p>
            <a:r>
              <a:rPr lang="en-US" kern="1600" dirty="0"/>
              <a:t>Frostbite</a:t>
            </a:r>
            <a:endParaRPr lang="en-US" b="1" i="0" u="none" strike="noStrike" kern="1600" baseline="0" dirty="0"/>
          </a:p>
        </p:txBody>
      </p:sp>
      <p:sp>
        <p:nvSpPr>
          <p:cNvPr id="3" name="Text Placeholder 2">
            <a:extLst>
              <a:ext uri="{FF2B5EF4-FFF2-40B4-BE49-F238E27FC236}">
                <a16:creationId xmlns:a16="http://schemas.microsoft.com/office/drawing/2014/main" xmlns="" id="{B5588D1D-91B6-4901-8C4C-4F3276B466F0}"/>
              </a:ext>
            </a:extLst>
          </p:cNvPr>
          <p:cNvSpPr>
            <a:spLocks noGrp="1"/>
          </p:cNvSpPr>
          <p:nvPr>
            <p:ph sz="half" idx="1"/>
          </p:nvPr>
        </p:nvSpPr>
        <p:spPr>
          <a:xfrm>
            <a:off x="654278" y="1471161"/>
            <a:ext cx="5036457" cy="5067567"/>
          </a:xfrm>
        </p:spPr>
        <p:txBody>
          <a:bodyPr>
            <a:normAutofit fontScale="92500" lnSpcReduction="10000"/>
          </a:bodyPr>
          <a:lstStyle/>
          <a:p>
            <a:pPr>
              <a:lnSpc>
                <a:spcPct val="90000"/>
              </a:lnSpc>
              <a:buClr>
                <a:schemeClr val="tx2"/>
              </a:buClr>
            </a:pPr>
            <a:r>
              <a:rPr lang="en-US" sz="2000" u="dbl" dirty="0">
                <a:solidFill>
                  <a:srgbClr val="C00000"/>
                </a:solidFill>
              </a:rPr>
              <a:t>Frostbite</a:t>
            </a:r>
            <a:r>
              <a:rPr lang="en-US" sz="2000" dirty="0"/>
              <a:t> is t</a:t>
            </a:r>
            <a:r>
              <a:rPr lang="en-US" sz="2000" u="none" strike="noStrike" baseline="0" dirty="0"/>
              <a:t>he actual freezing of body tissue. </a:t>
            </a:r>
          </a:p>
          <a:p>
            <a:pPr>
              <a:lnSpc>
                <a:spcPct val="90000"/>
              </a:lnSpc>
            </a:pPr>
            <a:r>
              <a:rPr lang="en-US" dirty="0"/>
              <a:t>I</a:t>
            </a:r>
            <a:r>
              <a:rPr lang="en-US" u="none" strike="noStrike" baseline="0" dirty="0"/>
              <a:t>njury most commonly affects the:</a:t>
            </a:r>
          </a:p>
          <a:p>
            <a:pPr lvl="1">
              <a:lnSpc>
                <a:spcPct val="90000"/>
              </a:lnSpc>
            </a:pPr>
            <a:r>
              <a:rPr lang="en-US" dirty="0"/>
              <a:t>F</a:t>
            </a:r>
            <a:r>
              <a:rPr lang="en-US" u="none" strike="noStrike" baseline="0" dirty="0"/>
              <a:t>ingers </a:t>
            </a:r>
          </a:p>
          <a:p>
            <a:pPr lvl="1">
              <a:lnSpc>
                <a:spcPct val="90000"/>
              </a:lnSpc>
            </a:pPr>
            <a:r>
              <a:rPr lang="en-US" dirty="0"/>
              <a:t>T</a:t>
            </a:r>
            <a:r>
              <a:rPr lang="en-US" u="none" strike="noStrike" baseline="0" dirty="0"/>
              <a:t>oes </a:t>
            </a:r>
          </a:p>
          <a:p>
            <a:pPr lvl="1">
              <a:lnSpc>
                <a:spcPct val="90000"/>
              </a:lnSpc>
            </a:pPr>
            <a:r>
              <a:rPr lang="en-US" u="none" strike="noStrike" baseline="0" dirty="0"/>
              <a:t>Nose </a:t>
            </a:r>
          </a:p>
          <a:p>
            <a:pPr lvl="1">
              <a:lnSpc>
                <a:spcPct val="90000"/>
              </a:lnSpc>
            </a:pPr>
            <a:r>
              <a:rPr lang="en-US" u="none" strike="noStrike" baseline="0" dirty="0"/>
              <a:t>Ears</a:t>
            </a:r>
          </a:p>
          <a:p>
            <a:pPr lvl="1">
              <a:lnSpc>
                <a:spcPct val="90000"/>
              </a:lnSpc>
            </a:pPr>
            <a:r>
              <a:rPr lang="en-US" dirty="0"/>
              <a:t>C</a:t>
            </a:r>
            <a:r>
              <a:rPr lang="en-US" u="none" strike="noStrike" baseline="0" dirty="0"/>
              <a:t>heeks</a:t>
            </a:r>
          </a:p>
          <a:p>
            <a:pPr lvl="1">
              <a:lnSpc>
                <a:spcPct val="90000"/>
              </a:lnSpc>
            </a:pPr>
            <a:r>
              <a:rPr lang="en-US" dirty="0"/>
              <a:t>T</a:t>
            </a:r>
            <a:r>
              <a:rPr lang="en-US" u="none" strike="noStrike" baseline="0" dirty="0"/>
              <a:t>he male genitalia</a:t>
            </a:r>
          </a:p>
          <a:p>
            <a:pPr>
              <a:lnSpc>
                <a:spcPct val="90000"/>
              </a:lnSpc>
            </a:pPr>
            <a:r>
              <a:rPr lang="en-US" dirty="0"/>
              <a:t>M</a:t>
            </a:r>
            <a:r>
              <a:rPr lang="en-US" u="none" strike="noStrike" baseline="0" dirty="0"/>
              <a:t>ay extend to deep tissues and even bones in severe cases. </a:t>
            </a:r>
          </a:p>
          <a:p>
            <a:r>
              <a:rPr lang="en-US" sz="2000" dirty="0"/>
              <a:t>Severity:</a:t>
            </a:r>
          </a:p>
          <a:p>
            <a:pPr lvl="1"/>
            <a:r>
              <a:rPr lang="en-US" sz="2100" dirty="0"/>
              <a:t>Is not always related to absolute temperature</a:t>
            </a:r>
          </a:p>
          <a:p>
            <a:pPr lvl="1"/>
            <a:r>
              <a:rPr lang="en-US" sz="2100" dirty="0"/>
              <a:t>Is determined by the extent and duration of the freezing of the tissues </a:t>
            </a:r>
          </a:p>
          <a:p>
            <a:pPr lvl="1">
              <a:lnSpc>
                <a:spcPct val="90000"/>
              </a:lnSpc>
            </a:pPr>
            <a:endParaRPr lang="en-US" u="none" strike="noStrike" baseline="0" dirty="0"/>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25-2</a:t>
              </a:r>
            </a:p>
          </p:txBody>
        </p:sp>
      </p:grpSp>
      <p:pic>
        <p:nvPicPr>
          <p:cNvPr id="2050" name="Picture 2" descr="Photo A shows the upper half of two fingers swollen. Photo B shows a swollen foot with a missing toe, the nails are bluish black in color and a big blister is on the top of the foot." title="Photos A and B show different levels of frostbit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499" y="1353953"/>
            <a:ext cx="2855912" cy="51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867F0-B79B-4CC1-8252-41C628DF847C}"/>
              </a:ext>
            </a:extLst>
          </p:cNvPr>
          <p:cNvSpPr>
            <a:spLocks noGrp="1"/>
          </p:cNvSpPr>
          <p:nvPr>
            <p:ph type="title"/>
          </p:nvPr>
        </p:nvSpPr>
        <p:spPr/>
        <p:txBody>
          <a:bodyPr/>
          <a:lstStyle/>
          <a:p>
            <a:pPr marR="0" rtl="0"/>
            <a:r>
              <a:rPr lang="en-US" b="1" i="0" u="none" strike="noStrike" kern="1600" dirty="0"/>
              <a:t>Frostbite: Mechanisms of Tissue Injury</a:t>
            </a:r>
            <a:endParaRPr lang="en-US" b="1" i="0" u="none" strike="noStrike" kern="1600" baseline="0" dirty="0"/>
          </a:p>
        </p:txBody>
      </p:sp>
      <p:sp>
        <p:nvSpPr>
          <p:cNvPr id="3" name="Text Placeholder 2">
            <a:extLst>
              <a:ext uri="{FF2B5EF4-FFF2-40B4-BE49-F238E27FC236}">
                <a16:creationId xmlns:a16="http://schemas.microsoft.com/office/drawing/2014/main" xmlns="" id="{FF662A3E-0540-4E83-8F4C-457847F1A1C7}"/>
              </a:ext>
            </a:extLst>
          </p:cNvPr>
          <p:cNvSpPr>
            <a:spLocks noGrp="1"/>
          </p:cNvSpPr>
          <p:nvPr>
            <p:ph type="body" idx="1"/>
          </p:nvPr>
        </p:nvSpPr>
        <p:spPr>
          <a:xfrm>
            <a:off x="766409" y="1924902"/>
            <a:ext cx="9852008" cy="4534892"/>
          </a:xfrm>
        </p:spPr>
        <p:txBody>
          <a:bodyPr/>
          <a:lstStyle/>
          <a:p>
            <a:pPr marR="0" lvl="0" rtl="0"/>
            <a:r>
              <a:rPr lang="en-US" sz="2400" u="none" strike="noStrike" baseline="0" dirty="0"/>
              <a:t>Tissue injury from frostbite is produced in two ways. </a:t>
            </a:r>
          </a:p>
          <a:p>
            <a:pPr marR="0" lvl="0" rtl="0"/>
            <a:endParaRPr lang="en-US" sz="2400" u="none" strike="noStrike" baseline="0" dirty="0"/>
          </a:p>
          <a:p>
            <a:pPr marL="914400" lvl="1" indent="-457200">
              <a:buFont typeface="+mj-lt"/>
              <a:buAutoNum type="arabicPeriod"/>
            </a:pPr>
            <a:r>
              <a:rPr lang="en-US" sz="2400" dirty="0"/>
              <a:t>A</a:t>
            </a:r>
            <a:r>
              <a:rPr lang="en-US" sz="2400" u="none" strike="noStrike" baseline="0" dirty="0"/>
              <a:t>ctual freezing of the tissue forms ice crystals from within and between cells, extracting water from them. </a:t>
            </a:r>
          </a:p>
          <a:p>
            <a:pPr lvl="2"/>
            <a:r>
              <a:rPr lang="en-US" sz="2000" dirty="0"/>
              <a:t>L</a:t>
            </a:r>
            <a:r>
              <a:rPr lang="en-US" sz="2000" u="none" strike="noStrike" baseline="0" dirty="0"/>
              <a:t>eads to dehydration and chemical imbalances in the cells and damages proteins. </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25-2</a:t>
              </a:r>
            </a:p>
          </p:txBody>
        </p:sp>
      </p:grpSp>
    </p:spTree>
    <p:extLst>
      <p:ext uri="{BB962C8B-B14F-4D97-AF65-F5344CB8AC3E}">
        <p14:creationId xmlns:p14="http://schemas.microsoft.com/office/powerpoint/2010/main" val="360669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867F0-B79B-4CC1-8252-41C628DF847C}"/>
              </a:ext>
            </a:extLst>
          </p:cNvPr>
          <p:cNvSpPr>
            <a:spLocks noGrp="1"/>
          </p:cNvSpPr>
          <p:nvPr>
            <p:ph type="title"/>
          </p:nvPr>
        </p:nvSpPr>
        <p:spPr/>
        <p:txBody>
          <a:bodyPr/>
          <a:lstStyle/>
          <a:p>
            <a:pPr marR="0" rtl="0"/>
            <a:r>
              <a:rPr lang="en-US" b="1" i="0" u="none" strike="noStrike" kern="1600" dirty="0"/>
              <a:t>Frostbite: Mechanisms of Tissue Injury</a:t>
            </a:r>
            <a:endParaRPr lang="en-US" b="1" i="0" u="none" strike="noStrike" kern="1600" baseline="0" dirty="0"/>
          </a:p>
        </p:txBody>
      </p:sp>
      <p:sp>
        <p:nvSpPr>
          <p:cNvPr id="3" name="Text Placeholder 2">
            <a:extLst>
              <a:ext uri="{FF2B5EF4-FFF2-40B4-BE49-F238E27FC236}">
                <a16:creationId xmlns:a16="http://schemas.microsoft.com/office/drawing/2014/main" xmlns="" id="{FF662A3E-0540-4E83-8F4C-457847F1A1C7}"/>
              </a:ext>
            </a:extLst>
          </p:cNvPr>
          <p:cNvSpPr>
            <a:spLocks noGrp="1"/>
          </p:cNvSpPr>
          <p:nvPr>
            <p:ph type="body" idx="1"/>
          </p:nvPr>
        </p:nvSpPr>
        <p:spPr>
          <a:xfrm>
            <a:off x="766409" y="2045770"/>
            <a:ext cx="9852008" cy="4414023"/>
          </a:xfrm>
        </p:spPr>
        <p:txBody>
          <a:bodyPr/>
          <a:lstStyle/>
          <a:p>
            <a:pPr marL="914400" lvl="1" indent="-457200">
              <a:buFont typeface="+mj-lt"/>
              <a:buAutoNum type="arabicPeriod" startAt="2"/>
            </a:pPr>
            <a:r>
              <a:rPr lang="en-US" sz="2400" dirty="0"/>
              <a:t>L</a:t>
            </a:r>
            <a:r>
              <a:rPr lang="en-US" sz="2400" u="none" strike="noStrike" baseline="0" dirty="0"/>
              <a:t>oss of blood supply to cells as capillaries and other small blood vessels are damaged. </a:t>
            </a:r>
          </a:p>
          <a:p>
            <a:pPr lvl="2"/>
            <a:r>
              <a:rPr lang="en-US" sz="2400" dirty="0"/>
              <a:t>D</a:t>
            </a:r>
            <a:r>
              <a:rPr lang="en-US" sz="2400" u="none" strike="noStrike" baseline="0" dirty="0"/>
              <a:t>amage to surviving capillaries and veins results in leakage of the liquid part of the blood (serum) out into the tissue. </a:t>
            </a:r>
          </a:p>
          <a:p>
            <a:pPr lvl="2"/>
            <a:r>
              <a:rPr lang="en-US" sz="2400" dirty="0"/>
              <a:t>This causes sludging or thickening of the blood, making it semisolid. </a:t>
            </a:r>
          </a:p>
          <a:p>
            <a:pPr lvl="3"/>
            <a:r>
              <a:rPr lang="en-US" sz="2000" dirty="0"/>
              <a:t>Blood eventually clots and form blockages.</a:t>
            </a:r>
          </a:p>
          <a:p>
            <a:pPr lvl="3"/>
            <a:r>
              <a:rPr lang="en-US" sz="2000" dirty="0"/>
              <a:t>Lack of blood supply causes tissue death.</a:t>
            </a:r>
            <a:endParaRPr lang="en-US" sz="2000" u="none" strike="noStrike" baseline="0" dirty="0"/>
          </a:p>
          <a:p>
            <a:pPr lvl="2"/>
            <a:r>
              <a:rPr lang="en-US" sz="2400" dirty="0"/>
              <a:t>This is the more significant mechanism of tissue injury.</a:t>
            </a:r>
            <a:endParaRPr lang="en-US" sz="2400" u="none" strike="noStrike" baseline="0" dirty="0"/>
          </a:p>
          <a:p>
            <a:pPr lvl="1"/>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25-2</a:t>
              </a:r>
            </a:p>
          </p:txBody>
        </p:sp>
      </p:grpSp>
    </p:spTree>
    <p:extLst>
      <p:ext uri="{BB962C8B-B14F-4D97-AF65-F5344CB8AC3E}">
        <p14:creationId xmlns:p14="http://schemas.microsoft.com/office/powerpoint/2010/main" val="135822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Frostbite</a:t>
            </a:r>
          </a:p>
        </p:txBody>
      </p:sp>
      <p:sp>
        <p:nvSpPr>
          <p:cNvPr id="3" name="Text Placeholder 2"/>
          <p:cNvSpPr>
            <a:spLocks noGrp="1"/>
          </p:cNvSpPr>
          <p:nvPr>
            <p:ph type="body" idx="1"/>
          </p:nvPr>
        </p:nvSpPr>
        <p:spPr>
          <a:xfrm>
            <a:off x="794087" y="2100291"/>
            <a:ext cx="9954777" cy="3199497"/>
          </a:xfrm>
        </p:spPr>
        <p:txBody>
          <a:bodyPr/>
          <a:lstStyle/>
          <a:p>
            <a:pPr lvl="1"/>
            <a:r>
              <a:rPr lang="en-US" sz="2400" dirty="0"/>
              <a:t>The earlier the freezing is discovered and reversed, the less severe the overall injury will be. </a:t>
            </a:r>
          </a:p>
          <a:p>
            <a:pPr lvl="1"/>
            <a:r>
              <a:rPr lang="en-US" sz="2400" dirty="0"/>
              <a:t>The extent of damage caused by frostnip or frostbite is determined by how deeply the cold injury penetrates the skin and underlying structures. </a:t>
            </a:r>
          </a:p>
          <a:p>
            <a:endParaRPr lang="en-US"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25-2</a:t>
              </a:r>
            </a:p>
          </p:txBody>
        </p:sp>
      </p:grpSp>
    </p:spTree>
    <p:extLst>
      <p:ext uri="{BB962C8B-B14F-4D97-AF65-F5344CB8AC3E}">
        <p14:creationId xmlns:p14="http://schemas.microsoft.com/office/powerpoint/2010/main" val="125922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C7CCE-D7F6-4E41-A176-C416E879D643}"/>
              </a:ext>
            </a:extLst>
          </p:cNvPr>
          <p:cNvSpPr>
            <a:spLocks noGrp="1"/>
          </p:cNvSpPr>
          <p:nvPr>
            <p:ph type="title"/>
          </p:nvPr>
        </p:nvSpPr>
        <p:spPr/>
        <p:txBody>
          <a:bodyPr/>
          <a:lstStyle/>
          <a:p>
            <a:pPr marR="0" rtl="0"/>
            <a:r>
              <a:rPr lang="en-US" b="1" i="0" u="none" strike="noStrike" kern="1600" baseline="0" dirty="0"/>
              <a:t>Frostnip and Frostbite</a:t>
            </a:r>
            <a:r>
              <a:rPr lang="en-US" b="1" i="0" u="none" strike="noStrike" kern="1600" dirty="0"/>
              <a:t> Classifications</a:t>
            </a:r>
            <a:endParaRPr lang="en-US" b="1" i="0" u="none" strike="noStrike" kern="1600" baseline="0" dirty="0"/>
          </a:p>
        </p:txBody>
      </p:sp>
      <p:sp>
        <p:nvSpPr>
          <p:cNvPr id="3" name="Text Placeholder 2">
            <a:extLst>
              <a:ext uri="{FF2B5EF4-FFF2-40B4-BE49-F238E27FC236}">
                <a16:creationId xmlns:a16="http://schemas.microsoft.com/office/drawing/2014/main" xmlns="" id="{958C046D-3732-45AD-BC5C-3218292A5513}"/>
              </a:ext>
            </a:extLst>
          </p:cNvPr>
          <p:cNvSpPr>
            <a:spLocks noGrp="1"/>
          </p:cNvSpPr>
          <p:nvPr>
            <p:ph type="body" idx="1"/>
          </p:nvPr>
        </p:nvSpPr>
        <p:spPr>
          <a:xfrm>
            <a:off x="1088855" y="2057380"/>
            <a:ext cx="8731430" cy="3953536"/>
          </a:xfrm>
        </p:spPr>
        <p:txBody>
          <a:bodyPr/>
          <a:lstStyle/>
          <a:p>
            <a:r>
              <a:rPr lang="en-US" sz="2400" dirty="0"/>
              <a:t>The conditions are categorized as follows:</a:t>
            </a:r>
          </a:p>
          <a:p>
            <a:pPr lvl="1"/>
            <a:r>
              <a:rPr lang="en-US" sz="2400" dirty="0"/>
              <a:t>Superficial (frostnip)</a:t>
            </a:r>
          </a:p>
          <a:p>
            <a:pPr lvl="2"/>
            <a:r>
              <a:rPr lang="en-US" sz="2000" dirty="0"/>
              <a:t>Affects the first or top layer of skin</a:t>
            </a:r>
          </a:p>
          <a:p>
            <a:pPr lvl="2"/>
            <a:r>
              <a:rPr lang="en-US" sz="2000" dirty="0"/>
              <a:t>No permanent damage to the tissues results.</a:t>
            </a:r>
          </a:p>
          <a:p>
            <a:pPr lvl="1"/>
            <a:r>
              <a:rPr lang="en-US" sz="2400" dirty="0"/>
              <a:t>Partial thickness (frostbite)</a:t>
            </a:r>
          </a:p>
          <a:p>
            <a:pPr lvl="2"/>
            <a:r>
              <a:rPr lang="en-US" sz="2000" dirty="0"/>
              <a:t>Affects the upper layers of skin</a:t>
            </a:r>
          </a:p>
          <a:p>
            <a:pPr lvl="2"/>
            <a:r>
              <a:rPr lang="en-US" sz="2000" dirty="0"/>
              <a:t>Minor damage to the tissues results.</a:t>
            </a:r>
          </a:p>
          <a:p>
            <a:pPr lvl="1"/>
            <a:r>
              <a:rPr lang="en-US" sz="2400" dirty="0"/>
              <a:t>Full thickness (frostbite)</a:t>
            </a:r>
          </a:p>
          <a:p>
            <a:pPr lvl="2"/>
            <a:r>
              <a:rPr lang="en-US" sz="2000" dirty="0"/>
              <a:t>Affects all the layers of skin plus muscle and may even affect bone</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25-2</a:t>
              </a:r>
            </a:p>
          </p:txBody>
        </p:sp>
      </p:grpSp>
    </p:spTree>
    <p:extLst>
      <p:ext uri="{BB962C8B-B14F-4D97-AF65-F5344CB8AC3E}">
        <p14:creationId xmlns:p14="http://schemas.microsoft.com/office/powerpoint/2010/main" val="314177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A5BFB-EC0E-4B0D-ADC9-FCBE4C045500}"/>
              </a:ext>
            </a:extLst>
          </p:cNvPr>
          <p:cNvSpPr>
            <a:spLocks noGrp="1"/>
          </p:cNvSpPr>
          <p:nvPr>
            <p:ph type="title"/>
          </p:nvPr>
        </p:nvSpPr>
        <p:spPr/>
        <p:txBody>
          <a:bodyPr/>
          <a:lstStyle/>
          <a:p>
            <a:r>
              <a:rPr lang="en-US" dirty="0"/>
              <a:t>Hypothermia</a:t>
            </a:r>
            <a:endParaRPr lang="en-US" b="1" i="0" u="none" strike="noStrike" kern="1600" baseline="0" dirty="0"/>
          </a:p>
        </p:txBody>
      </p:sp>
      <p:sp>
        <p:nvSpPr>
          <p:cNvPr id="3" name="Text Placeholder 2">
            <a:extLst>
              <a:ext uri="{FF2B5EF4-FFF2-40B4-BE49-F238E27FC236}">
                <a16:creationId xmlns:a16="http://schemas.microsoft.com/office/drawing/2014/main" xmlns="" id="{53818715-94A6-4F81-AFA5-089E8ADA328E}"/>
              </a:ext>
            </a:extLst>
          </p:cNvPr>
          <p:cNvSpPr>
            <a:spLocks noGrp="1"/>
          </p:cNvSpPr>
          <p:nvPr>
            <p:ph type="body" idx="1"/>
          </p:nvPr>
        </p:nvSpPr>
        <p:spPr>
          <a:xfrm>
            <a:off x="659312" y="2295317"/>
            <a:ext cx="10435590" cy="4032911"/>
          </a:xfrm>
        </p:spPr>
        <p:txBody>
          <a:bodyPr/>
          <a:lstStyle/>
          <a:p>
            <a:pPr marR="0" lvl="0" rtl="0">
              <a:buClr>
                <a:schemeClr val="tx2"/>
              </a:buClr>
            </a:pPr>
            <a:r>
              <a:rPr lang="en-US" sz="2400" u="dbl" strike="noStrike" dirty="0">
                <a:solidFill>
                  <a:srgbClr val="C00000"/>
                </a:solidFill>
              </a:rPr>
              <a:t>Hypothermia</a:t>
            </a:r>
            <a:r>
              <a:rPr lang="en-US" sz="2400" u="none" strike="noStrike" baseline="0" dirty="0"/>
              <a:t> is an abnormally low body temperature. </a:t>
            </a:r>
          </a:p>
          <a:p>
            <a:pPr lvl="1"/>
            <a:r>
              <a:rPr lang="en-US" sz="2400" u="none" strike="noStrike" baseline="0" dirty="0"/>
              <a:t>Clinically defined as a body temperature below 35°C (95°F) according to the American Heart Association (AHA)</a:t>
            </a:r>
          </a:p>
          <a:p>
            <a:pPr lvl="1"/>
            <a:r>
              <a:rPr lang="en-US" sz="2400" dirty="0"/>
              <a:t>O</a:t>
            </a:r>
            <a:r>
              <a:rPr lang="en-US" sz="2400" u="none" strike="noStrike" baseline="0" dirty="0"/>
              <a:t>ccurs when heat loss exceeds metabolic heat production and heat conservation</a:t>
            </a:r>
          </a:p>
          <a:p>
            <a:pPr lvl="1"/>
            <a:r>
              <a:rPr lang="en-US" sz="2400" dirty="0"/>
              <a:t>C</a:t>
            </a:r>
            <a:r>
              <a:rPr lang="en-US" sz="2400" u="none" strike="noStrike" baseline="0" dirty="0"/>
              <a:t>an occur at temperatures well above freezing, especially when a person is in contact with flowing cold water or wind</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25-3</a:t>
              </a:r>
            </a:p>
          </p:txBody>
        </p:sp>
      </p:grpSp>
    </p:spTree>
    <p:extLst>
      <p:ext uri="{BB962C8B-B14F-4D97-AF65-F5344CB8AC3E}">
        <p14:creationId xmlns:p14="http://schemas.microsoft.com/office/powerpoint/2010/main" val="30632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421425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A5BFB-EC0E-4B0D-ADC9-FCBE4C045500}"/>
              </a:ext>
            </a:extLst>
          </p:cNvPr>
          <p:cNvSpPr>
            <a:spLocks noGrp="1"/>
          </p:cNvSpPr>
          <p:nvPr>
            <p:ph type="title"/>
          </p:nvPr>
        </p:nvSpPr>
        <p:spPr/>
        <p:txBody>
          <a:bodyPr/>
          <a:lstStyle/>
          <a:p>
            <a:r>
              <a:rPr lang="en-US" dirty="0"/>
              <a:t>Hypothermia</a:t>
            </a:r>
            <a:endParaRPr lang="en-US" b="1" i="0" u="none" strike="noStrike" kern="1600" baseline="0" dirty="0"/>
          </a:p>
        </p:txBody>
      </p:sp>
      <p:sp>
        <p:nvSpPr>
          <p:cNvPr id="3" name="Text Placeholder 2">
            <a:extLst>
              <a:ext uri="{FF2B5EF4-FFF2-40B4-BE49-F238E27FC236}">
                <a16:creationId xmlns:a16="http://schemas.microsoft.com/office/drawing/2014/main" xmlns="" id="{53818715-94A6-4F81-AFA5-089E8ADA328E}"/>
              </a:ext>
            </a:extLst>
          </p:cNvPr>
          <p:cNvSpPr>
            <a:spLocks noGrp="1"/>
          </p:cNvSpPr>
          <p:nvPr>
            <p:ph type="body" idx="1"/>
          </p:nvPr>
        </p:nvSpPr>
        <p:spPr>
          <a:xfrm>
            <a:off x="659312" y="1566543"/>
            <a:ext cx="10763805" cy="4984954"/>
          </a:xfrm>
        </p:spPr>
        <p:txBody>
          <a:bodyPr/>
          <a:lstStyle/>
          <a:p>
            <a:r>
              <a:rPr lang="en-US" u="none" strike="noStrike" baseline="0" dirty="0"/>
              <a:t>Mild Hypothermia:</a:t>
            </a:r>
          </a:p>
          <a:p>
            <a:pPr lvl="1"/>
            <a:r>
              <a:rPr lang="en-US" dirty="0"/>
              <a:t>M</a:t>
            </a:r>
            <a:r>
              <a:rPr lang="en-US" u="none" strike="noStrike" baseline="0" dirty="0"/>
              <a:t>etabolism initially increases, causing shivering, which serves to warm the body. </a:t>
            </a:r>
          </a:p>
          <a:p>
            <a:r>
              <a:rPr lang="en-US" u="none" strike="noStrike" baseline="0" dirty="0"/>
              <a:t>Moderate</a:t>
            </a:r>
            <a:r>
              <a:rPr lang="en-US" u="none" strike="noStrike" dirty="0"/>
              <a:t> to Severe Hypothermia:</a:t>
            </a:r>
          </a:p>
          <a:p>
            <a:pPr lvl="1"/>
            <a:r>
              <a:rPr lang="en-US" u="none" strike="noStrike" baseline="0" dirty="0"/>
              <a:t>As core temperature drops further,</a:t>
            </a:r>
            <a:r>
              <a:rPr lang="en-US" u="none" strike="noStrike" dirty="0"/>
              <a:t> </a:t>
            </a:r>
            <a:r>
              <a:rPr lang="en-US" u="none" strike="noStrike" baseline="0" dirty="0"/>
              <a:t>body systems slow, causing:</a:t>
            </a:r>
          </a:p>
          <a:p>
            <a:pPr lvl="2"/>
            <a:r>
              <a:rPr lang="en-US" dirty="0"/>
              <a:t>C</a:t>
            </a:r>
            <a:r>
              <a:rPr lang="en-US" u="none" strike="noStrike" baseline="0" dirty="0"/>
              <a:t>lumsiness</a:t>
            </a:r>
            <a:endParaRPr lang="en-US" dirty="0"/>
          </a:p>
          <a:p>
            <a:pPr lvl="2"/>
            <a:r>
              <a:rPr lang="en-US" dirty="0"/>
              <a:t>S</a:t>
            </a:r>
            <a:r>
              <a:rPr lang="en-US" u="none" strike="noStrike" baseline="0" dirty="0"/>
              <a:t>tumbling</a:t>
            </a:r>
          </a:p>
          <a:p>
            <a:pPr lvl="2"/>
            <a:r>
              <a:rPr lang="en-US" dirty="0"/>
              <a:t>M</a:t>
            </a:r>
            <a:r>
              <a:rPr lang="en-US" u="none" strike="noStrike" baseline="0" dirty="0"/>
              <a:t>ental confusion</a:t>
            </a:r>
          </a:p>
          <a:p>
            <a:pPr lvl="2"/>
            <a:r>
              <a:rPr lang="en-US" dirty="0"/>
              <a:t>R</a:t>
            </a:r>
            <a:r>
              <a:rPr lang="en-US" u="none" strike="noStrike" baseline="0" dirty="0"/>
              <a:t>emoval of clothing</a:t>
            </a:r>
          </a:p>
          <a:p>
            <a:pPr lvl="2"/>
            <a:r>
              <a:rPr lang="en-US" dirty="0"/>
              <a:t>E</a:t>
            </a:r>
            <a:r>
              <a:rPr lang="en-US" u="none" strike="noStrike" baseline="0" dirty="0"/>
              <a:t>ventually unresponsiveness</a:t>
            </a:r>
          </a:p>
          <a:p>
            <a:r>
              <a:rPr lang="en-US" u="none" strike="noStrike" baseline="0" dirty="0"/>
              <a:t>Patient is often unaware of what is happening, further exacerbating the seriousness of the condition.</a:t>
            </a:r>
          </a:p>
          <a:p>
            <a:pPr lvl="0"/>
            <a:r>
              <a:rPr lang="en-US" dirty="0"/>
              <a:t>Hypothermia is commonly divided into two types: primary hypothermia and secondary hypothermia.</a:t>
            </a:r>
          </a:p>
          <a:p>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25-3</a:t>
              </a:r>
            </a:p>
          </p:txBody>
        </p:sp>
      </p:grpSp>
    </p:spTree>
    <p:extLst>
      <p:ext uri="{BB962C8B-B14F-4D97-AF65-F5344CB8AC3E}">
        <p14:creationId xmlns:p14="http://schemas.microsoft.com/office/powerpoint/2010/main" val="3391327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07169-F06E-4F12-9AA4-F8BCC28EC1D0}"/>
              </a:ext>
            </a:extLst>
          </p:cNvPr>
          <p:cNvSpPr>
            <a:spLocks noGrp="1"/>
          </p:cNvSpPr>
          <p:nvPr>
            <p:ph type="title"/>
          </p:nvPr>
        </p:nvSpPr>
        <p:spPr>
          <a:xfrm>
            <a:off x="0" y="126542"/>
            <a:ext cx="12192000" cy="1002089"/>
          </a:xfrm>
        </p:spPr>
        <p:txBody>
          <a:bodyPr/>
          <a:lstStyle/>
          <a:p>
            <a:pPr marR="0" rtl="0"/>
            <a:r>
              <a:rPr lang="en-US" b="1" i="0" u="none" strike="noStrike" kern="1600" baseline="0" dirty="0"/>
              <a:t>Primary Hypothermia</a:t>
            </a:r>
          </a:p>
        </p:txBody>
      </p:sp>
      <p:sp>
        <p:nvSpPr>
          <p:cNvPr id="3" name="Text Placeholder 2">
            <a:extLst>
              <a:ext uri="{FF2B5EF4-FFF2-40B4-BE49-F238E27FC236}">
                <a16:creationId xmlns:a16="http://schemas.microsoft.com/office/drawing/2014/main" xmlns="" id="{6A0B04A1-0001-40A3-A01B-6478E8D6DB85}"/>
              </a:ext>
            </a:extLst>
          </p:cNvPr>
          <p:cNvSpPr>
            <a:spLocks noGrp="1"/>
          </p:cNvSpPr>
          <p:nvPr>
            <p:ph type="body" idx="1"/>
          </p:nvPr>
        </p:nvSpPr>
        <p:spPr>
          <a:xfrm>
            <a:off x="896583" y="2202426"/>
            <a:ext cx="10636656" cy="3982063"/>
          </a:xfrm>
        </p:spPr>
        <p:txBody>
          <a:bodyPr/>
          <a:lstStyle/>
          <a:p>
            <a:pPr lvl="0"/>
            <a:r>
              <a:rPr lang="en-US" dirty="0"/>
              <a:t>There are two types of primary hypothermia: immersion and non-immersion.</a:t>
            </a:r>
          </a:p>
          <a:p>
            <a:pPr lvl="0"/>
            <a:r>
              <a:rPr lang="en-US" u="sng" dirty="0"/>
              <a:t>Immersion</a:t>
            </a:r>
            <a:r>
              <a:rPr lang="en-US" dirty="0"/>
              <a:t>:</a:t>
            </a:r>
          </a:p>
          <a:p>
            <a:pPr lvl="1"/>
            <a:r>
              <a:rPr lang="en-US" dirty="0"/>
              <a:t>In cold-water immersion, body core cooling rates are fast, but hypothermia does not occur as quickly as might be thought.</a:t>
            </a:r>
          </a:p>
          <a:p>
            <a:pPr lvl="1"/>
            <a:r>
              <a:rPr lang="en-US" dirty="0"/>
              <a:t>It takes more than 30 minutes for individuals to become hypothermic after falling into very cold water while wearing winter clothing, if the person is wearing a personal flotation device or can somehow hold his or her head above the water. </a:t>
            </a:r>
          </a:p>
          <a:p>
            <a:pPr lvl="1"/>
            <a:r>
              <a:rPr lang="en-US" dirty="0"/>
              <a:t>The problem is that without a life jacket, the person must tread water, but muscle function in the arms and legs will be lost after 10 to 15 minutes, and drowning can occur.</a:t>
            </a:r>
          </a:p>
          <a:p>
            <a:pPr lvl="1"/>
            <a:endParaRPr lang="en-US" dirty="0"/>
          </a:p>
          <a:p>
            <a:pPr marR="0" lvl="0" rtl="0"/>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25-3</a:t>
              </a:r>
            </a:p>
          </p:txBody>
        </p:sp>
      </p:grpSp>
    </p:spTree>
    <p:extLst>
      <p:ext uri="{BB962C8B-B14F-4D97-AF65-F5344CB8AC3E}">
        <p14:creationId xmlns:p14="http://schemas.microsoft.com/office/powerpoint/2010/main" val="203063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Hypothermia</a:t>
            </a:r>
          </a:p>
        </p:txBody>
      </p:sp>
      <p:sp>
        <p:nvSpPr>
          <p:cNvPr id="3" name="Content Placeholder 2"/>
          <p:cNvSpPr>
            <a:spLocks noGrp="1"/>
          </p:cNvSpPr>
          <p:nvPr>
            <p:ph idx="1"/>
          </p:nvPr>
        </p:nvSpPr>
        <p:spPr>
          <a:xfrm>
            <a:off x="925830" y="1490870"/>
            <a:ext cx="8124864" cy="4723318"/>
          </a:xfrm>
        </p:spPr>
        <p:txBody>
          <a:bodyPr/>
          <a:lstStyle/>
          <a:p>
            <a:endParaRPr lang="en-US" sz="2000" dirty="0"/>
          </a:p>
          <a:p>
            <a:r>
              <a:rPr lang="en-US" u="sng" dirty="0"/>
              <a:t>Non-Immersion</a:t>
            </a:r>
            <a:r>
              <a:rPr lang="en-US" dirty="0"/>
              <a:t>:</a:t>
            </a:r>
          </a:p>
          <a:p>
            <a:pPr lvl="1"/>
            <a:r>
              <a:rPr lang="en-US" dirty="0"/>
              <a:t>Also known as accidental hypothermia</a:t>
            </a:r>
          </a:p>
          <a:p>
            <a:pPr lvl="1"/>
            <a:r>
              <a:rPr lang="en-US" dirty="0"/>
              <a:t>Occurs more slowly but may be accelerated by wind, rain, or snow if the person lacks adequate insulation</a:t>
            </a:r>
          </a:p>
          <a:p>
            <a:pPr lvl="1"/>
            <a:r>
              <a:rPr lang="en-US" dirty="0"/>
              <a:t>Does not involve immersion in water</a:t>
            </a:r>
          </a:p>
          <a:p>
            <a:endParaRPr lang="en-US"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25-3</a:t>
              </a:r>
            </a:p>
          </p:txBody>
        </p:sp>
      </p:grpSp>
    </p:spTree>
    <p:extLst>
      <p:ext uri="{BB962C8B-B14F-4D97-AF65-F5344CB8AC3E}">
        <p14:creationId xmlns:p14="http://schemas.microsoft.com/office/powerpoint/2010/main" val="10713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4E584-DEF9-44FC-9921-AAA555B6C7BB}"/>
              </a:ext>
            </a:extLst>
          </p:cNvPr>
          <p:cNvSpPr>
            <a:spLocks noGrp="1"/>
          </p:cNvSpPr>
          <p:nvPr>
            <p:ph type="title"/>
          </p:nvPr>
        </p:nvSpPr>
        <p:spPr/>
        <p:txBody>
          <a:bodyPr/>
          <a:lstStyle/>
          <a:p>
            <a:pPr marR="0" rtl="0"/>
            <a:r>
              <a:rPr lang="en-US" b="1" i="0" u="none" strike="noStrike" kern="1600" baseline="0" dirty="0"/>
              <a:t>Secondary Hypothermia</a:t>
            </a:r>
          </a:p>
        </p:txBody>
      </p:sp>
      <p:sp>
        <p:nvSpPr>
          <p:cNvPr id="3" name="Text Placeholder 2">
            <a:extLst>
              <a:ext uri="{FF2B5EF4-FFF2-40B4-BE49-F238E27FC236}">
                <a16:creationId xmlns:a16="http://schemas.microsoft.com/office/drawing/2014/main" xmlns="" id="{8CEEA07E-4462-470C-9B78-3F4AF806F519}"/>
              </a:ext>
            </a:extLst>
          </p:cNvPr>
          <p:cNvSpPr>
            <a:spLocks noGrp="1"/>
          </p:cNvSpPr>
          <p:nvPr>
            <p:ph type="body" idx="1"/>
          </p:nvPr>
        </p:nvSpPr>
        <p:spPr>
          <a:xfrm>
            <a:off x="893519" y="2436131"/>
            <a:ext cx="10529598" cy="2455150"/>
          </a:xfrm>
        </p:spPr>
        <p:txBody>
          <a:bodyPr/>
          <a:lstStyle/>
          <a:p>
            <a:r>
              <a:rPr lang="en-US" sz="2400" u="none" strike="noStrike" baseline="0" dirty="0"/>
              <a:t>Secondary hypothermia occurs with systemic disorders and is frequently associated with traumatized or critically ill patients. </a:t>
            </a:r>
          </a:p>
          <a:p>
            <a:pPr lvl="1"/>
            <a:r>
              <a:rPr lang="en-US" sz="2400" dirty="0"/>
              <a:t>I</a:t>
            </a:r>
            <a:r>
              <a:rPr lang="en-US" sz="2400" u="none" strike="noStrike" baseline="0" dirty="0"/>
              <a:t>njury or illness is the primary problem, and hypothermia is an associated secondary problem. </a:t>
            </a:r>
          </a:p>
          <a:p>
            <a:pPr lvl="1"/>
            <a:r>
              <a:rPr lang="en-US" sz="2400" dirty="0"/>
              <a:t>C</a:t>
            </a:r>
            <a:r>
              <a:rPr lang="en-US" sz="2400" u="none" strike="noStrike" baseline="0" dirty="0"/>
              <a:t>an be severe and even life threatening</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25-3</a:t>
              </a:r>
            </a:p>
          </p:txBody>
        </p:sp>
      </p:grpSp>
    </p:spTree>
    <p:extLst>
      <p:ext uri="{BB962C8B-B14F-4D97-AF65-F5344CB8AC3E}">
        <p14:creationId xmlns:p14="http://schemas.microsoft.com/office/powerpoint/2010/main" val="243392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09916-EB2E-4F7B-B402-475FFFF50FF5}"/>
              </a:ext>
            </a:extLst>
          </p:cNvPr>
          <p:cNvSpPr>
            <a:spLocks noGrp="1"/>
          </p:cNvSpPr>
          <p:nvPr>
            <p:ph type="title"/>
          </p:nvPr>
        </p:nvSpPr>
        <p:spPr/>
        <p:txBody>
          <a:bodyPr/>
          <a:lstStyle/>
          <a:p>
            <a:pPr marR="0" rtl="0"/>
            <a:r>
              <a:rPr lang="en-US" b="1" i="0" u="none" strike="noStrike" kern="1600" baseline="0" dirty="0"/>
              <a:t>Afterdrop</a:t>
            </a:r>
          </a:p>
        </p:txBody>
      </p:sp>
      <p:sp>
        <p:nvSpPr>
          <p:cNvPr id="3" name="Text Placeholder 2">
            <a:extLst>
              <a:ext uri="{FF2B5EF4-FFF2-40B4-BE49-F238E27FC236}">
                <a16:creationId xmlns:a16="http://schemas.microsoft.com/office/drawing/2014/main" xmlns="" id="{98E0126B-69DE-441E-B1FB-B93CC9C5C05C}"/>
              </a:ext>
            </a:extLst>
          </p:cNvPr>
          <p:cNvSpPr>
            <a:spLocks noGrp="1"/>
          </p:cNvSpPr>
          <p:nvPr>
            <p:ph type="body" idx="1"/>
          </p:nvPr>
        </p:nvSpPr>
        <p:spPr>
          <a:xfrm>
            <a:off x="733203" y="2100293"/>
            <a:ext cx="10689913" cy="3777994"/>
          </a:xfrm>
        </p:spPr>
        <p:txBody>
          <a:bodyPr/>
          <a:lstStyle/>
          <a:p>
            <a:pPr>
              <a:buClr>
                <a:schemeClr val="tx2"/>
              </a:buClr>
            </a:pPr>
            <a:r>
              <a:rPr lang="en-US" sz="2600" u="dbl" strike="noStrike" dirty="0">
                <a:solidFill>
                  <a:srgbClr val="C00000"/>
                </a:solidFill>
              </a:rPr>
              <a:t>Afterdrop</a:t>
            </a:r>
            <a:r>
              <a:rPr lang="en-US" sz="2600" u="none" strike="noStrike" baseline="0" dirty="0"/>
              <a:t> is defined as a continued drop in core body temperature after removal from exposure to the cold. </a:t>
            </a:r>
          </a:p>
          <a:p>
            <a:pPr lvl="1"/>
            <a:r>
              <a:rPr lang="en-US" sz="2200" dirty="0"/>
              <a:t>Occ</a:t>
            </a:r>
            <a:r>
              <a:rPr lang="en-US" sz="2200" u="none" strike="noStrike" baseline="0" dirty="0"/>
              <a:t>urs for a limited time, even after warming measures are initiated</a:t>
            </a:r>
          </a:p>
          <a:p>
            <a:pPr lvl="1"/>
            <a:r>
              <a:rPr lang="en-US" sz="2200" dirty="0"/>
              <a:t>T</a:t>
            </a:r>
            <a:r>
              <a:rPr lang="en-US" sz="2200" u="none" strike="noStrike" baseline="0" dirty="0"/>
              <a:t>hought to be caused by the return of cold blood from the extremities to the heart, resulting in a further drop in core body temperature</a:t>
            </a:r>
          </a:p>
          <a:p>
            <a:pPr lvl="1"/>
            <a:r>
              <a:rPr lang="en-US" sz="2200" u="none" strike="noStrike" baseline="0" dirty="0"/>
              <a:t>In severe cases, afterdrop can result in shock and cardiac arrest.</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25-4</a:t>
              </a:r>
            </a:p>
          </p:txBody>
        </p:sp>
      </p:grpSp>
    </p:spTree>
    <p:extLst>
      <p:ext uri="{BB962C8B-B14F-4D97-AF65-F5344CB8AC3E}">
        <p14:creationId xmlns:p14="http://schemas.microsoft.com/office/powerpoint/2010/main" val="3975546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19136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D2813-3D53-4A5E-82FF-2689FFBC63F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Scene Safety</a:t>
            </a:r>
          </a:p>
        </p:txBody>
      </p:sp>
      <p:sp>
        <p:nvSpPr>
          <p:cNvPr id="3" name="Text Placeholder 2">
            <a:extLst>
              <a:ext uri="{FF2B5EF4-FFF2-40B4-BE49-F238E27FC236}">
                <a16:creationId xmlns:a16="http://schemas.microsoft.com/office/drawing/2014/main" xmlns="" id="{A75A6D74-46E8-4D30-92C0-4366BF6D04A1}"/>
              </a:ext>
            </a:extLst>
          </p:cNvPr>
          <p:cNvSpPr>
            <a:spLocks noGrp="1"/>
          </p:cNvSpPr>
          <p:nvPr>
            <p:ph sz="half" idx="1"/>
          </p:nvPr>
        </p:nvSpPr>
        <p:spPr>
          <a:xfrm>
            <a:off x="524829" y="1408475"/>
            <a:ext cx="4855464" cy="5218356"/>
          </a:xfrm>
        </p:spPr>
        <p:txBody>
          <a:bodyPr>
            <a:normAutofit fontScale="92500"/>
          </a:bodyPr>
          <a:lstStyle/>
          <a:p>
            <a:pPr marR="0" lvl="0" rtl="0">
              <a:lnSpc>
                <a:spcPct val="90000"/>
              </a:lnSpc>
            </a:pPr>
            <a:r>
              <a:rPr lang="en-US" sz="2400" u="none" strike="noStrike" baseline="0" dirty="0"/>
              <a:t>First and foremost, rescuers must not become patients.</a:t>
            </a:r>
          </a:p>
          <a:p>
            <a:pPr lvl="1">
              <a:lnSpc>
                <a:spcPct val="90000"/>
              </a:lnSpc>
            </a:pPr>
            <a:r>
              <a:rPr lang="en-US" sz="2400" dirty="0"/>
              <a:t>T</a:t>
            </a:r>
            <a:r>
              <a:rPr lang="en-US" sz="2400" u="none" strike="noStrike" baseline="0" dirty="0"/>
              <a:t>his can jeopardize the safety of everyone on scene. </a:t>
            </a:r>
            <a:endParaRPr lang="en-US" sz="2400" dirty="0"/>
          </a:p>
          <a:p>
            <a:pPr marR="0" lvl="0" rtl="0">
              <a:lnSpc>
                <a:spcPct val="90000"/>
              </a:lnSpc>
            </a:pPr>
            <a:r>
              <a:rPr lang="en-US" sz="2400" u="none" strike="noStrike" baseline="0" dirty="0"/>
              <a:t>In the past, some OEC technicians have placed their jackets or clothing on a cold patient. </a:t>
            </a:r>
          </a:p>
          <a:p>
            <a:pPr lvl="1">
              <a:lnSpc>
                <a:spcPct val="90000"/>
              </a:lnSpc>
            </a:pPr>
            <a:r>
              <a:rPr lang="en-US" sz="2400" u="none" strike="noStrike" baseline="0" dirty="0"/>
              <a:t>It is better to rapidly transfer patient to a warm environment. </a:t>
            </a:r>
          </a:p>
          <a:p>
            <a:pPr>
              <a:lnSpc>
                <a:spcPct val="90000"/>
              </a:lnSpc>
            </a:pPr>
            <a:r>
              <a:rPr lang="en-US" sz="2400" u="none" strike="noStrike" baseline="0" dirty="0"/>
              <a:t>The OEC technician should be prepared by having a blanket available for patient.</a:t>
            </a:r>
          </a:p>
          <a:p>
            <a:pPr lvl="1">
              <a:lnSpc>
                <a:spcPct val="90000"/>
              </a:lnSpc>
            </a:pPr>
            <a:r>
              <a:rPr lang="en-US" sz="2400" u="none" strike="noStrike" baseline="0" dirty="0"/>
              <a:t>Most ski patrols pack blankets in the rescue pack in a toboggan.</a:t>
            </a:r>
          </a:p>
          <a:p>
            <a:pPr>
              <a:lnSpc>
                <a:spcPct val="90000"/>
              </a:lnSpc>
            </a:pPr>
            <a:endParaRPr lang="en-US" sz="1900" u="none" strike="noStrike" baseline="0" dirty="0"/>
          </a:p>
        </p:txBody>
      </p:sp>
      <p:grpSp>
        <p:nvGrpSpPr>
          <p:cNvPr id="5" name="Group 4"/>
          <p:cNvGrpSpPr/>
          <p:nvPr/>
        </p:nvGrpSpPr>
        <p:grpSpPr>
          <a:xfrm>
            <a:off x="10074608" y="503389"/>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25-5</a:t>
              </a:r>
            </a:p>
          </p:txBody>
        </p:sp>
      </p:grpSp>
      <p:pic>
        <p:nvPicPr>
          <p:cNvPr id="3074" name="Picture 2" descr="Photo shows a patroller wrapping a blanket around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618" y="2031926"/>
            <a:ext cx="5114244" cy="38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B8BF8-10C8-4471-97FA-FA844770356E}"/>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6E4C0805-ED33-42FB-9E0D-4D61B268C93A}"/>
              </a:ext>
            </a:extLst>
          </p:cNvPr>
          <p:cNvSpPr>
            <a:spLocks noGrp="1"/>
          </p:cNvSpPr>
          <p:nvPr>
            <p:ph type="body" idx="1"/>
          </p:nvPr>
        </p:nvSpPr>
        <p:spPr>
          <a:xfrm>
            <a:off x="929147" y="1508179"/>
            <a:ext cx="10010996" cy="4841410"/>
          </a:xfrm>
        </p:spPr>
        <p:txBody>
          <a:bodyPr/>
          <a:lstStyle/>
          <a:p>
            <a:r>
              <a:rPr lang="en-US" sz="2400" dirty="0"/>
              <a:t>Once the scene is considered safe, control excessive bleeding and assess patient’s ABCDs just as you would any patient. </a:t>
            </a:r>
            <a:endParaRPr lang="en-US" u="none" strike="noStrike" baseline="0" dirty="0"/>
          </a:p>
          <a:p>
            <a:pPr marR="0" lvl="0" rtl="0"/>
            <a:r>
              <a:rPr lang="en-US" u="none" strike="noStrike" baseline="0" dirty="0"/>
              <a:t>Many will have an injury that caused them to be caught out in the cold, resulting in hypothermia as a secondary problem.</a:t>
            </a:r>
          </a:p>
          <a:p>
            <a:pPr lvl="1"/>
            <a:r>
              <a:rPr lang="en-US" u="none" strike="noStrike" baseline="0" dirty="0"/>
              <a:t>Once primary assessment is complete, perform a secondary assessment. </a:t>
            </a:r>
          </a:p>
          <a:p>
            <a:pPr lvl="1"/>
            <a:r>
              <a:rPr lang="en-US" dirty="0"/>
              <a:t>E</a:t>
            </a:r>
            <a:r>
              <a:rPr lang="en-US" u="none" strike="noStrike" baseline="0" dirty="0"/>
              <a:t>xamine patient fully using the DCAP-BTLS. </a:t>
            </a:r>
          </a:p>
          <a:p>
            <a:pPr lvl="1"/>
            <a:r>
              <a:rPr lang="en-US" dirty="0"/>
              <a:t>O</a:t>
            </a:r>
            <a:r>
              <a:rPr lang="en-US" u="none" strike="noStrike" baseline="0" dirty="0"/>
              <a:t>btain a complete SAMPLE history.</a:t>
            </a:r>
          </a:p>
          <a:p>
            <a:pPr lvl="1"/>
            <a:r>
              <a:rPr lang="en-US" u="none" strike="noStrike" baseline="0" dirty="0"/>
              <a:t>Excessive exposure of the body surface while performing a physical examination promotes further heat loss. </a:t>
            </a:r>
          </a:p>
          <a:p>
            <a:pPr lvl="1"/>
            <a:r>
              <a:rPr lang="en-US" u="none" strike="noStrike" baseline="0" dirty="0"/>
              <a:t>Make every effort to limit the surface area exposed.</a:t>
            </a:r>
          </a:p>
          <a:p>
            <a:pPr marR="0" lvl="0" rtl="0"/>
            <a:r>
              <a:rPr lang="en-US" dirty="0"/>
              <a:t>L</a:t>
            </a:r>
            <a:r>
              <a:rPr lang="en-US" u="none" strike="noStrike" baseline="0" dirty="0"/>
              <a:t>ook for signs of cold injury, such as frostbite. </a:t>
            </a:r>
          </a:p>
          <a:p>
            <a:pPr lvl="1"/>
            <a:r>
              <a:rPr lang="en-US" dirty="0"/>
              <a:t>R</a:t>
            </a:r>
            <a:r>
              <a:rPr lang="en-US" u="none" strike="noStrike" baseline="0" dirty="0"/>
              <a:t>apid thorough assessment of patient is warranted.</a:t>
            </a:r>
          </a:p>
        </p:txBody>
      </p:sp>
      <p:grpSp>
        <p:nvGrpSpPr>
          <p:cNvPr id="4" name="Group 3"/>
          <p:cNvGrpSpPr/>
          <p:nvPr/>
        </p:nvGrpSpPr>
        <p:grpSpPr>
          <a:xfrm>
            <a:off x="10487563" y="603093"/>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25-4</a:t>
              </a:r>
            </a:p>
          </p:txBody>
        </p:sp>
      </p:grpSp>
    </p:spTree>
    <p:extLst>
      <p:ext uri="{BB962C8B-B14F-4D97-AF65-F5344CB8AC3E}">
        <p14:creationId xmlns:p14="http://schemas.microsoft.com/office/powerpoint/2010/main" val="387055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E2DA7-E454-4511-8A22-035AAA89F39F}"/>
              </a:ext>
            </a:extLst>
          </p:cNvPr>
          <p:cNvSpPr>
            <a:spLocks noGrp="1"/>
          </p:cNvSpPr>
          <p:nvPr>
            <p:ph type="title"/>
          </p:nvPr>
        </p:nvSpPr>
        <p:spPr/>
        <p:txBody>
          <a:bodyPr/>
          <a:lstStyle/>
          <a:p>
            <a:pPr marR="0" rtl="0"/>
            <a:r>
              <a:rPr lang="en-US" b="1" i="0" u="none" strike="noStrike" kern="1600" baseline="0" dirty="0"/>
              <a:t>Patient</a:t>
            </a:r>
            <a:r>
              <a:rPr lang="en-US" b="1" i="0" u="none" strike="noStrike" kern="1600" dirty="0"/>
              <a:t> Assessment: </a:t>
            </a:r>
            <a:r>
              <a:rPr lang="en-US" b="1" i="0" u="none" strike="noStrike" kern="1600" baseline="0" dirty="0"/>
              <a:t>Frostnip</a:t>
            </a:r>
          </a:p>
        </p:txBody>
      </p:sp>
      <p:sp>
        <p:nvSpPr>
          <p:cNvPr id="3" name="Text Placeholder 2">
            <a:extLst>
              <a:ext uri="{FF2B5EF4-FFF2-40B4-BE49-F238E27FC236}">
                <a16:creationId xmlns:a16="http://schemas.microsoft.com/office/drawing/2014/main" xmlns="" id="{22A07DAA-C30B-4DF5-9546-1006F9973C2E}"/>
              </a:ext>
            </a:extLst>
          </p:cNvPr>
          <p:cNvSpPr>
            <a:spLocks noGrp="1"/>
          </p:cNvSpPr>
          <p:nvPr>
            <p:ph type="body" idx="1"/>
          </p:nvPr>
        </p:nvSpPr>
        <p:spPr>
          <a:xfrm>
            <a:off x="1047551" y="2566219"/>
            <a:ext cx="10375566" cy="2813303"/>
          </a:xfrm>
        </p:spPr>
        <p:txBody>
          <a:bodyPr/>
          <a:lstStyle/>
          <a:p>
            <a:r>
              <a:rPr lang="en-US" sz="2400" u="none" strike="noStrike" baseline="0" dirty="0"/>
              <a:t>When frostnip occurs, an individual’s skin appears cool and pale. </a:t>
            </a:r>
          </a:p>
          <a:p>
            <a:r>
              <a:rPr lang="en-US" sz="2400" u="none" strike="noStrike" baseline="0" dirty="0"/>
              <a:t>While frostnip can be a painful injury, tissues remain intact. </a:t>
            </a:r>
          </a:p>
          <a:p>
            <a:r>
              <a:rPr lang="en-US" sz="2400" dirty="0"/>
              <a:t>S</a:t>
            </a:r>
            <a:r>
              <a:rPr lang="en-US" sz="2400" u="none" strike="noStrike" baseline="0" dirty="0"/>
              <a:t>kin is still pliable.</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25-5</a:t>
              </a:r>
            </a:p>
          </p:txBody>
        </p:sp>
      </p:grpSp>
    </p:spTree>
    <p:extLst>
      <p:ext uri="{BB962C8B-B14F-4D97-AF65-F5344CB8AC3E}">
        <p14:creationId xmlns:p14="http://schemas.microsoft.com/office/powerpoint/2010/main" val="321753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E0265-0EAE-4508-B336-E783FF37C91E}"/>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t>
            </a:r>
            <a:r>
              <a:rPr lang="en-US" b="1" i="0" u="none" strike="noStrike" kern="1600" baseline="0" dirty="0"/>
              <a:t>Frostbite</a:t>
            </a:r>
          </a:p>
        </p:txBody>
      </p:sp>
      <p:sp>
        <p:nvSpPr>
          <p:cNvPr id="3" name="Text Placeholder 2">
            <a:extLst>
              <a:ext uri="{FF2B5EF4-FFF2-40B4-BE49-F238E27FC236}">
                <a16:creationId xmlns:a16="http://schemas.microsoft.com/office/drawing/2014/main" xmlns="" id="{A5D489FE-2D28-4EE5-BE6D-19DE7AF94C01}"/>
              </a:ext>
            </a:extLst>
          </p:cNvPr>
          <p:cNvSpPr>
            <a:spLocks noGrp="1"/>
          </p:cNvSpPr>
          <p:nvPr>
            <p:ph type="body" idx="1"/>
          </p:nvPr>
        </p:nvSpPr>
        <p:spPr/>
        <p:txBody>
          <a:bodyPr/>
          <a:lstStyle/>
          <a:p>
            <a:r>
              <a:rPr lang="en-US" u="none" strike="noStrike" baseline="0" dirty="0"/>
              <a:t>The earliest symptom of frostbite is pain at the involved site, although this is variable. </a:t>
            </a:r>
          </a:p>
          <a:p>
            <a:pPr lvl="1"/>
            <a:r>
              <a:rPr lang="en-US" dirty="0"/>
              <a:t>Pain</a:t>
            </a:r>
            <a:r>
              <a:rPr lang="en-US" u="none" strike="noStrike" baseline="0" dirty="0"/>
              <a:t> is followed by numbness </a:t>
            </a:r>
            <a:r>
              <a:rPr lang="en-US" u="sng" strike="noStrike" baseline="0" dirty="0"/>
              <a:t>without</a:t>
            </a:r>
            <a:r>
              <a:rPr lang="en-US" u="none" strike="noStrike" baseline="0" dirty="0"/>
              <a:t> pain because as the tissue freezes, sensation and pain stop. </a:t>
            </a:r>
          </a:p>
          <a:p>
            <a:pPr lvl="1"/>
            <a:r>
              <a:rPr lang="en-US" dirty="0"/>
              <a:t>E</a:t>
            </a:r>
            <a:r>
              <a:rPr lang="en-US" u="none" strike="noStrike" baseline="0" dirty="0"/>
              <a:t>asing of pain is often mistaken for improvement of the condition.</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25-5</a:t>
              </a:r>
            </a:p>
          </p:txBody>
        </p:sp>
      </p:grpSp>
    </p:spTree>
    <p:extLst>
      <p:ext uri="{BB962C8B-B14F-4D97-AF65-F5344CB8AC3E}">
        <p14:creationId xmlns:p14="http://schemas.microsoft.com/office/powerpoint/2010/main" val="9791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B0C36-8F70-44EC-AD35-903E5B7F43EC}"/>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11C79955-5D55-40FF-A63F-52856911F038}"/>
              </a:ext>
            </a:extLst>
          </p:cNvPr>
          <p:cNvSpPr>
            <a:spLocks noGrp="1"/>
          </p:cNvSpPr>
          <p:nvPr>
            <p:ph type="body" idx="1"/>
          </p:nvPr>
        </p:nvSpPr>
        <p:spPr/>
        <p:txBody>
          <a:bodyPr/>
          <a:lstStyle/>
          <a:p>
            <a:pPr marR="0" lvl="0" rtl="0"/>
            <a:r>
              <a:rPr lang="en-US" u="none" strike="noStrike" baseline="0" dirty="0"/>
              <a:t>25-1 Explain the wind chill index and how it applies to temperature.</a:t>
            </a:r>
          </a:p>
          <a:p>
            <a:pPr marR="0" lvl="0" rtl="0"/>
            <a:r>
              <a:rPr lang="en-US" u="none" strike="noStrike" baseline="0" dirty="0"/>
              <a:t>25-2 List the signs and symptoms of frostnip and frostbite.</a:t>
            </a:r>
          </a:p>
          <a:p>
            <a:pPr marR="0" lvl="0" rtl="0"/>
            <a:r>
              <a:rPr lang="en-US" u="none" strike="noStrike" baseline="0" dirty="0"/>
              <a:t>25-3 Explain the two types of hypothermia.</a:t>
            </a:r>
          </a:p>
          <a:p>
            <a:pPr marR="0" lvl="0" rtl="0"/>
            <a:r>
              <a:rPr lang="en-US" u="none" strike="noStrike" baseline="0" dirty="0"/>
              <a:t>25-4 Define afterdrop.</a:t>
            </a:r>
          </a:p>
          <a:p>
            <a:pPr marR="0" lvl="0" rtl="0"/>
            <a:r>
              <a:rPr lang="en-US" u="none" strike="noStrike" baseline="0" dirty="0"/>
              <a:t>25-5 Describe the assessment of a patient with cold injuries.</a:t>
            </a:r>
          </a:p>
          <a:p>
            <a:pPr marR="0" lvl="0" rtl="0"/>
            <a:r>
              <a:rPr lang="en-US" u="none" strike="noStrike" baseline="0" dirty="0"/>
              <a:t>25-6 Describe the four categories of cold exposure.</a:t>
            </a:r>
          </a:p>
          <a:p>
            <a:pPr marR="0" lvl="0" rtl="0"/>
            <a:r>
              <a:rPr lang="en-US" u="none" strike="noStrike" baseline="0" dirty="0"/>
              <a:t>25-7 Demonstrate the management of a patient with cold injuries.</a:t>
            </a:r>
          </a:p>
          <a:p>
            <a:pPr marR="0" lvl="0" rtl="0"/>
            <a:r>
              <a:rPr lang="en-US" u="none" strike="noStrike" baseline="0" dirty="0"/>
              <a:t>25-8 Describe and demonstrate the emergency care of an avalanche victim.</a:t>
            </a:r>
          </a:p>
        </p:txBody>
      </p:sp>
    </p:spTree>
    <p:extLst>
      <p:ext uri="{BB962C8B-B14F-4D97-AF65-F5344CB8AC3E}">
        <p14:creationId xmlns:p14="http://schemas.microsoft.com/office/powerpoint/2010/main" val="3685030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01EB8B-46E9-4FEB-B427-EE3514A9568A}"/>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Frostbite</a:t>
            </a:r>
            <a:endParaRPr lang="en-US" b="1" i="0" u="none" strike="noStrike" kern="1600" baseline="0" dirty="0"/>
          </a:p>
        </p:txBody>
      </p:sp>
      <p:sp>
        <p:nvSpPr>
          <p:cNvPr id="3" name="Text Placeholder 2">
            <a:extLst>
              <a:ext uri="{FF2B5EF4-FFF2-40B4-BE49-F238E27FC236}">
                <a16:creationId xmlns:a16="http://schemas.microsoft.com/office/drawing/2014/main" xmlns="" id="{7ECA2F53-1E09-4725-AD14-3FD8888A3589}"/>
              </a:ext>
            </a:extLst>
          </p:cNvPr>
          <p:cNvSpPr>
            <a:spLocks noGrp="1"/>
          </p:cNvSpPr>
          <p:nvPr>
            <p:ph type="body" idx="1"/>
          </p:nvPr>
        </p:nvSpPr>
        <p:spPr>
          <a:xfrm>
            <a:off x="916940" y="1998751"/>
            <a:ext cx="9649460" cy="3866896"/>
          </a:xfrm>
        </p:spPr>
        <p:txBody>
          <a:bodyPr/>
          <a:lstStyle/>
          <a:p>
            <a:pPr marR="0" lvl="0" rtl="0"/>
            <a:r>
              <a:rPr lang="en-US" u="none" strike="noStrike" baseline="0" dirty="0"/>
              <a:t>Frostbite should be suspected if a painfully cold body part suddenly stops hurting but is not getting warmer. </a:t>
            </a:r>
          </a:p>
          <a:p>
            <a:pPr lvl="1"/>
            <a:r>
              <a:rPr lang="en-US" dirty="0"/>
              <a:t>A</a:t>
            </a:r>
            <a:r>
              <a:rPr lang="en-US" u="none" strike="noStrike" baseline="0" dirty="0"/>
              <a:t>ffected part may initially feel soft but over time may become firm or woody to the touch. </a:t>
            </a:r>
          </a:p>
          <a:p>
            <a:pPr lvl="1"/>
            <a:r>
              <a:rPr lang="en-US" dirty="0"/>
              <a:t>A</a:t>
            </a:r>
            <a:r>
              <a:rPr lang="en-US" u="none" strike="noStrike" baseline="0" dirty="0"/>
              <a:t>ffected area is initially gray or waxy and then turns pale or red, depending on severity.</a:t>
            </a:r>
          </a:p>
          <a:p>
            <a:pPr lvl="1"/>
            <a:r>
              <a:rPr lang="en-US" u="none" strike="noStrike" baseline="0" dirty="0"/>
              <a:t>If the area involved is the head or face, someone other than patient may be the first to notice it. </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25-5</a:t>
              </a:r>
            </a:p>
          </p:txBody>
        </p:sp>
      </p:grpSp>
    </p:spTree>
    <p:extLst>
      <p:ext uri="{BB962C8B-B14F-4D97-AF65-F5344CB8AC3E}">
        <p14:creationId xmlns:p14="http://schemas.microsoft.com/office/powerpoint/2010/main" val="4287706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6F43B-EB19-423A-8E20-2CF02BB15A34}"/>
              </a:ext>
            </a:extLst>
          </p:cNvPr>
          <p:cNvSpPr>
            <a:spLocks noGrp="1"/>
          </p:cNvSpPr>
          <p:nvPr>
            <p:ph type="title"/>
          </p:nvPr>
        </p:nvSpPr>
        <p:spPr/>
        <p:txBody>
          <a:bodyPr anchor="ctr">
            <a:normAutofit/>
          </a:bodyPr>
          <a:lstStyle/>
          <a:p>
            <a:pPr marR="0" rtl="0"/>
            <a:r>
              <a:rPr lang="en-US" b="1" i="0" u="none" strike="noStrike" kern="1600" baseline="0" dirty="0"/>
              <a:t>Frostnip and Frostbite: Signs and Symptoms</a:t>
            </a:r>
          </a:p>
        </p:txBody>
      </p:sp>
      <p:grpSp>
        <p:nvGrpSpPr>
          <p:cNvPr id="5" name="Group 4"/>
          <p:cNvGrpSpPr/>
          <p:nvPr/>
        </p:nvGrpSpPr>
        <p:grpSpPr>
          <a:xfrm>
            <a:off x="10074608" y="503389"/>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25-5</a:t>
              </a:r>
            </a:p>
          </p:txBody>
        </p:sp>
      </p:grpSp>
      <p:pic>
        <p:nvPicPr>
          <p:cNvPr id="4098" name="Picture 2" descr="Photo A shows the upper half of two fingers swollen. Photo B shows a swollen foot with a missing toe, the nails are bluish black in color and a big blister is on the top of the foot." title="Photos A and B show different levels of frostb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409" y="1408475"/>
            <a:ext cx="2855912" cy="51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Categories of Cold Exposure</a:t>
            </a:r>
          </a:p>
        </p:txBody>
      </p:sp>
    </p:spTree>
    <p:extLst>
      <p:ext uri="{BB962C8B-B14F-4D97-AF65-F5344CB8AC3E}">
        <p14:creationId xmlns:p14="http://schemas.microsoft.com/office/powerpoint/2010/main" val="9970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Categories of Cold Exposure</a:t>
            </a:r>
          </a:p>
        </p:txBody>
      </p:sp>
      <p:sp>
        <p:nvSpPr>
          <p:cNvPr id="5" name="Content Placeholder 4"/>
          <p:cNvSpPr>
            <a:spLocks noGrp="1"/>
          </p:cNvSpPr>
          <p:nvPr>
            <p:ph sz="half" idx="2"/>
          </p:nvPr>
        </p:nvSpPr>
        <p:spPr>
          <a:xfrm>
            <a:off x="959327" y="1165967"/>
            <a:ext cx="9218092" cy="1176238"/>
          </a:xfrm>
        </p:spPr>
        <p:txBody>
          <a:bodyPr/>
          <a:lstStyle/>
          <a:p>
            <a:pPr lvl="0"/>
            <a:r>
              <a:rPr lang="en-US" dirty="0"/>
              <a:t>Cold patients are divided into four categories that are defined by core body temperature ranges.</a:t>
            </a:r>
          </a:p>
          <a:p>
            <a:pPr lvl="1"/>
            <a:r>
              <a:rPr lang="en-US" dirty="0"/>
              <a:t>In the field, measurement of core temperature can be difficult or impossible. </a:t>
            </a:r>
          </a:p>
          <a:p>
            <a:endParaRPr lang="en-US" dirty="0"/>
          </a:p>
        </p:txBody>
      </p:sp>
      <p:sp>
        <p:nvSpPr>
          <p:cNvPr id="7" name="Text Placeholder 6"/>
          <p:cNvSpPr>
            <a:spLocks noGrp="1"/>
          </p:cNvSpPr>
          <p:nvPr>
            <p:ph type="body" sz="quarter" idx="11"/>
          </p:nvPr>
        </p:nvSpPr>
        <p:spPr>
          <a:xfrm>
            <a:off x="1370806" y="5993490"/>
            <a:ext cx="9450388" cy="651192"/>
          </a:xfrm>
        </p:spPr>
        <p:txBody>
          <a:bodyPr/>
          <a:lstStyle/>
          <a:p>
            <a:pPr marL="0" lvl="1" indent="0">
              <a:spcBef>
                <a:spcPts val="1500"/>
              </a:spcBef>
              <a:buNone/>
            </a:pPr>
            <a:r>
              <a:rPr lang="en-US" dirty="0"/>
              <a:t>Table 25-3 presents a system for estimating core body temperature and the severity of hypothermia based on patient’s presentation.</a:t>
            </a:r>
          </a:p>
          <a:p>
            <a:endParaRPr lang="en-US" dirty="0"/>
          </a:p>
        </p:txBody>
      </p:sp>
      <p:grpSp>
        <p:nvGrpSpPr>
          <p:cNvPr id="9" name="Group 8"/>
          <p:cNvGrpSpPr/>
          <p:nvPr/>
        </p:nvGrpSpPr>
        <p:grpSpPr>
          <a:xfrm>
            <a:off x="10177418" y="478874"/>
            <a:ext cx="1348511" cy="1348508"/>
            <a:chOff x="9615052" y="502721"/>
            <a:chExt cx="1348511" cy="1348508"/>
          </a:xfrm>
        </p:grpSpPr>
        <p:sp>
          <p:nvSpPr>
            <p:cNvPr id="10" name="Cross 9"/>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pic>
        <p:nvPicPr>
          <p:cNvPr id="1026" name="Picture 2" descr="There are three columns: Severity of cold exposure, patient presentation, core body Temperature. Row entries are as follows: Row 1. Severity of cold exposure: Cold stressed. Patient presentation: Alert, starting to shiver, can help themselves. Core body temperature: 35–36 degrees Celsius or 95–97 degrees Fahrenheit. Row 2. Severity of cold exposure: Mild hypothermia. Patient presentation: Alert but may be confused, shivering. Core body temperature: 32–35 degrees Celsius or 90–95 degrees Fahrenheit. Row 3. Severity of cold exposure: Moderate hypothermia. Patient presentation: Drowsy, decreased level of responsiveness, not shivering. Core body temperature: 28–32 degrees Celsius or 82–90 degrees Fahrenheit. Row 4. Severity of cold exposure: Severe hypothermia. Patient presentation: Unresponsive, may not be breathing. Core body temperature: &lt; 28 degrees Celsius or &lt; 82 degrees Fahrenheit." title="The table shows the severity of cold expos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663" y="2512332"/>
            <a:ext cx="2855912" cy="340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17004-0506-4A38-95EE-31A098D1796F}"/>
              </a:ext>
            </a:extLst>
          </p:cNvPr>
          <p:cNvSpPr>
            <a:spLocks noGrp="1"/>
          </p:cNvSpPr>
          <p:nvPr>
            <p:ph type="title"/>
          </p:nvPr>
        </p:nvSpPr>
        <p:spPr/>
        <p:txBody>
          <a:bodyPr/>
          <a:lstStyle/>
          <a:p>
            <a:r>
              <a:rPr lang="en-US" b="1" i="0" u="none" strike="noStrike" kern="1600" baseline="0" dirty="0"/>
              <a:t>Cold Stressed:</a:t>
            </a:r>
            <a:r>
              <a:rPr lang="en-US" b="1" i="0" u="none" strike="noStrike" kern="1600" dirty="0"/>
              <a:t> </a:t>
            </a:r>
            <a:r>
              <a:rPr lang="en-US" dirty="0"/>
              <a:t>95°F to 97°F</a:t>
            </a:r>
            <a:endParaRPr lang="en-US" b="1" i="0" u="none" strike="noStrike" kern="1600" baseline="0" dirty="0"/>
          </a:p>
        </p:txBody>
      </p:sp>
      <p:sp>
        <p:nvSpPr>
          <p:cNvPr id="3" name="Text Placeholder 2">
            <a:extLst>
              <a:ext uri="{FF2B5EF4-FFF2-40B4-BE49-F238E27FC236}">
                <a16:creationId xmlns:a16="http://schemas.microsoft.com/office/drawing/2014/main" xmlns="" id="{EC047424-639E-4C88-B29D-7FC7A2756360}"/>
              </a:ext>
            </a:extLst>
          </p:cNvPr>
          <p:cNvSpPr>
            <a:spLocks noGrp="1"/>
          </p:cNvSpPr>
          <p:nvPr>
            <p:ph type="body" idx="1"/>
          </p:nvPr>
        </p:nvSpPr>
        <p:spPr/>
        <p:txBody>
          <a:bodyPr/>
          <a:lstStyle/>
          <a:p>
            <a:pPr marR="0" lvl="0" rtl="0"/>
            <a:r>
              <a:rPr lang="en-US" u="none" strike="noStrike" baseline="0" dirty="0"/>
              <a:t>Cold Stressed </a:t>
            </a:r>
            <a:endParaRPr lang="en-US" dirty="0"/>
          </a:p>
          <a:p>
            <a:pPr lvl="1"/>
            <a:r>
              <a:rPr lang="en-US" u="none" strike="noStrike" baseline="0" dirty="0"/>
              <a:t>A person is considered cold stressed when the body temperature is below 36°C (97°F) but above 35°C (95°F). </a:t>
            </a:r>
          </a:p>
          <a:p>
            <a:pPr lvl="1"/>
            <a:r>
              <a:rPr lang="en-US" u="none" strike="noStrike" baseline="0" dirty="0"/>
              <a:t>When this occurs, heat is lost by the body, which in turn starts to compensate. </a:t>
            </a:r>
          </a:p>
          <a:p>
            <a:pPr lvl="1"/>
            <a:r>
              <a:rPr lang="en-US" u="none" strike="noStrike" baseline="0" dirty="0"/>
              <a:t>Shivering usually begins when someone is cold stressed.</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spTree>
    <p:extLst>
      <p:ext uri="{BB962C8B-B14F-4D97-AF65-F5344CB8AC3E}">
        <p14:creationId xmlns:p14="http://schemas.microsoft.com/office/powerpoint/2010/main" val="3899787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664FC-6B2E-453A-AE73-BD1F81466FEC}"/>
              </a:ext>
            </a:extLst>
          </p:cNvPr>
          <p:cNvSpPr>
            <a:spLocks noGrp="1"/>
          </p:cNvSpPr>
          <p:nvPr>
            <p:ph type="title"/>
          </p:nvPr>
        </p:nvSpPr>
        <p:spPr/>
        <p:txBody>
          <a:bodyPr/>
          <a:lstStyle/>
          <a:p>
            <a:r>
              <a:rPr lang="en-US" b="1" i="0" u="none" strike="noStrike" kern="1600" baseline="0" dirty="0"/>
              <a:t>Mild Hypothermia</a:t>
            </a:r>
            <a:r>
              <a:rPr lang="en-US" kern="1600" dirty="0"/>
              <a:t>: </a:t>
            </a:r>
            <a:r>
              <a:rPr lang="en-US" dirty="0"/>
              <a:t>90°F to 95°F </a:t>
            </a:r>
            <a:endParaRPr lang="en-US" b="1" i="0" u="none" strike="noStrike" kern="1600" baseline="0" dirty="0"/>
          </a:p>
        </p:txBody>
      </p:sp>
      <p:sp>
        <p:nvSpPr>
          <p:cNvPr id="3" name="Text Placeholder 2">
            <a:extLst>
              <a:ext uri="{FF2B5EF4-FFF2-40B4-BE49-F238E27FC236}">
                <a16:creationId xmlns:a16="http://schemas.microsoft.com/office/drawing/2014/main" xmlns="" id="{882622CF-CFB9-465A-AF41-9529BF370504}"/>
              </a:ext>
            </a:extLst>
          </p:cNvPr>
          <p:cNvSpPr>
            <a:spLocks noGrp="1"/>
          </p:cNvSpPr>
          <p:nvPr>
            <p:ph type="body" idx="1"/>
          </p:nvPr>
        </p:nvSpPr>
        <p:spPr>
          <a:xfrm>
            <a:off x="891540" y="1610354"/>
            <a:ext cx="9649460" cy="4579563"/>
          </a:xfrm>
        </p:spPr>
        <p:txBody>
          <a:bodyPr/>
          <a:lstStyle/>
          <a:p>
            <a:r>
              <a:rPr lang="en-US" u="none" strike="noStrike" baseline="0" dirty="0"/>
              <a:t>Generally, mild hypothermia first manifests as shivering, which can be vigorous. </a:t>
            </a:r>
          </a:p>
          <a:p>
            <a:pPr lvl="1"/>
            <a:r>
              <a:rPr lang="en-US" u="none" strike="noStrike" baseline="0" dirty="0"/>
              <a:t>Shivering is an important mechanism that significantly increases muscle activity and heat production. </a:t>
            </a:r>
          </a:p>
          <a:p>
            <a:r>
              <a:rPr lang="en-US" dirty="0"/>
              <a:t>I</a:t>
            </a:r>
            <a:r>
              <a:rPr lang="en-US" u="none" strike="noStrike" baseline="0" dirty="0"/>
              <a:t>nitially starts when the body’s core temperature falls below approximately 35°C (95°F). </a:t>
            </a:r>
          </a:p>
          <a:p>
            <a:r>
              <a:rPr lang="en-US" u="none" strike="noStrike" baseline="0" dirty="0"/>
              <a:t>Unless other factors are present, shivering should enable patient to overcome heat loss and elevate core temperature. </a:t>
            </a:r>
          </a:p>
          <a:p>
            <a:pPr lvl="1"/>
            <a:r>
              <a:rPr lang="en-US" dirty="0"/>
              <a:t>M</a:t>
            </a:r>
            <a:r>
              <a:rPr lang="en-US" u="none" strike="noStrike" baseline="0" dirty="0"/>
              <a:t>ost patients with mild hypothermia can warm themselves through shivering alone.</a:t>
            </a:r>
          </a:p>
          <a:p>
            <a:r>
              <a:rPr lang="en-US" dirty="0"/>
              <a:t>S</a:t>
            </a:r>
            <a:r>
              <a:rPr lang="en-US" u="none" strike="noStrike" baseline="0" dirty="0"/>
              <a:t>till require protection from further heat loss.</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spTree>
    <p:extLst>
      <p:ext uri="{BB962C8B-B14F-4D97-AF65-F5344CB8AC3E}">
        <p14:creationId xmlns:p14="http://schemas.microsoft.com/office/powerpoint/2010/main" val="1586806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97ADA-DB74-4893-A077-79B6238D084C}"/>
              </a:ext>
            </a:extLst>
          </p:cNvPr>
          <p:cNvSpPr>
            <a:spLocks noGrp="1"/>
          </p:cNvSpPr>
          <p:nvPr>
            <p:ph type="title"/>
          </p:nvPr>
        </p:nvSpPr>
        <p:spPr/>
        <p:txBody>
          <a:bodyPr/>
          <a:lstStyle/>
          <a:p>
            <a:r>
              <a:rPr lang="en-US" b="1" i="0" u="none" strike="noStrike" kern="1600" baseline="0" dirty="0"/>
              <a:t>Mild Hypothermia: </a:t>
            </a:r>
            <a:r>
              <a:rPr lang="en-US" dirty="0"/>
              <a:t>90°F to 95°F</a:t>
            </a:r>
            <a:r>
              <a:rPr lang="en-US" b="1" i="0" u="none" strike="noStrike" kern="1600" baseline="0" dirty="0"/>
              <a:t> </a:t>
            </a:r>
          </a:p>
        </p:txBody>
      </p:sp>
      <p:sp>
        <p:nvSpPr>
          <p:cNvPr id="3" name="Text Placeholder 2">
            <a:extLst>
              <a:ext uri="{FF2B5EF4-FFF2-40B4-BE49-F238E27FC236}">
                <a16:creationId xmlns:a16="http://schemas.microsoft.com/office/drawing/2014/main" xmlns="" id="{C75F25CF-9E32-418F-B713-2B0FF6A9275F}"/>
              </a:ext>
            </a:extLst>
          </p:cNvPr>
          <p:cNvSpPr>
            <a:spLocks noGrp="1"/>
          </p:cNvSpPr>
          <p:nvPr>
            <p:ph type="body" idx="1"/>
          </p:nvPr>
        </p:nvSpPr>
        <p:spPr/>
        <p:txBody>
          <a:bodyPr/>
          <a:lstStyle/>
          <a:p>
            <a:pPr marR="0" lvl="0" rtl="0"/>
            <a:r>
              <a:rPr lang="en-US" u="none" strike="noStrike" baseline="0" dirty="0"/>
              <a:t>If core temperature continues to fall, uncontrollable shivering is observed until the core temperature reaches approximately 32°C (90°F). </a:t>
            </a:r>
          </a:p>
          <a:p>
            <a:pPr lvl="1"/>
            <a:r>
              <a:rPr lang="en-US" u="none" strike="noStrike" baseline="0" dirty="0"/>
              <a:t>There are exceptions to this including exhausted patients who are unable to shiver and some cases of chronic exposure (several hours) in which exhaustion occurs and shivering stops. </a:t>
            </a:r>
          </a:p>
          <a:p>
            <a:pPr lvl="1"/>
            <a:r>
              <a:rPr lang="en-US" u="none" strike="noStrike" baseline="0" dirty="0"/>
              <a:t>Such patients generally remain responsive, although they may be confused and exhibit both a loss of judgment and decreased fine motor coordination.</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spTree>
    <p:extLst>
      <p:ext uri="{BB962C8B-B14F-4D97-AF65-F5344CB8AC3E}">
        <p14:creationId xmlns:p14="http://schemas.microsoft.com/office/powerpoint/2010/main" val="2345378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B367F-06CD-496F-B0B9-5A911E71BFBE}"/>
              </a:ext>
            </a:extLst>
          </p:cNvPr>
          <p:cNvSpPr>
            <a:spLocks noGrp="1"/>
          </p:cNvSpPr>
          <p:nvPr>
            <p:ph type="title"/>
          </p:nvPr>
        </p:nvSpPr>
        <p:spPr/>
        <p:txBody>
          <a:bodyPr>
            <a:noAutofit/>
          </a:bodyPr>
          <a:lstStyle/>
          <a:p>
            <a:pPr lvl="0"/>
            <a:r>
              <a:rPr lang="en-US" dirty="0"/>
              <a:t/>
            </a:r>
            <a:br>
              <a:rPr lang="en-US" dirty="0"/>
            </a:br>
            <a:r>
              <a:rPr lang="en-US" dirty="0"/>
              <a:t>Moderate Hypothermia: 82°F to 90°F </a:t>
            </a:r>
            <a:br>
              <a:rPr lang="en-US" dirty="0"/>
            </a:br>
            <a:endParaRPr lang="en-US" b="1" i="0" u="none" strike="noStrike" kern="1600" baseline="0" dirty="0"/>
          </a:p>
        </p:txBody>
      </p:sp>
      <p:sp>
        <p:nvSpPr>
          <p:cNvPr id="3" name="Text Placeholder 2">
            <a:extLst>
              <a:ext uri="{FF2B5EF4-FFF2-40B4-BE49-F238E27FC236}">
                <a16:creationId xmlns:a16="http://schemas.microsoft.com/office/drawing/2014/main" xmlns="" id="{3542C903-BB10-4502-96EF-AF052AA772D3}"/>
              </a:ext>
            </a:extLst>
          </p:cNvPr>
          <p:cNvSpPr>
            <a:spLocks noGrp="1"/>
          </p:cNvSpPr>
          <p:nvPr>
            <p:ph type="body" idx="1"/>
          </p:nvPr>
        </p:nvSpPr>
        <p:spPr/>
        <p:txBody>
          <a:bodyPr/>
          <a:lstStyle/>
          <a:p>
            <a:r>
              <a:rPr lang="en-US" u="none" strike="noStrike" baseline="0" dirty="0"/>
              <a:t>The transition to moderate hypothermia (28–32°C, or 82–90°F) is characterized by cessation of shivering (usually at a core temperature of about 32°C or 90°F).</a:t>
            </a:r>
          </a:p>
          <a:p>
            <a:pPr lvl="1"/>
            <a:r>
              <a:rPr lang="en-US" u="none" strike="noStrike" baseline="0" dirty="0"/>
              <a:t>A progressive slowing of metabolism also occurs, as evidenced by a slow pulse and/or slow respirations. </a:t>
            </a:r>
          </a:p>
          <a:p>
            <a:pPr lvl="1"/>
            <a:r>
              <a:rPr lang="en-US" u="none" strike="noStrike" baseline="0" dirty="0"/>
              <a:t>As the heart rate falls and peripheral vasoconstriction relaxes, hypotension results. In other words, the heart beats more slowly and the blood vessels in the arms and legs relax, allowing more blood into the extremities and causing blood pressure to fall. </a:t>
            </a:r>
          </a:p>
          <a:p>
            <a:pPr lvl="1"/>
            <a:r>
              <a:rPr lang="en-US" u="none" strike="noStrike" baseline="0" dirty="0"/>
              <a:t>The level of responsiveness continues to decrease from slurred speech and a staggering gait to unresponsiveness. </a:t>
            </a:r>
          </a:p>
          <a:p>
            <a:pPr lvl="1"/>
            <a:r>
              <a:rPr lang="en-US" u="none" strike="noStrike" baseline="0" dirty="0"/>
              <a:t>The surface temperature of the skin gets much colder.</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spTree>
    <p:extLst>
      <p:ext uri="{BB962C8B-B14F-4D97-AF65-F5344CB8AC3E}">
        <p14:creationId xmlns:p14="http://schemas.microsoft.com/office/powerpoint/2010/main" val="259157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FDB3-0F7F-4B83-99E5-BE5CF94D198D}"/>
              </a:ext>
            </a:extLst>
          </p:cNvPr>
          <p:cNvSpPr>
            <a:spLocks noGrp="1"/>
          </p:cNvSpPr>
          <p:nvPr>
            <p:ph type="title"/>
          </p:nvPr>
        </p:nvSpPr>
        <p:spPr/>
        <p:txBody>
          <a:bodyPr/>
          <a:lstStyle/>
          <a:p>
            <a:r>
              <a:rPr lang="en-US" dirty="0"/>
              <a:t>Severe Hypothermia: Below 82°F </a:t>
            </a:r>
            <a:endParaRPr lang="en-US" b="1" i="0" u="none" strike="noStrike" kern="1600" baseline="0" dirty="0"/>
          </a:p>
        </p:txBody>
      </p:sp>
      <p:sp>
        <p:nvSpPr>
          <p:cNvPr id="3" name="Text Placeholder 2">
            <a:extLst>
              <a:ext uri="{FF2B5EF4-FFF2-40B4-BE49-F238E27FC236}">
                <a16:creationId xmlns:a16="http://schemas.microsoft.com/office/drawing/2014/main" xmlns="" id="{CBB2E4B4-FF19-44A9-8F3D-4045B8DCBF05}"/>
              </a:ext>
            </a:extLst>
          </p:cNvPr>
          <p:cNvSpPr>
            <a:spLocks noGrp="1"/>
          </p:cNvSpPr>
          <p:nvPr>
            <p:ph type="body" idx="1"/>
          </p:nvPr>
        </p:nvSpPr>
        <p:spPr>
          <a:xfrm>
            <a:off x="831526" y="2234251"/>
            <a:ext cx="10591591" cy="3837445"/>
          </a:xfrm>
        </p:spPr>
        <p:txBody>
          <a:bodyPr/>
          <a:lstStyle/>
          <a:p>
            <a:r>
              <a:rPr lang="en-US" u="none" strike="noStrike" baseline="0" dirty="0"/>
              <a:t>As core temperature falls below 28°C (82°F), the heart is at risk of ventricular fibrillation, either spontaneously or in response to mechanical stimulation. </a:t>
            </a:r>
          </a:p>
          <a:p>
            <a:pPr lvl="1"/>
            <a:r>
              <a:rPr lang="en-US" u="none" strike="noStrike" baseline="0" dirty="0"/>
              <a:t>For this reason, it is imperative to handle hypothermic patients gently and with great care. </a:t>
            </a:r>
          </a:p>
          <a:p>
            <a:pPr lvl="1"/>
            <a:r>
              <a:rPr lang="en-US" u="none" strike="noStrike" baseline="0" dirty="0"/>
              <a:t>In severe hypothermia, mental status is severely depressed, resulting in coma.</a:t>
            </a:r>
          </a:p>
          <a:p>
            <a:pPr lvl="1"/>
            <a:r>
              <a:rPr lang="en-US" u="none" strike="noStrike" baseline="0" dirty="0"/>
              <a:t>At core body temperatures nearing 25°C (77°F), patient may appear clinically dead.</a:t>
            </a:r>
          </a:p>
          <a:p>
            <a:pPr lvl="1"/>
            <a:r>
              <a:rPr lang="en-US" u="none" strike="noStrike" baseline="0" dirty="0"/>
              <a:t>Examination may reveal an unresponsive and comatose patient. </a:t>
            </a:r>
          </a:p>
          <a:p>
            <a:pPr lvl="1"/>
            <a:r>
              <a:rPr lang="en-US" u="none" strike="noStrike" baseline="0" dirty="0"/>
              <a:t>Patient may be rigid, without palpable pulses or discernable respirations. </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spTree>
    <p:extLst>
      <p:ext uri="{BB962C8B-B14F-4D97-AF65-F5344CB8AC3E}">
        <p14:creationId xmlns:p14="http://schemas.microsoft.com/office/powerpoint/2010/main" val="549810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AAAB8-B318-47B9-869C-860A24172306}"/>
              </a:ext>
            </a:extLst>
          </p:cNvPr>
          <p:cNvSpPr>
            <a:spLocks noGrp="1"/>
          </p:cNvSpPr>
          <p:nvPr>
            <p:ph type="title"/>
          </p:nvPr>
        </p:nvSpPr>
        <p:spPr>
          <a:xfrm>
            <a:off x="0" y="136755"/>
            <a:ext cx="12192000" cy="1002089"/>
          </a:xfrm>
        </p:spPr>
        <p:txBody>
          <a:bodyPr/>
          <a:lstStyle/>
          <a:p>
            <a:r>
              <a:rPr lang="en-US" dirty="0"/>
              <a:t>Severe Hypothermia: Below 82°F</a:t>
            </a:r>
            <a:endParaRPr lang="en-US" b="1" i="0" u="none" strike="noStrike" kern="1600" baseline="0" dirty="0"/>
          </a:p>
        </p:txBody>
      </p:sp>
      <p:sp>
        <p:nvSpPr>
          <p:cNvPr id="3" name="Text Placeholder 2">
            <a:extLst>
              <a:ext uri="{FF2B5EF4-FFF2-40B4-BE49-F238E27FC236}">
                <a16:creationId xmlns:a16="http://schemas.microsoft.com/office/drawing/2014/main" xmlns="" id="{2D734176-2C05-49D6-BDAD-205BB18F15FE}"/>
              </a:ext>
            </a:extLst>
          </p:cNvPr>
          <p:cNvSpPr>
            <a:spLocks noGrp="1"/>
          </p:cNvSpPr>
          <p:nvPr>
            <p:ph type="body" idx="1"/>
          </p:nvPr>
        </p:nvSpPr>
        <p:spPr>
          <a:xfrm>
            <a:off x="1146526" y="1880565"/>
            <a:ext cx="9898948" cy="4284899"/>
          </a:xfrm>
        </p:spPr>
        <p:txBody>
          <a:bodyPr/>
          <a:lstStyle/>
          <a:p>
            <a:pPr lvl="1"/>
            <a:r>
              <a:rPr lang="en-US" sz="2200" u="none" strike="noStrike" baseline="0" dirty="0"/>
              <a:t>The torso is cold to the touch. </a:t>
            </a:r>
          </a:p>
          <a:p>
            <a:pPr lvl="1"/>
            <a:r>
              <a:rPr lang="en-US" sz="2200" u="none" strike="noStrike" baseline="0" dirty="0"/>
              <a:t>Pupillary eye reflexes and deep tendon reflexes are diminished or absent. </a:t>
            </a:r>
          </a:p>
          <a:p>
            <a:pPr lvl="1"/>
            <a:r>
              <a:rPr lang="en-US" sz="2200" u="none" strike="noStrike" baseline="0" dirty="0"/>
              <a:t>Although apparently dead, patient cannot be presumed dead unless those conditions persist after warming or obvious signs of fatal trauma are present. </a:t>
            </a:r>
          </a:p>
          <a:p>
            <a:pPr lvl="1"/>
            <a:r>
              <a:rPr lang="en-US" sz="2200" u="none" strike="noStrike" baseline="0" dirty="0"/>
              <a:t>Suppression of energy-dependent processes markedly diminishes oxygen and metabolic demands. </a:t>
            </a:r>
          </a:p>
          <a:p>
            <a:pPr lvl="1"/>
            <a:r>
              <a:rPr lang="en-US" sz="2200" u="none" strike="noStrike" baseline="0" dirty="0"/>
              <a:t>As cells become cold, they do not require as much oxygen and glucose. </a:t>
            </a:r>
          </a:p>
          <a:p>
            <a:pPr lvl="1"/>
            <a:r>
              <a:rPr lang="en-US" sz="2200" dirty="0"/>
              <a:t>D</a:t>
            </a:r>
            <a:r>
              <a:rPr lang="en-US" sz="2200" u="none" strike="noStrike" baseline="0" dirty="0"/>
              <a:t>ecreased requirements explain the successful resuscitation of some hypothermic victims despite the appearance of death.</a:t>
            </a:r>
          </a:p>
        </p:txBody>
      </p:sp>
      <p:grpSp>
        <p:nvGrpSpPr>
          <p:cNvPr id="4" name="Group 3"/>
          <p:cNvGrpSpPr/>
          <p:nvPr/>
        </p:nvGrpSpPr>
        <p:grpSpPr>
          <a:xfrm>
            <a:off x="10035697" y="578574"/>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25-6</a:t>
              </a:r>
            </a:p>
          </p:txBody>
        </p:sp>
      </p:grpSp>
    </p:spTree>
    <p:extLst>
      <p:ext uri="{BB962C8B-B14F-4D97-AF65-F5344CB8AC3E}">
        <p14:creationId xmlns:p14="http://schemas.microsoft.com/office/powerpoint/2010/main" val="232717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Afterdrop</a:t>
            </a:r>
          </a:p>
          <a:p>
            <a:r>
              <a:rPr lang="en-US" dirty="0"/>
              <a:t>Frostbite</a:t>
            </a:r>
          </a:p>
          <a:p>
            <a:r>
              <a:rPr lang="en-US" dirty="0"/>
              <a:t>Frostnip</a:t>
            </a:r>
          </a:p>
          <a:p>
            <a:r>
              <a:rPr lang="en-US" dirty="0"/>
              <a:t>Hypothermia</a:t>
            </a:r>
          </a:p>
          <a:p>
            <a:r>
              <a:rPr lang="en-US" dirty="0"/>
              <a:t>Thermoregulation</a:t>
            </a:r>
          </a:p>
          <a:p>
            <a:r>
              <a:rPr lang="en-US" dirty="0"/>
              <a:t>Wind chill</a:t>
            </a:r>
          </a:p>
        </p:txBody>
      </p:sp>
    </p:spTree>
    <p:extLst>
      <p:ext uri="{BB962C8B-B14F-4D97-AF65-F5344CB8AC3E}">
        <p14:creationId xmlns:p14="http://schemas.microsoft.com/office/powerpoint/2010/main" val="3392581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7620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46C09-58C9-48EA-83E6-87E198D301DB}"/>
              </a:ext>
            </a:extLst>
          </p:cNvPr>
          <p:cNvSpPr>
            <a:spLocks noGrp="1"/>
          </p:cNvSpPr>
          <p:nvPr>
            <p:ph type="title"/>
          </p:nvPr>
        </p:nvSpPr>
        <p:spPr/>
        <p:txBody>
          <a:bodyPr/>
          <a:lstStyle/>
          <a:p>
            <a:pPr marR="0" rtl="0"/>
            <a:r>
              <a:rPr lang="en-US" i="0" u="none" strike="noStrike" kern="1600" baseline="0" dirty="0"/>
              <a:t>Management: Cold-Related Emergencies</a:t>
            </a:r>
          </a:p>
        </p:txBody>
      </p:sp>
      <p:sp>
        <p:nvSpPr>
          <p:cNvPr id="3" name="Text Placeholder 2">
            <a:extLst>
              <a:ext uri="{FF2B5EF4-FFF2-40B4-BE49-F238E27FC236}">
                <a16:creationId xmlns:a16="http://schemas.microsoft.com/office/drawing/2014/main" xmlns="" id="{2AA07162-F883-4625-AAB8-7D80C480E3C2}"/>
              </a:ext>
            </a:extLst>
          </p:cNvPr>
          <p:cNvSpPr>
            <a:spLocks noGrp="1"/>
          </p:cNvSpPr>
          <p:nvPr>
            <p:ph type="body" idx="1"/>
          </p:nvPr>
        </p:nvSpPr>
        <p:spPr>
          <a:xfrm>
            <a:off x="891540" y="2203705"/>
            <a:ext cx="10042349" cy="2193198"/>
          </a:xfrm>
        </p:spPr>
        <p:txBody>
          <a:bodyPr/>
          <a:lstStyle/>
          <a:p>
            <a:pPr marR="0" lvl="0" rtl="0"/>
            <a:r>
              <a:rPr lang="en-US" u="none" strike="noStrike" baseline="0" dirty="0"/>
              <a:t>The general principles of OEC treatment apply to all cases of cold injury, regardless of cause or severity. </a:t>
            </a:r>
          </a:p>
          <a:p>
            <a:pPr lvl="1"/>
            <a:r>
              <a:rPr lang="en-US" u="none" strike="noStrike" baseline="0" dirty="0"/>
              <a:t>As with any situation, rescuer safety is the top priority and is ensured by mitigating any hazards (scene safety) that may be present. </a:t>
            </a:r>
          </a:p>
          <a:p>
            <a:pPr lvl="1"/>
            <a:r>
              <a:rPr lang="en-US" dirty="0"/>
              <a:t>Then c</a:t>
            </a:r>
            <a:r>
              <a:rPr lang="en-US" u="none" strike="noStrike" baseline="0" dirty="0"/>
              <a:t>orrect any severe bleeding and any ABCD-related problems first.</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267925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FAAB9-1AFB-4A3D-81DB-763A8EF6D478}"/>
              </a:ext>
            </a:extLst>
          </p:cNvPr>
          <p:cNvSpPr>
            <a:spLocks noGrp="1"/>
          </p:cNvSpPr>
          <p:nvPr>
            <p:ph type="title"/>
          </p:nvPr>
        </p:nvSpPr>
        <p:spPr/>
        <p:txBody>
          <a:bodyPr/>
          <a:lstStyle/>
          <a:p>
            <a:pPr marR="0" rtl="0"/>
            <a:r>
              <a:rPr lang="en-US" b="1" i="0" u="none" strike="noStrike" kern="1600" baseline="0" dirty="0"/>
              <a:t>Management: Cold Stress and Hypothermia</a:t>
            </a:r>
          </a:p>
        </p:txBody>
      </p:sp>
      <p:sp>
        <p:nvSpPr>
          <p:cNvPr id="3" name="Text Placeholder 2">
            <a:extLst>
              <a:ext uri="{FF2B5EF4-FFF2-40B4-BE49-F238E27FC236}">
                <a16:creationId xmlns:a16="http://schemas.microsoft.com/office/drawing/2014/main" xmlns="" id="{8A902EC1-CED4-4F03-B4B3-DDD8F98FA083}"/>
              </a:ext>
            </a:extLst>
          </p:cNvPr>
          <p:cNvSpPr>
            <a:spLocks noGrp="1"/>
          </p:cNvSpPr>
          <p:nvPr>
            <p:ph type="body" idx="1"/>
          </p:nvPr>
        </p:nvSpPr>
        <p:spPr>
          <a:xfrm>
            <a:off x="733204" y="2053775"/>
            <a:ext cx="10435590" cy="3498981"/>
          </a:xfrm>
        </p:spPr>
        <p:txBody>
          <a:bodyPr/>
          <a:lstStyle/>
          <a:p>
            <a:pPr marR="0" lvl="0" rtl="0"/>
            <a:r>
              <a:rPr lang="en-US" u="none" strike="noStrike" baseline="0" dirty="0"/>
              <a:t>Preventing Further Heat Loss and Warming patient </a:t>
            </a:r>
          </a:p>
          <a:p>
            <a:pPr lvl="1"/>
            <a:r>
              <a:rPr lang="en-US" u="none" strike="noStrike" baseline="0" dirty="0"/>
              <a:t>In winter weather, prevention of heat loss is important for the care of all patients. </a:t>
            </a:r>
          </a:p>
          <a:p>
            <a:pPr lvl="1"/>
            <a:r>
              <a:rPr lang="en-US" u="none" strike="noStrike" baseline="0" dirty="0"/>
              <a:t>In the field, use insulating pads beneath patient as a base; then add blankets while maintaining adequate exposure of patient’s airway and spine. </a:t>
            </a:r>
          </a:p>
          <a:p>
            <a:pPr lvl="2"/>
            <a:r>
              <a:rPr lang="en-US" u="none" strike="noStrike" baseline="0" dirty="0"/>
              <a:t>This procedure will minimize convective and conductive heat loss while allowing for airway-related interventions, as needed. </a:t>
            </a:r>
          </a:p>
          <a:p>
            <a:pPr lvl="1"/>
            <a:r>
              <a:rPr lang="en-US" u="none" strike="noStrike" baseline="0" dirty="0"/>
              <a:t>Place an insulating hat on patient’s head to decrease radiant heat loss.</a:t>
            </a:r>
          </a:p>
          <a:p>
            <a:pPr lvl="1"/>
            <a:r>
              <a:rPr lang="en-US" u="none" strike="noStrike" baseline="0" dirty="0"/>
              <a:t> After caring for an injury, replace any clothing that was opened for the exam. </a:t>
            </a:r>
          </a:p>
          <a:p>
            <a:pPr lvl="1"/>
            <a:r>
              <a:rPr lang="en-US" u="none" strike="noStrike" baseline="0" dirty="0"/>
              <a:t>A vapor barrier can be added to eliminate evaporative heat loss and to protect insulation from getting wet.</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3555863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0103B-520A-4E61-A206-D0BA0CCFBA10}"/>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Cold Stress and Hypothermia</a:t>
            </a:r>
          </a:p>
        </p:txBody>
      </p:sp>
      <p:sp>
        <p:nvSpPr>
          <p:cNvPr id="3" name="Text Placeholder 2">
            <a:extLst>
              <a:ext uri="{FF2B5EF4-FFF2-40B4-BE49-F238E27FC236}">
                <a16:creationId xmlns:a16="http://schemas.microsoft.com/office/drawing/2014/main" xmlns="" id="{4AD5757C-8692-45DA-AE1A-EEBCC091F39E}"/>
              </a:ext>
            </a:extLst>
          </p:cNvPr>
          <p:cNvSpPr>
            <a:spLocks noGrp="1"/>
          </p:cNvSpPr>
          <p:nvPr>
            <p:ph type="body" idx="1"/>
          </p:nvPr>
        </p:nvSpPr>
        <p:spPr>
          <a:xfrm>
            <a:off x="891540" y="2046923"/>
            <a:ext cx="10531577" cy="3639865"/>
          </a:xfrm>
        </p:spPr>
        <p:txBody>
          <a:bodyPr/>
          <a:lstStyle/>
          <a:p>
            <a:pPr marR="0" lvl="0" rtl="0"/>
            <a:r>
              <a:rPr lang="en-US" u="none" strike="noStrike" baseline="0" dirty="0"/>
              <a:t>Move any injured or ill patient to a shelter and out of the wind.</a:t>
            </a:r>
          </a:p>
          <a:p>
            <a:pPr lvl="1"/>
            <a:r>
              <a:rPr lang="en-US" u="none" strike="noStrike" baseline="0" dirty="0"/>
              <a:t>A heated building is best. </a:t>
            </a:r>
          </a:p>
          <a:p>
            <a:pPr lvl="1"/>
            <a:r>
              <a:rPr lang="en-US" dirty="0"/>
              <a:t>In the backcountry, if the only heat available is from a fire, make sure adequate ventilation of the smoke and carbon monoxide occurs.</a:t>
            </a:r>
            <a:endParaRPr lang="en-US" u="none" strike="noStrike" baseline="0" dirty="0"/>
          </a:p>
          <a:p>
            <a:r>
              <a:rPr lang="en-US" u="none" strike="noStrike" baseline="0" dirty="0"/>
              <a:t>Replace patient’s wet or cold clothing with dry insulating clothing. </a:t>
            </a:r>
          </a:p>
          <a:p>
            <a:r>
              <a:rPr lang="en-US" u="none" strike="noStrike" baseline="0" dirty="0"/>
              <a:t>If shelter is not immediately available, protect patient from the chilling effects of wind exposure and insulate patient from the ground or other cold-conducting surfaces.</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1300359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B3F51-33C3-467F-A463-0F52C3898535}"/>
              </a:ext>
            </a:extLst>
          </p:cNvPr>
          <p:cNvSpPr>
            <a:spLocks noGrp="1"/>
          </p:cNvSpPr>
          <p:nvPr>
            <p:ph type="title"/>
          </p:nvPr>
        </p:nvSpPr>
        <p:spPr>
          <a:xfrm>
            <a:off x="0" y="127053"/>
            <a:ext cx="12192000" cy="1002089"/>
          </a:xfrm>
        </p:spPr>
        <p:txBody>
          <a:bodyPr anchor="ctr">
            <a:normAutofit/>
          </a:bodyPr>
          <a:lstStyle/>
          <a:p>
            <a:pPr marR="0" rtl="0"/>
            <a:r>
              <a:rPr lang="en-US" b="1" i="0" u="none" strike="noStrike" kern="1600" baseline="0" dirty="0"/>
              <a:t>Management:</a:t>
            </a:r>
            <a:r>
              <a:rPr lang="en-US" b="1" i="0" u="none" strike="noStrike" kern="1600" dirty="0"/>
              <a:t> </a:t>
            </a:r>
            <a:r>
              <a:rPr lang="en-US" b="1" i="0" u="none" strike="noStrike" kern="1600" baseline="0" dirty="0"/>
              <a:t>Passive Rewarming</a:t>
            </a:r>
          </a:p>
        </p:txBody>
      </p:sp>
      <p:sp>
        <p:nvSpPr>
          <p:cNvPr id="3" name="Text Placeholder 2">
            <a:extLst>
              <a:ext uri="{FF2B5EF4-FFF2-40B4-BE49-F238E27FC236}">
                <a16:creationId xmlns:a16="http://schemas.microsoft.com/office/drawing/2014/main" xmlns="" id="{F3B9DB73-2238-49CA-955F-6560BF491865}"/>
              </a:ext>
            </a:extLst>
          </p:cNvPr>
          <p:cNvSpPr>
            <a:spLocks noGrp="1"/>
          </p:cNvSpPr>
          <p:nvPr>
            <p:ph sz="half" idx="1"/>
          </p:nvPr>
        </p:nvSpPr>
        <p:spPr>
          <a:xfrm>
            <a:off x="768881" y="1610354"/>
            <a:ext cx="4855464" cy="4729436"/>
          </a:xfrm>
        </p:spPr>
        <p:txBody>
          <a:bodyPr>
            <a:normAutofit/>
          </a:bodyPr>
          <a:lstStyle/>
          <a:p>
            <a:pPr marR="0" lvl="0" rtl="0">
              <a:lnSpc>
                <a:spcPct val="90000"/>
              </a:lnSpc>
            </a:pPr>
            <a:r>
              <a:rPr lang="en-US" u="none" strike="noStrike" baseline="0" dirty="0"/>
              <a:t>Once heat loss has been minimized, attention may be turned toward warming patient. </a:t>
            </a:r>
          </a:p>
          <a:p>
            <a:pPr>
              <a:lnSpc>
                <a:spcPct val="90000"/>
              </a:lnSpc>
            </a:pPr>
            <a:r>
              <a:rPr lang="en-US" u="none" strike="noStrike" baseline="0" dirty="0"/>
              <a:t>Warming methods are of two types: passive and active. </a:t>
            </a:r>
          </a:p>
          <a:p>
            <a:pPr lvl="1">
              <a:lnSpc>
                <a:spcPct val="90000"/>
              </a:lnSpc>
            </a:pPr>
            <a:r>
              <a:rPr lang="en-US" u="none" strike="noStrike" baseline="0" dirty="0"/>
              <a:t>Passive warming relies on retention of patient’s internal body heat, such as covering with a blanket.</a:t>
            </a:r>
          </a:p>
          <a:p>
            <a:pPr lvl="1">
              <a:lnSpc>
                <a:spcPct val="90000"/>
              </a:lnSpc>
            </a:pPr>
            <a:r>
              <a:rPr lang="en-US" dirty="0"/>
              <a:t>S</a:t>
            </a:r>
            <a:r>
              <a:rPr lang="en-US" u="none" strike="noStrike" baseline="0" dirty="0"/>
              <a:t>hivering is the primary passive warming mechanism for patients in the field.</a:t>
            </a:r>
          </a:p>
          <a:p>
            <a:pPr lvl="2">
              <a:lnSpc>
                <a:spcPct val="90000"/>
              </a:lnSpc>
            </a:pPr>
            <a:r>
              <a:rPr lang="en-US" dirty="0"/>
              <a:t>O</a:t>
            </a:r>
            <a:r>
              <a:rPr lang="en-US" u="none" strike="noStrike" baseline="0" dirty="0"/>
              <a:t>ften all that is needed to warm patients who are mildly hypothermic</a:t>
            </a:r>
            <a:endParaRPr lang="en-US" sz="1700" u="none" strike="noStrike" baseline="0" dirty="0"/>
          </a:p>
        </p:txBody>
      </p:sp>
      <p:grpSp>
        <p:nvGrpSpPr>
          <p:cNvPr id="5" name="Group 4"/>
          <p:cNvGrpSpPr/>
          <p:nvPr/>
        </p:nvGrpSpPr>
        <p:grpSpPr>
          <a:xfrm>
            <a:off x="10074608" y="503389"/>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pic>
        <p:nvPicPr>
          <p:cNvPr id="5122" name="Picture 2" descr="Photo shows a child wearing full length clothes covering the entire arm and a woolen hat with flaps covering the ears and lying on a thick blanket which is pulled up to the stomach of the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420" y="1619266"/>
            <a:ext cx="3438980" cy="438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4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FB5D7-23FA-4718-81CF-F7FD0943423B}"/>
              </a:ext>
            </a:extLst>
          </p:cNvPr>
          <p:cNvSpPr>
            <a:spLocks noGrp="1"/>
          </p:cNvSpPr>
          <p:nvPr>
            <p:ph type="title"/>
          </p:nvPr>
        </p:nvSpPr>
        <p:spPr/>
        <p:txBody>
          <a:bodyPr/>
          <a:lstStyle/>
          <a:p>
            <a:r>
              <a:rPr lang="en-US" kern="1600" dirty="0"/>
              <a:t>Management: Active Rewarming</a:t>
            </a:r>
            <a:endParaRPr lang="en-US" b="1" i="0" u="none" strike="noStrike" kern="1600" baseline="0" dirty="0"/>
          </a:p>
        </p:txBody>
      </p:sp>
      <p:sp>
        <p:nvSpPr>
          <p:cNvPr id="3" name="Text Placeholder 2">
            <a:extLst>
              <a:ext uri="{FF2B5EF4-FFF2-40B4-BE49-F238E27FC236}">
                <a16:creationId xmlns:a16="http://schemas.microsoft.com/office/drawing/2014/main" xmlns="" id="{4479DF71-578B-42CB-8891-954AF159FED5}"/>
              </a:ext>
            </a:extLst>
          </p:cNvPr>
          <p:cNvSpPr>
            <a:spLocks noGrp="1"/>
          </p:cNvSpPr>
          <p:nvPr>
            <p:ph type="body" idx="1"/>
          </p:nvPr>
        </p:nvSpPr>
        <p:spPr>
          <a:xfrm>
            <a:off x="891540" y="1948899"/>
            <a:ext cx="10531577" cy="4029114"/>
          </a:xfrm>
        </p:spPr>
        <p:txBody>
          <a:bodyPr/>
          <a:lstStyle/>
          <a:p>
            <a:pPr marR="0" lvl="0" rtl="0"/>
            <a:r>
              <a:rPr lang="en-US" dirty="0"/>
              <a:t>I</a:t>
            </a:r>
            <a:r>
              <a:rPr lang="en-US" u="none" strike="noStrike" baseline="0" dirty="0"/>
              <a:t>nvolves the application of heat</a:t>
            </a:r>
          </a:p>
          <a:p>
            <a:pPr marR="0" lvl="0" rtl="0"/>
            <a:r>
              <a:rPr lang="en-US" dirty="0"/>
              <a:t>M</a:t>
            </a:r>
            <a:r>
              <a:rPr lang="en-US" u="none" strike="noStrike" baseline="0" dirty="0"/>
              <a:t>ay be separated into external and internal modalities</a:t>
            </a:r>
          </a:p>
          <a:p>
            <a:pPr lvl="1"/>
            <a:endParaRPr lang="en-US" u="none" strike="noStrike" baseline="0" dirty="0"/>
          </a:p>
          <a:p>
            <a:r>
              <a:rPr lang="en-US" u="sng" strike="noStrike" baseline="0" dirty="0"/>
              <a:t>External</a:t>
            </a:r>
            <a:r>
              <a:rPr lang="en-US" u="none" strike="noStrike" baseline="0" dirty="0"/>
              <a:t>:</a:t>
            </a:r>
            <a:r>
              <a:rPr lang="en-US" u="none" strike="noStrike" dirty="0"/>
              <a:t> T</a:t>
            </a:r>
            <a:r>
              <a:rPr lang="en-US" u="none" strike="noStrike" baseline="0" dirty="0"/>
              <a:t>he application of hot packs or hot water bottles to major superficial arterial sites, the periphery, and the trunk</a:t>
            </a:r>
          </a:p>
          <a:p>
            <a:pPr lvl="1"/>
            <a:r>
              <a:rPr lang="en-US" dirty="0"/>
              <a:t>D</a:t>
            </a:r>
            <a:r>
              <a:rPr lang="en-US" u="none" strike="noStrike" baseline="0" dirty="0"/>
              <a:t>oes not provide enough heat to warm moderately or severely hypothermic patients who are not shivering</a:t>
            </a:r>
          </a:p>
          <a:p>
            <a:pPr lvl="1"/>
            <a:r>
              <a:rPr lang="en-US" dirty="0"/>
              <a:t>Inside aid rooms, electric blankets provide a good method for rewarming patients.</a:t>
            </a:r>
          </a:p>
          <a:p>
            <a:pPr lvl="2"/>
            <a:r>
              <a:rPr lang="en-US" dirty="0"/>
              <a:t>Simple radio call to the aid room asking to have an electric blanket turned on prior to transport can prove incredibly beneficial. </a:t>
            </a:r>
          </a:p>
          <a:p>
            <a:pPr lvl="2"/>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136450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8C50A-9E60-4AD8-AAEC-4931871773B1}"/>
              </a:ext>
            </a:extLst>
          </p:cNvPr>
          <p:cNvSpPr>
            <a:spLocks noGrp="1"/>
          </p:cNvSpPr>
          <p:nvPr>
            <p:ph type="title"/>
          </p:nvPr>
        </p:nvSpPr>
        <p:spPr/>
        <p:txBody>
          <a:bodyPr/>
          <a:lstStyle/>
          <a:p>
            <a:r>
              <a:rPr lang="en-US" kern="1600" dirty="0"/>
              <a:t>Management: Active Rewarming</a:t>
            </a:r>
            <a:endParaRPr lang="en-US" b="1" i="0" u="none" strike="noStrike" kern="1600" baseline="0" dirty="0"/>
          </a:p>
        </p:txBody>
      </p:sp>
      <p:sp>
        <p:nvSpPr>
          <p:cNvPr id="3" name="Text Placeholder 2">
            <a:extLst>
              <a:ext uri="{FF2B5EF4-FFF2-40B4-BE49-F238E27FC236}">
                <a16:creationId xmlns:a16="http://schemas.microsoft.com/office/drawing/2014/main" xmlns="" id="{ED947676-F383-4327-88BA-89CBBE838A6F}"/>
              </a:ext>
            </a:extLst>
          </p:cNvPr>
          <p:cNvSpPr>
            <a:spLocks noGrp="1"/>
          </p:cNvSpPr>
          <p:nvPr>
            <p:ph type="body" idx="1"/>
          </p:nvPr>
        </p:nvSpPr>
        <p:spPr/>
        <p:txBody>
          <a:bodyPr/>
          <a:lstStyle/>
          <a:p>
            <a:r>
              <a:rPr lang="en-US" u="sng" dirty="0"/>
              <a:t>Internal</a:t>
            </a:r>
            <a:r>
              <a:rPr lang="en-US" dirty="0"/>
              <a:t>:</a:t>
            </a:r>
          </a:p>
          <a:p>
            <a:pPr lvl="1"/>
            <a:r>
              <a:rPr lang="en-US" u="none" strike="noStrike" baseline="0" dirty="0"/>
              <a:t>Upon arrival, offer warm beverages (provided there is not a reason to restrict oral intake). </a:t>
            </a:r>
          </a:p>
          <a:p>
            <a:pPr lvl="1"/>
            <a:r>
              <a:rPr lang="en-US" u="none" strike="noStrike" baseline="0" dirty="0"/>
              <a:t>Warm, high-energy, nonalcoholic drinks and high-energy foods containing sugar are helpful, providing that the patient is:</a:t>
            </a:r>
          </a:p>
          <a:p>
            <a:pPr lvl="2"/>
            <a:r>
              <a:rPr lang="en-US" dirty="0"/>
              <a:t>R</a:t>
            </a:r>
            <a:r>
              <a:rPr lang="en-US" u="none" strike="noStrike" baseline="0" dirty="0"/>
              <a:t>esponsive</a:t>
            </a:r>
          </a:p>
          <a:p>
            <a:pPr lvl="2"/>
            <a:r>
              <a:rPr lang="en-US" dirty="0"/>
              <a:t>C</a:t>
            </a:r>
            <a:r>
              <a:rPr lang="en-US" u="none" strike="noStrike" baseline="0" dirty="0"/>
              <a:t>an hold an object in their hand</a:t>
            </a:r>
          </a:p>
          <a:p>
            <a:pPr lvl="2"/>
            <a:r>
              <a:rPr lang="en-US" dirty="0"/>
              <a:t>C</a:t>
            </a:r>
            <a:r>
              <a:rPr lang="en-US" u="none" strike="noStrike" baseline="0" dirty="0"/>
              <a:t>an swallow without choking</a:t>
            </a:r>
          </a:p>
          <a:p>
            <a:pPr lvl="1"/>
            <a:r>
              <a:rPr lang="en-US" dirty="0"/>
              <a:t>Provides fuel to the body that enables the muscles to continue to shiver, which generates additional heat</a:t>
            </a:r>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2068439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137B5-9020-4A51-B22E-DBA0DCCEE0D6}"/>
              </a:ext>
            </a:extLst>
          </p:cNvPr>
          <p:cNvSpPr>
            <a:spLocks noGrp="1"/>
          </p:cNvSpPr>
          <p:nvPr>
            <p:ph type="title"/>
          </p:nvPr>
        </p:nvSpPr>
        <p:spPr/>
        <p:txBody>
          <a:bodyPr/>
          <a:lstStyle/>
          <a:p>
            <a:pPr marR="0" rtl="0"/>
            <a:r>
              <a:rPr lang="en-US" b="1" i="0" u="none" strike="noStrike" kern="1600" baseline="0" dirty="0"/>
              <a:t>Management: Moderate to Severe Hypothermia</a:t>
            </a:r>
          </a:p>
        </p:txBody>
      </p:sp>
      <p:sp>
        <p:nvSpPr>
          <p:cNvPr id="3" name="Text Placeholder 2">
            <a:extLst>
              <a:ext uri="{FF2B5EF4-FFF2-40B4-BE49-F238E27FC236}">
                <a16:creationId xmlns:a16="http://schemas.microsoft.com/office/drawing/2014/main" xmlns="" id="{87052893-9F3A-4F42-A34C-00CEC1D819DF}"/>
              </a:ext>
            </a:extLst>
          </p:cNvPr>
          <p:cNvSpPr>
            <a:spLocks noGrp="1"/>
          </p:cNvSpPr>
          <p:nvPr>
            <p:ph type="body" idx="1"/>
          </p:nvPr>
        </p:nvSpPr>
        <p:spPr>
          <a:xfrm>
            <a:off x="891540" y="2295318"/>
            <a:ext cx="10435590" cy="3894599"/>
          </a:xfrm>
        </p:spPr>
        <p:txBody>
          <a:bodyPr/>
          <a:lstStyle/>
          <a:p>
            <a:r>
              <a:rPr lang="en-US" sz="2400" u="none" strike="noStrike" baseline="0" dirty="0"/>
              <a:t>In moderate to severe hypothermic patients:</a:t>
            </a:r>
          </a:p>
          <a:p>
            <a:pPr lvl="1"/>
            <a:r>
              <a:rPr lang="en-US" sz="2400" dirty="0"/>
              <a:t>A</a:t>
            </a:r>
            <a:r>
              <a:rPr lang="en-US" sz="2400" u="none" strike="noStrike" baseline="0" dirty="0"/>
              <a:t>ggressive warming such as whole-body warm-water immersion should never be attempted because it may cause severe drops in blood pressure or ventricular fibrillation. </a:t>
            </a:r>
          </a:p>
          <a:p>
            <a:pPr lvl="1"/>
            <a:r>
              <a:rPr lang="en-US" sz="2400" u="none" strike="noStrike" baseline="0" dirty="0"/>
              <a:t>Do not rub the extremities under any circumstances, as rubbing produces little frictional heat and may damage the skin and underlying tissue.</a:t>
            </a:r>
          </a:p>
          <a:p>
            <a:pPr lvl="1"/>
            <a:r>
              <a:rPr lang="en-US" sz="2400" u="none" strike="noStrike" baseline="0" dirty="0"/>
              <a:t>Rapidly transport patient to a definitive-care facility as soon as possible.</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2336893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6CE7A-0C17-4F69-8869-F002233B561E}"/>
              </a:ext>
            </a:extLst>
          </p:cNvPr>
          <p:cNvSpPr>
            <a:spLocks noGrp="1"/>
          </p:cNvSpPr>
          <p:nvPr>
            <p:ph type="title"/>
          </p:nvPr>
        </p:nvSpPr>
        <p:spPr/>
        <p:txBody>
          <a:bodyPr/>
          <a:lstStyle/>
          <a:p>
            <a:pPr marR="0" rtl="0"/>
            <a:r>
              <a:rPr lang="en-US" b="1" i="0" u="none" strike="noStrike" kern="1600" baseline="0" dirty="0"/>
              <a:t>Management: Moderate to Severe Hypothermia</a:t>
            </a:r>
          </a:p>
        </p:txBody>
      </p:sp>
      <p:sp>
        <p:nvSpPr>
          <p:cNvPr id="3" name="Text Placeholder 2">
            <a:extLst>
              <a:ext uri="{FF2B5EF4-FFF2-40B4-BE49-F238E27FC236}">
                <a16:creationId xmlns:a16="http://schemas.microsoft.com/office/drawing/2014/main" xmlns="" id="{A9658A36-90AC-4859-A5C6-92873F72ABFC}"/>
              </a:ext>
            </a:extLst>
          </p:cNvPr>
          <p:cNvSpPr>
            <a:spLocks noGrp="1"/>
          </p:cNvSpPr>
          <p:nvPr>
            <p:ph type="body" idx="1"/>
          </p:nvPr>
        </p:nvSpPr>
        <p:spPr/>
        <p:txBody>
          <a:bodyPr/>
          <a:lstStyle/>
          <a:p>
            <a:pPr marR="0" lvl="0" rtl="0"/>
            <a:r>
              <a:rPr lang="en-US" sz="2400" u="none" strike="noStrike" baseline="0" dirty="0"/>
              <a:t>If patient is severely hypothermic and presents without any signs of life, begin treatment immediately. </a:t>
            </a:r>
          </a:p>
          <a:p>
            <a:pPr lvl="1"/>
            <a:r>
              <a:rPr lang="en-US" sz="2400" dirty="0"/>
              <a:t>C</a:t>
            </a:r>
            <a:r>
              <a:rPr lang="en-US" sz="2400" u="none" strike="noStrike" baseline="0" dirty="0"/>
              <a:t>old, rigid, apparently lifeless patient who is hypothermic may not actually be dead. </a:t>
            </a:r>
          </a:p>
          <a:p>
            <a:pPr lvl="1"/>
            <a:r>
              <a:rPr lang="en-US" sz="2400" dirty="0"/>
              <a:t>A</a:t>
            </a:r>
            <a:r>
              <a:rPr lang="en-US" sz="2400" u="none" strike="noStrike" baseline="0" dirty="0"/>
              <a:t>pparent lack of pulse and apnea may be due to a very slow, faint heart rate and tissue rigidity. </a:t>
            </a:r>
          </a:p>
          <a:p>
            <a:pPr lvl="1"/>
            <a:r>
              <a:rPr lang="en-US" sz="2400" u="none" strike="noStrike" baseline="0" dirty="0"/>
              <a:t>“They are not dead until they are warm and dead!”</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2699627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199AF-F43E-41E4-AF3A-44D00E41C2F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Moderate to Severe Hypothermia</a:t>
            </a:r>
          </a:p>
        </p:txBody>
      </p:sp>
      <p:sp>
        <p:nvSpPr>
          <p:cNvPr id="3" name="Text Placeholder 2">
            <a:extLst>
              <a:ext uri="{FF2B5EF4-FFF2-40B4-BE49-F238E27FC236}">
                <a16:creationId xmlns:a16="http://schemas.microsoft.com/office/drawing/2014/main" xmlns="" id="{03B26BDD-39E0-4BD2-8DD9-252BE8CDFCF2}"/>
              </a:ext>
            </a:extLst>
          </p:cNvPr>
          <p:cNvSpPr>
            <a:spLocks noGrp="1"/>
          </p:cNvSpPr>
          <p:nvPr>
            <p:ph type="body" idx="1"/>
          </p:nvPr>
        </p:nvSpPr>
        <p:spPr/>
        <p:txBody>
          <a:bodyPr/>
          <a:lstStyle/>
          <a:p>
            <a:pPr marR="0" lvl="0" rtl="0"/>
            <a:r>
              <a:rPr lang="en-US" u="none" strike="noStrike" baseline="0" dirty="0"/>
              <a:t>Open the airway. </a:t>
            </a:r>
          </a:p>
          <a:p>
            <a:pPr lvl="1"/>
            <a:r>
              <a:rPr lang="en-US" u="none" strike="noStrike" baseline="0" dirty="0"/>
              <a:t>Check for breathing and a pulse. </a:t>
            </a:r>
          </a:p>
          <a:p>
            <a:pPr lvl="1"/>
            <a:r>
              <a:rPr lang="en-US" dirty="0"/>
              <a:t>C</a:t>
            </a:r>
            <a:r>
              <a:rPr lang="en-US" u="none" strike="noStrike" baseline="0" dirty="0"/>
              <a:t>heck the pulse (and respirations) for up to 1 minute in severe hypothermia. </a:t>
            </a:r>
          </a:p>
          <a:p>
            <a:pPr lvl="1"/>
            <a:r>
              <a:rPr lang="en-US" dirty="0"/>
              <a:t>C</a:t>
            </a:r>
            <a:r>
              <a:rPr lang="en-US" u="none" strike="noStrike" baseline="0" dirty="0"/>
              <a:t>old effect may slow the heart rate considerably, so a pulse is hard to detect.</a:t>
            </a:r>
          </a:p>
          <a:p>
            <a:pPr lvl="1"/>
            <a:r>
              <a:rPr lang="en-US" u="none" strike="noStrike" baseline="0" dirty="0"/>
              <a:t>If cardiac activity is not detected, initiate CPR.</a:t>
            </a:r>
          </a:p>
          <a:p>
            <a:pPr lvl="1"/>
            <a:r>
              <a:rPr lang="en-US" dirty="0"/>
              <a:t>R</a:t>
            </a:r>
            <a:r>
              <a:rPr lang="en-US" u="none" strike="noStrike" baseline="0" dirty="0"/>
              <a:t>escue breathing or using a bag-valve mask (with ambient air or compressed oxygen) poses no danger to patient. </a:t>
            </a:r>
          </a:p>
          <a:p>
            <a:pPr lvl="1"/>
            <a:r>
              <a:rPr lang="en-US" dirty="0"/>
              <a:t>I</a:t>
            </a:r>
            <a:r>
              <a:rPr lang="en-US" u="none" strike="noStrike" baseline="0" dirty="0"/>
              <a:t>mproved ventilation and oxygenation may strengthen cardiac activity and make the pulse detectable.</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76088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456D1-7F52-4AE0-ABEF-B5B404F18D11}"/>
              </a:ext>
            </a:extLst>
          </p:cNvPr>
          <p:cNvSpPr>
            <a:spLocks noGrp="1"/>
          </p:cNvSpPr>
          <p:nvPr>
            <p:ph type="title"/>
          </p:nvPr>
        </p:nvSpPr>
        <p:spPr>
          <a:xfrm>
            <a:off x="0" y="93958"/>
            <a:ext cx="12192000" cy="1002089"/>
          </a:xfrm>
        </p:spPr>
        <p:txBody>
          <a:bodyPr/>
          <a:lstStyle/>
          <a:p>
            <a:pPr marR="0" rtl="0"/>
            <a:r>
              <a:rPr lang="en-US" b="1" i="0" u="none" strike="noStrike" kern="1600" baseline="0" dirty="0"/>
              <a:t>Management: Moderate to Severe Hypothermia</a:t>
            </a:r>
          </a:p>
        </p:txBody>
      </p:sp>
      <p:sp>
        <p:nvSpPr>
          <p:cNvPr id="3" name="Text Placeholder 2">
            <a:extLst>
              <a:ext uri="{FF2B5EF4-FFF2-40B4-BE49-F238E27FC236}">
                <a16:creationId xmlns:a16="http://schemas.microsoft.com/office/drawing/2014/main" xmlns="" id="{714D719F-EFF9-42E6-A1B2-0E5EA67F4835}"/>
              </a:ext>
            </a:extLst>
          </p:cNvPr>
          <p:cNvSpPr>
            <a:spLocks noGrp="1"/>
          </p:cNvSpPr>
          <p:nvPr>
            <p:ph type="body" idx="1"/>
          </p:nvPr>
        </p:nvSpPr>
        <p:spPr/>
        <p:txBody>
          <a:bodyPr/>
          <a:lstStyle/>
          <a:p>
            <a:pPr marR="0" lvl="0" rtl="0"/>
            <a:r>
              <a:rPr lang="en-US" dirty="0"/>
              <a:t>S</a:t>
            </a:r>
            <a:r>
              <a:rPr lang="en-US" u="none" strike="noStrike" baseline="0" dirty="0"/>
              <a:t>pecific procedure for providing CPR to a severely hypothermic patient should be confirmed with local medical advisors. </a:t>
            </a:r>
          </a:p>
          <a:p>
            <a:pPr lvl="1"/>
            <a:r>
              <a:rPr lang="en-US" u="none" strike="noStrike" baseline="0" dirty="0"/>
              <a:t>Chest compressions should not be initiated on any hypothermic patient with signs of life. </a:t>
            </a:r>
          </a:p>
          <a:p>
            <a:pPr lvl="1"/>
            <a:r>
              <a:rPr lang="en-US" dirty="0"/>
              <a:t>F</a:t>
            </a:r>
            <a:r>
              <a:rPr lang="en-US" u="none" strike="noStrike" baseline="0" dirty="0"/>
              <a:t>ocus on heat loss prevention, warming, treatment of other injuries, and rapid evacuation and transport. </a:t>
            </a:r>
          </a:p>
          <a:p>
            <a:pPr lvl="1"/>
            <a:r>
              <a:rPr lang="en-US" u="none" strike="noStrike" baseline="0" dirty="0"/>
              <a:t>Do not initiate chest compressions on a patient who has obvious fatal injuries, is frozen, has a chest wall that is so stiff that compressions are impossible, or if the rescuers are exhausted or are in danger.</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2962312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288DD-0B9A-45D4-9A22-9CB1882EFF5A}"/>
              </a:ext>
            </a:extLst>
          </p:cNvPr>
          <p:cNvSpPr>
            <a:spLocks noGrp="1"/>
          </p:cNvSpPr>
          <p:nvPr>
            <p:ph type="title"/>
          </p:nvPr>
        </p:nvSpPr>
        <p:spPr>
          <a:xfrm>
            <a:off x="0" y="121033"/>
            <a:ext cx="12192000" cy="1002089"/>
          </a:xfrm>
        </p:spPr>
        <p:txBody>
          <a:bodyPr anchor="ctr">
            <a:normAutofit/>
          </a:bodyPr>
          <a:lstStyle/>
          <a:p>
            <a:r>
              <a:rPr lang="en-US" kern="1600" dirty="0"/>
              <a:t>Management: Moderate to Severe Hypothermia</a:t>
            </a:r>
            <a:endParaRPr lang="en-US" b="1" i="0" u="none" strike="noStrike" kern="1600" baseline="0" dirty="0"/>
          </a:p>
        </p:txBody>
      </p:sp>
      <p:sp>
        <p:nvSpPr>
          <p:cNvPr id="3" name="Text Placeholder 2">
            <a:extLst>
              <a:ext uri="{FF2B5EF4-FFF2-40B4-BE49-F238E27FC236}">
                <a16:creationId xmlns:a16="http://schemas.microsoft.com/office/drawing/2014/main" xmlns="" id="{712978F6-6B8A-4030-A818-A1D0074986E8}"/>
              </a:ext>
            </a:extLst>
          </p:cNvPr>
          <p:cNvSpPr>
            <a:spLocks noGrp="1"/>
          </p:cNvSpPr>
          <p:nvPr>
            <p:ph sz="half" idx="1"/>
          </p:nvPr>
        </p:nvSpPr>
        <p:spPr>
          <a:xfrm>
            <a:off x="554805" y="1851897"/>
            <a:ext cx="4855464" cy="4729436"/>
          </a:xfrm>
        </p:spPr>
        <p:txBody>
          <a:bodyPr>
            <a:noAutofit/>
          </a:bodyPr>
          <a:lstStyle/>
          <a:p>
            <a:pPr marR="0" lvl="0" rtl="0">
              <a:lnSpc>
                <a:spcPct val="90000"/>
              </a:lnSpc>
            </a:pPr>
            <a:r>
              <a:rPr lang="en-US" sz="2400" u="none" strike="noStrike" baseline="0" dirty="0"/>
              <a:t>Multiple case reports indicate survival from accidental hypothermia can still occur, even with prolonged CPR and downtimes. </a:t>
            </a:r>
          </a:p>
          <a:p>
            <a:pPr lvl="1">
              <a:lnSpc>
                <a:spcPct val="90000"/>
              </a:lnSpc>
            </a:pPr>
            <a:r>
              <a:rPr lang="en-US" sz="2400" dirty="0"/>
              <a:t>P</a:t>
            </a:r>
            <a:r>
              <a:rPr lang="en-US" sz="2400" u="none" strike="noStrike" baseline="0" dirty="0"/>
              <a:t>atients with severe accidental hypothermia and cardiac arrest may benefit from resuscitation even in cases of prolonged downtime and prolonged CPR. </a:t>
            </a:r>
          </a:p>
          <a:p>
            <a:pPr lvl="1">
              <a:lnSpc>
                <a:spcPct val="90000"/>
              </a:lnSpc>
            </a:pPr>
            <a:r>
              <a:rPr lang="en-US" sz="2400" dirty="0"/>
              <a:t>S</a:t>
            </a:r>
            <a:r>
              <a:rPr lang="en-US" sz="2400" u="none" strike="noStrike" baseline="0" dirty="0"/>
              <a:t>hould not be considered dead before warming has been provided</a:t>
            </a:r>
          </a:p>
        </p:txBody>
      </p:sp>
      <p:grpSp>
        <p:nvGrpSpPr>
          <p:cNvPr id="5" name="Group 4"/>
          <p:cNvGrpSpPr/>
          <p:nvPr/>
        </p:nvGrpSpPr>
        <p:grpSpPr>
          <a:xfrm>
            <a:off x="10074608" y="503389"/>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pic>
        <p:nvPicPr>
          <p:cNvPr id="6146" name="Picture 2" descr="Text on top of a table reads, Assess cold patient, Assess in order: Consciousness, Movement, Shivering, Alertness, Assess whether normal, impaired, or no function, The colder the patient is, the slower you can go, once patient is secured, Treat all traumatized cold patients with active warming to upper trunk, Avoid burns: following product guidelines for heat sources; check for excessive skin redness. The table has five columns and some data like impaired movement, not shivering, not alert, cold and unconscious are highlighted in a different color. Row data are as follows. Row 1: Conscious; Movement normal; Shivering; Alert; Cold stressed, not hypothermic 1. Reduce heat loss (e.g., add dry clothing) 2. Provide high-calorie food or drink 3. Move around/exercise to warm up. Row 2: Conscious; Impaired movement; Shivering; Alert; Mild hypothermia 1. Handle gently 2. Have patient sit or lie down for at least 30 min. 3. Insulate/vapor barrier 4. Give heat to upper trunk 5. Give high-calorie food or drink 6. Monitor for at least 30 min. 7. Evacuate if no improvement. Row 3: Conscious; Impaired movement, Not shivering, Not alert; Moderate Hypothermia 1. Handle gently 2. Keep horizontal 3. No standing/walking 4. No drink or food 5. Insulate/vapor barrier 6. Give heat to upper trunk 7. Do Volume replacement with warm intravenous fluid (40–42 degrees C) 8. Evacuate carefully. Row 4: If cold and unconscious then assume it is severe hypothermia; Severe Hypothermia 1. Treat as Moderate Hypothermia, and a) IF no obvious vital signs, THEN 60-second breathing/pulse checks, or assess cardiac function with cardiac monitor b) IF no breathing/pulse, THEN start C P R 2. Evacuate carefully ASAP." title="Illustration shows Guide for the assessment and care of cold-exposed patient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4591" y="1884552"/>
            <a:ext cx="6072188" cy="475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6B60E-C546-4EC6-B883-89DFB0FE4DC1}"/>
              </a:ext>
            </a:extLst>
          </p:cNvPr>
          <p:cNvSpPr>
            <a:spLocks noGrp="1"/>
          </p:cNvSpPr>
          <p:nvPr>
            <p:ph type="title"/>
          </p:nvPr>
        </p:nvSpPr>
        <p:spPr/>
        <p:txBody>
          <a:bodyPr/>
          <a:lstStyle/>
          <a:p>
            <a:r>
              <a:rPr lang="en-US" kern="1600" dirty="0"/>
              <a:t>Management: Moderate to Severe Hypothermia</a:t>
            </a:r>
            <a:endParaRPr lang="en-US" b="1" i="0" u="none" strike="noStrike" kern="1600" baseline="0" dirty="0"/>
          </a:p>
        </p:txBody>
      </p:sp>
      <p:sp>
        <p:nvSpPr>
          <p:cNvPr id="3" name="Text Placeholder 2">
            <a:extLst>
              <a:ext uri="{FF2B5EF4-FFF2-40B4-BE49-F238E27FC236}">
                <a16:creationId xmlns:a16="http://schemas.microsoft.com/office/drawing/2014/main" xmlns="" id="{5098B542-95F8-42F6-83E6-ECEA98E591FF}"/>
              </a:ext>
            </a:extLst>
          </p:cNvPr>
          <p:cNvSpPr>
            <a:spLocks noGrp="1"/>
          </p:cNvSpPr>
          <p:nvPr>
            <p:ph type="body" idx="1"/>
          </p:nvPr>
        </p:nvSpPr>
        <p:spPr/>
        <p:txBody>
          <a:bodyPr/>
          <a:lstStyle/>
          <a:p>
            <a:pPr marR="0" lvl="0" rtl="0"/>
            <a:r>
              <a:rPr lang="en-US" u="none" strike="noStrike" baseline="0" dirty="0"/>
              <a:t>Use of an AED may be beneficial, although the protocols concerning its use in this situation may vary. </a:t>
            </a:r>
          </a:p>
          <a:p>
            <a:pPr lvl="1"/>
            <a:r>
              <a:rPr lang="en-US" u="none" strike="noStrike" baseline="0" dirty="0"/>
              <a:t>Temperature at which defibrillation should first be attempted in the severely hypothermic patient has not been established by AHA as of 2018.</a:t>
            </a:r>
          </a:p>
          <a:p>
            <a:pPr lvl="1"/>
            <a:r>
              <a:rPr lang="en-US" dirty="0"/>
              <a:t>U</a:t>
            </a:r>
            <a:r>
              <a:rPr lang="en-US" u="none" strike="noStrike" baseline="0" dirty="0"/>
              <a:t>p to three shocks if recommended by the AED in a patient with severe hypothermia and core temperature less than 30°C (86°F) as transport or rewarming is ongoing </a:t>
            </a:r>
          </a:p>
          <a:p>
            <a:pPr lvl="1"/>
            <a:r>
              <a:rPr lang="en-US" u="none" strike="noStrike" baseline="0" dirty="0"/>
              <a:t>Continue chest compressions in accordance with BLS protocol. </a:t>
            </a:r>
          </a:p>
          <a:p>
            <a:pPr lvl="1"/>
            <a:r>
              <a:rPr lang="en-US" dirty="0"/>
              <a:t>L</a:t>
            </a:r>
            <a:r>
              <a:rPr lang="en-US" u="none" strike="noStrike" baseline="0" dirty="0"/>
              <a:t>ocal medical director should provide input for your local protocol.</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966059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BD8001-5F72-405C-ACE0-D3253993DF44}"/>
              </a:ext>
            </a:extLst>
          </p:cNvPr>
          <p:cNvSpPr>
            <a:spLocks noGrp="1"/>
          </p:cNvSpPr>
          <p:nvPr>
            <p:ph type="title"/>
          </p:nvPr>
        </p:nvSpPr>
        <p:spPr/>
        <p:txBody>
          <a:bodyPr/>
          <a:lstStyle/>
          <a:p>
            <a:r>
              <a:rPr lang="en-US" kern="1600" dirty="0"/>
              <a:t>Management: Moderate to Severe Hypothermia</a:t>
            </a:r>
            <a:endParaRPr lang="en-US" b="1" i="0" u="none" strike="noStrike" kern="1600" baseline="0" dirty="0"/>
          </a:p>
        </p:txBody>
      </p:sp>
      <p:sp>
        <p:nvSpPr>
          <p:cNvPr id="3" name="Text Placeholder 2">
            <a:extLst>
              <a:ext uri="{FF2B5EF4-FFF2-40B4-BE49-F238E27FC236}">
                <a16:creationId xmlns:a16="http://schemas.microsoft.com/office/drawing/2014/main" xmlns="" id="{9D7B940E-6109-4359-832A-E6B5FA8898B2}"/>
              </a:ext>
            </a:extLst>
          </p:cNvPr>
          <p:cNvSpPr>
            <a:spLocks noGrp="1"/>
          </p:cNvSpPr>
          <p:nvPr>
            <p:ph type="body" idx="1"/>
          </p:nvPr>
        </p:nvSpPr>
        <p:spPr/>
        <p:txBody>
          <a:bodyPr/>
          <a:lstStyle/>
          <a:p>
            <a:pPr marR="0" lvl="0" rtl="0"/>
            <a:r>
              <a:rPr lang="en-US" u="none" strike="noStrike" baseline="0" dirty="0"/>
              <a:t>Attach an AED to patient as soon as it is available. </a:t>
            </a:r>
          </a:p>
          <a:p>
            <a:pPr lvl="1"/>
            <a:r>
              <a:rPr lang="en-US" u="none" strike="noStrike" baseline="0" dirty="0"/>
              <a:t>If the AED says shock advised defibrillation should be attempted</a:t>
            </a:r>
          </a:p>
          <a:p>
            <a:pPr lvl="1"/>
            <a:r>
              <a:rPr lang="en-US" u="none" strike="noStrike" baseline="0" dirty="0"/>
              <a:t>According to the AHA (2018) “It may be reasonable to perform further defibrillation attempts according to the standard BLS algorithm concurrent with rewarming strategies.”</a:t>
            </a:r>
          </a:p>
          <a:p>
            <a:pPr lvl="0"/>
            <a:r>
              <a:rPr lang="en-US" dirty="0"/>
              <a:t>A patient with mild hypothermia who has been adequately warmed and has returned to normal mental status need not be emergently evacuated. </a:t>
            </a:r>
          </a:p>
          <a:p>
            <a:pPr lvl="1"/>
            <a:r>
              <a:rPr lang="en-US" dirty="0"/>
              <a:t>Take care to prevent a recurrence of cold injury and monitor patient to ensure resolution.</a:t>
            </a:r>
          </a:p>
          <a:p>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3486720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07EBE-C305-401A-AE40-EA7481022D1D}"/>
              </a:ext>
            </a:extLst>
          </p:cNvPr>
          <p:cNvSpPr>
            <a:spLocks noGrp="1"/>
          </p:cNvSpPr>
          <p:nvPr>
            <p:ph type="title"/>
          </p:nvPr>
        </p:nvSpPr>
        <p:spPr/>
        <p:txBody>
          <a:bodyPr/>
          <a:lstStyle/>
          <a:p>
            <a:r>
              <a:rPr lang="en-US" kern="1600" dirty="0"/>
              <a:t>Management: Moderate to Severe Hypothermia</a:t>
            </a:r>
            <a:endParaRPr lang="en-US" b="1" i="0" u="none" strike="noStrike" kern="1600" baseline="0" dirty="0"/>
          </a:p>
        </p:txBody>
      </p:sp>
      <p:sp>
        <p:nvSpPr>
          <p:cNvPr id="3" name="Text Placeholder 2">
            <a:extLst>
              <a:ext uri="{FF2B5EF4-FFF2-40B4-BE49-F238E27FC236}">
                <a16:creationId xmlns:a16="http://schemas.microsoft.com/office/drawing/2014/main" xmlns="" id="{E9556930-EDC7-44FD-9FCA-5E7566F3F15F}"/>
              </a:ext>
            </a:extLst>
          </p:cNvPr>
          <p:cNvSpPr>
            <a:spLocks noGrp="1"/>
          </p:cNvSpPr>
          <p:nvPr>
            <p:ph type="body" idx="1"/>
          </p:nvPr>
        </p:nvSpPr>
        <p:spPr/>
        <p:txBody>
          <a:bodyPr/>
          <a:lstStyle/>
          <a:p>
            <a:pPr marR="0" lvl="0" rtl="0"/>
            <a:r>
              <a:rPr lang="en-US" u="none" strike="noStrike" baseline="0" dirty="0"/>
              <a:t>Any patient who does not respond to warming, who has moderate to severe hypothermia, or has severe frostbite must be evacuated as soon as possible and transported to a definitive-care facility. </a:t>
            </a:r>
          </a:p>
          <a:p>
            <a:pPr lvl="1"/>
            <a:r>
              <a:rPr lang="en-US" u="none" strike="noStrike" baseline="0" dirty="0"/>
              <a:t>Evacuation must be as gentle as possible to prevent ventricular fibrillation or additional tissue damage/injury. </a:t>
            </a:r>
          </a:p>
          <a:p>
            <a:pPr lvl="1"/>
            <a:r>
              <a:rPr lang="en-US" u="none" strike="noStrike" baseline="0" dirty="0"/>
              <a:t>During transport, continue to monitor patient’s vital signs, the skin underneath any applied heat sources, and distal circulation.</a:t>
            </a:r>
          </a:p>
          <a:p>
            <a:pPr lvl="1"/>
            <a:r>
              <a:rPr lang="en-US" u="none" strike="noStrike" baseline="0" dirty="0"/>
              <a:t>Reexamine patient frequently unless doing so could increase heat loss or cause tissues to refreeze. </a:t>
            </a:r>
          </a:p>
          <a:p>
            <a:pPr lvl="1"/>
            <a:r>
              <a:rPr lang="en-US" u="none" strike="noStrike" baseline="0" dirty="0"/>
              <a:t>If this potential exists, limit patient’s exposure to the best of your ability.</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1996128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D4848-9F9A-4D4E-B4ED-98638076D84A}"/>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Frostnip</a:t>
            </a:r>
          </a:p>
        </p:txBody>
      </p:sp>
      <p:sp>
        <p:nvSpPr>
          <p:cNvPr id="3" name="Text Placeholder 2">
            <a:extLst>
              <a:ext uri="{FF2B5EF4-FFF2-40B4-BE49-F238E27FC236}">
                <a16:creationId xmlns:a16="http://schemas.microsoft.com/office/drawing/2014/main" xmlns="" id="{51333EAA-2FFC-4504-93F5-8DB8919D7BCB}"/>
              </a:ext>
            </a:extLst>
          </p:cNvPr>
          <p:cNvSpPr>
            <a:spLocks noGrp="1"/>
          </p:cNvSpPr>
          <p:nvPr>
            <p:ph type="body" idx="1"/>
          </p:nvPr>
        </p:nvSpPr>
        <p:spPr/>
        <p:txBody>
          <a:bodyPr/>
          <a:lstStyle/>
          <a:p>
            <a:r>
              <a:rPr lang="en-US" u="none" strike="noStrike" baseline="0" dirty="0"/>
              <a:t>Frostnip is usually easily treated by seeking shelter and warming the affected area by simply placing a warm hand or applying a warm chemical heat pack covered in cloth (so that it’s not too hot).</a:t>
            </a:r>
          </a:p>
          <a:p>
            <a:r>
              <a:rPr lang="en-US" u="none" strike="noStrike" baseline="0" dirty="0"/>
              <a:t>Do not rub the affected body part. Various skin lotions may help itching and promote healing.</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1214507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B3950-2BE0-49ED-98D3-391D766C1259}"/>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Frostbite</a:t>
            </a:r>
          </a:p>
        </p:txBody>
      </p:sp>
      <p:sp>
        <p:nvSpPr>
          <p:cNvPr id="3" name="Text Placeholder 2">
            <a:extLst>
              <a:ext uri="{FF2B5EF4-FFF2-40B4-BE49-F238E27FC236}">
                <a16:creationId xmlns:a16="http://schemas.microsoft.com/office/drawing/2014/main" xmlns="" id="{116AFE46-23ED-4118-9953-8D38DA02B4DD}"/>
              </a:ext>
            </a:extLst>
          </p:cNvPr>
          <p:cNvSpPr>
            <a:spLocks noGrp="1"/>
          </p:cNvSpPr>
          <p:nvPr>
            <p:ph type="body" idx="1"/>
          </p:nvPr>
        </p:nvSpPr>
        <p:spPr/>
        <p:txBody>
          <a:bodyPr/>
          <a:lstStyle/>
          <a:p>
            <a:r>
              <a:rPr lang="en-US" u="none" strike="noStrike" baseline="0" dirty="0"/>
              <a:t>The treatment for frostbite is rapid warming. </a:t>
            </a:r>
          </a:p>
          <a:p>
            <a:pPr lvl="1"/>
            <a:r>
              <a:rPr lang="en-US" u="none" strike="noStrike" baseline="0" dirty="0"/>
              <a:t>Slow, gradual warming should be avoided because it is associated with greater tissue injury. </a:t>
            </a:r>
          </a:p>
          <a:p>
            <a:pPr lvl="1"/>
            <a:r>
              <a:rPr lang="en-US" u="none" strike="noStrike" baseline="0" dirty="0"/>
              <a:t>Warming causes pain, sometimes severe pain, and this should be explained to patient. </a:t>
            </a:r>
          </a:p>
          <a:p>
            <a:pPr lvl="1"/>
            <a:r>
              <a:rPr lang="en-US" u="none" strike="noStrike" baseline="0" dirty="0"/>
              <a:t>Among the many factors to consider when rewarming frostbitten tissues are when, where, and how warming efforts should be performed.</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28742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FC557-B4DE-4BEB-A1C3-69889E56D31F}"/>
              </a:ext>
            </a:extLst>
          </p:cNvPr>
          <p:cNvSpPr>
            <a:spLocks noGrp="1"/>
          </p:cNvSpPr>
          <p:nvPr>
            <p:ph type="title"/>
          </p:nvPr>
        </p:nvSpPr>
        <p:spPr/>
        <p:txBody>
          <a:bodyPr/>
          <a:lstStyle/>
          <a:p>
            <a:r>
              <a:rPr lang="en-US" kern="1600" dirty="0"/>
              <a:t>Management: When to Treat Frostbite</a:t>
            </a:r>
            <a:endParaRPr lang="en-US" b="1" i="0" u="none" strike="noStrike" kern="1600" baseline="0" dirty="0"/>
          </a:p>
        </p:txBody>
      </p:sp>
      <p:sp>
        <p:nvSpPr>
          <p:cNvPr id="3" name="Text Placeholder 2">
            <a:extLst>
              <a:ext uri="{FF2B5EF4-FFF2-40B4-BE49-F238E27FC236}">
                <a16:creationId xmlns:a16="http://schemas.microsoft.com/office/drawing/2014/main" xmlns="" id="{34C73219-F5C9-4AED-B3BC-AA20953D31CE}"/>
              </a:ext>
            </a:extLst>
          </p:cNvPr>
          <p:cNvSpPr>
            <a:spLocks noGrp="1"/>
          </p:cNvSpPr>
          <p:nvPr>
            <p:ph type="body" idx="1"/>
          </p:nvPr>
        </p:nvSpPr>
        <p:spPr/>
        <p:txBody>
          <a:bodyPr/>
          <a:lstStyle/>
          <a:p>
            <a:r>
              <a:rPr lang="en-US" u="none" strike="noStrike" baseline="0" dirty="0"/>
              <a:t>Tissues should be warmed as soon as possible following initial discovery and in some instances prior to transport to a medical facility.</a:t>
            </a:r>
          </a:p>
          <a:p>
            <a:pPr lvl="1"/>
            <a:r>
              <a:rPr lang="en-US" dirty="0"/>
              <a:t>M</a:t>
            </a:r>
            <a:r>
              <a:rPr lang="en-US" u="none" strike="noStrike" baseline="0" dirty="0"/>
              <a:t>ay avoid further injury</a:t>
            </a:r>
          </a:p>
          <a:p>
            <a:pPr lvl="1"/>
            <a:r>
              <a:rPr lang="en-US" dirty="0"/>
              <a:t>C</a:t>
            </a:r>
            <a:r>
              <a:rPr lang="en-US" u="none" strike="noStrike" baseline="0" dirty="0"/>
              <a:t>ircumstances or the lack of proper resources may prevent prompt warming. </a:t>
            </a:r>
          </a:p>
          <a:p>
            <a:pPr lvl="1"/>
            <a:r>
              <a:rPr lang="en-US" u="none" strike="noStrike" baseline="0" dirty="0"/>
              <a:t>Judgment is required when deciding when to warm frozen tissue. </a:t>
            </a:r>
          </a:p>
          <a:p>
            <a:pPr lvl="1"/>
            <a:r>
              <a:rPr lang="en-US" dirty="0"/>
              <a:t>W</a:t>
            </a:r>
            <a:r>
              <a:rPr lang="en-US" u="none" strike="noStrike" baseline="0" dirty="0"/>
              <a:t>armed tissues must not be allowed to refreeze because in that case, frostbitten tissue will become gangrenous.</a:t>
            </a:r>
            <a:endParaRPr lang="en-US" dirty="0"/>
          </a:p>
          <a:p>
            <a:pPr lvl="1"/>
            <a:r>
              <a:rPr lang="en-US" u="none" strike="noStrike" baseline="0" dirty="0"/>
              <a:t>If shelter and equipment are not available for thawing the part, then do not attempt to warm the tissue.</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3699256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3675F-0CD4-4B29-A19F-A8A515687AF2}"/>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When to Treat </a:t>
            </a:r>
            <a:r>
              <a:rPr lang="en-US" b="1" i="0" u="none" strike="noStrike" kern="1600" baseline="0" dirty="0"/>
              <a:t>Frostbite</a:t>
            </a:r>
          </a:p>
        </p:txBody>
      </p:sp>
      <p:sp>
        <p:nvSpPr>
          <p:cNvPr id="3" name="Text Placeholder 2">
            <a:extLst>
              <a:ext uri="{FF2B5EF4-FFF2-40B4-BE49-F238E27FC236}">
                <a16:creationId xmlns:a16="http://schemas.microsoft.com/office/drawing/2014/main" xmlns="" id="{64701D40-1966-47D1-B6F4-22871A302CBF}"/>
              </a:ext>
            </a:extLst>
          </p:cNvPr>
          <p:cNvSpPr>
            <a:spLocks noGrp="1"/>
          </p:cNvSpPr>
          <p:nvPr>
            <p:ph type="body" idx="1"/>
          </p:nvPr>
        </p:nvSpPr>
        <p:spPr/>
        <p:txBody>
          <a:bodyPr/>
          <a:lstStyle/>
          <a:p>
            <a:r>
              <a:rPr lang="en-US" u="none" strike="noStrike" baseline="0" dirty="0"/>
              <a:t>If you are in the backcountry and shelter and proper equipment are available, and if rapid warming is possible and there is no possibility of refreezing, then thaw the body part. </a:t>
            </a:r>
          </a:p>
          <a:p>
            <a:pPr lvl="1"/>
            <a:r>
              <a:rPr lang="en-US" u="none" strike="noStrike" baseline="0" dirty="0"/>
              <a:t>If the decision is made not to warm frozen tissue in the field, great care must be taken to protect the area from additional injury. </a:t>
            </a:r>
          </a:p>
          <a:p>
            <a:pPr lvl="1"/>
            <a:r>
              <a:rPr lang="en-US" u="none" strike="noStrike" baseline="0" dirty="0"/>
              <a:t>For patients who must self-evacuate, it is best to leave a foot frozen, because after it has thawed it will be too painful for walking.</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36033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1788B-7EA4-4331-B101-8B92B39E885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When to Treat</a:t>
            </a:r>
            <a:r>
              <a:rPr lang="en-US" b="1" i="0" u="none" strike="noStrike" kern="1600" baseline="0" dirty="0"/>
              <a:t> Frostbite</a:t>
            </a:r>
          </a:p>
        </p:txBody>
      </p:sp>
      <p:sp>
        <p:nvSpPr>
          <p:cNvPr id="3" name="Text Placeholder 2">
            <a:extLst>
              <a:ext uri="{FF2B5EF4-FFF2-40B4-BE49-F238E27FC236}">
                <a16:creationId xmlns:a16="http://schemas.microsoft.com/office/drawing/2014/main" xmlns="" id="{59ACF9CE-8276-4652-8703-2F36497F2702}"/>
              </a:ext>
            </a:extLst>
          </p:cNvPr>
          <p:cNvSpPr>
            <a:spLocks noGrp="1"/>
          </p:cNvSpPr>
          <p:nvPr>
            <p:ph sz="half" idx="1"/>
          </p:nvPr>
        </p:nvSpPr>
        <p:spPr>
          <a:xfrm>
            <a:off x="660273" y="2233528"/>
            <a:ext cx="5467327" cy="3699723"/>
          </a:xfrm>
        </p:spPr>
        <p:txBody>
          <a:bodyPr>
            <a:normAutofit/>
          </a:bodyPr>
          <a:lstStyle/>
          <a:p>
            <a:pPr>
              <a:lnSpc>
                <a:spcPct val="90000"/>
              </a:lnSpc>
            </a:pPr>
            <a:r>
              <a:rPr lang="en-US" u="none" strike="noStrike" baseline="0" dirty="0"/>
              <a:t>Warming should be performed in a sheltered area.</a:t>
            </a:r>
          </a:p>
          <a:p>
            <a:pPr lvl="1">
              <a:lnSpc>
                <a:spcPct val="90000"/>
              </a:lnSpc>
            </a:pPr>
            <a:r>
              <a:rPr lang="en-US" sz="2200" dirty="0"/>
              <a:t>P</a:t>
            </a:r>
            <a:r>
              <a:rPr lang="en-US" sz="2200" u="none" strike="noStrike" baseline="0" dirty="0"/>
              <a:t>roper equipment should be available to warm patient adequately and prevent refreezing. </a:t>
            </a:r>
          </a:p>
          <a:p>
            <a:pPr lvl="1">
              <a:lnSpc>
                <a:spcPct val="90000"/>
              </a:lnSpc>
            </a:pPr>
            <a:r>
              <a:rPr lang="en-US" sz="2200" dirty="0"/>
              <a:t>B</a:t>
            </a:r>
            <a:r>
              <a:rPr lang="en-US" sz="2200" u="none" strike="noStrike" baseline="0" dirty="0"/>
              <a:t>est done in a medical facility</a:t>
            </a:r>
          </a:p>
          <a:p>
            <a:pPr lvl="1">
              <a:lnSpc>
                <a:spcPct val="90000"/>
              </a:lnSpc>
            </a:pPr>
            <a:r>
              <a:rPr lang="en-US" sz="2200" u="none" strike="noStrike" baseline="0" dirty="0"/>
              <a:t>If you are in the backcountry and a shelter such as a cabin is available, you can build a fire to heat water, and if refreezing will not occur, a frostbitten body part may be thawed.</a:t>
            </a:r>
            <a:endParaRPr lang="en-US" sz="2200" u="none" strike="noStrike" baseline="0" dirty="0">
              <a:highlight>
                <a:srgbClr val="FFFF00"/>
              </a:highlight>
            </a:endParaRPr>
          </a:p>
        </p:txBody>
      </p:sp>
      <p:grpSp>
        <p:nvGrpSpPr>
          <p:cNvPr id="5" name="Group 4"/>
          <p:cNvGrpSpPr/>
          <p:nvPr/>
        </p:nvGrpSpPr>
        <p:grpSpPr>
          <a:xfrm>
            <a:off x="10074608" y="503389"/>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pic>
        <p:nvPicPr>
          <p:cNvPr id="7170" name="Picture 2" descr="A photo shows a foot immersed in a tub of warm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842" y="1945625"/>
            <a:ext cx="3113766" cy="427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C4ECD-2155-441B-9DBF-C81BB4553D8B}"/>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11E55528-0D94-4C0F-B027-172A0EE6125B}"/>
              </a:ext>
            </a:extLst>
          </p:cNvPr>
          <p:cNvSpPr>
            <a:spLocks noGrp="1"/>
          </p:cNvSpPr>
          <p:nvPr>
            <p:ph type="body" idx="1"/>
          </p:nvPr>
        </p:nvSpPr>
        <p:spPr>
          <a:xfrm>
            <a:off x="891540" y="2203704"/>
            <a:ext cx="9689374" cy="4022925"/>
          </a:xfrm>
        </p:spPr>
        <p:txBody>
          <a:bodyPr/>
          <a:lstStyle/>
          <a:p>
            <a:pPr marR="0" lvl="0" rtl="0"/>
            <a:r>
              <a:rPr lang="en-US" u="none" strike="noStrike" baseline="0" dirty="0"/>
              <a:t>Cold temperatures, in combination with inadequate preparation including necessary clothing, food, and shelter can overwhelm the body’s mechanisms for regulating temperature.</a:t>
            </a:r>
          </a:p>
          <a:p>
            <a:pPr lvl="1"/>
            <a:r>
              <a:rPr lang="en-US" u="none" strike="noStrike" baseline="0" dirty="0"/>
              <a:t>A variety of medical emergencies can result from exposure to cold, particularly during recreational activities in wilderness and high-altitude environments. </a:t>
            </a:r>
          </a:p>
          <a:p>
            <a:pPr lvl="1"/>
            <a:r>
              <a:rPr lang="en-US" u="none" strike="noStrike" baseline="0" dirty="0"/>
              <a:t>These emergencies include localized injuries (e.g., frostbite) and systemic illnesses (e.g., hypothermia and related problems). </a:t>
            </a:r>
          </a:p>
        </p:txBody>
      </p:sp>
    </p:spTree>
    <p:extLst>
      <p:ext uri="{BB962C8B-B14F-4D97-AF65-F5344CB8AC3E}">
        <p14:creationId xmlns:p14="http://schemas.microsoft.com/office/powerpoint/2010/main" val="823465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4609C-62BF-4759-A1EF-BD92CA3903A8}"/>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Warming </a:t>
            </a:r>
            <a:r>
              <a:rPr lang="en-US" b="1" i="0" u="none" strike="noStrike" kern="1600" baseline="0" dirty="0"/>
              <a:t>Frostbite</a:t>
            </a:r>
          </a:p>
        </p:txBody>
      </p:sp>
      <p:sp>
        <p:nvSpPr>
          <p:cNvPr id="3" name="Text Placeholder 2">
            <a:extLst>
              <a:ext uri="{FF2B5EF4-FFF2-40B4-BE49-F238E27FC236}">
                <a16:creationId xmlns:a16="http://schemas.microsoft.com/office/drawing/2014/main" xmlns="" id="{6A4A1D92-F9DE-4331-8DA5-A1A83316DB02}"/>
              </a:ext>
            </a:extLst>
          </p:cNvPr>
          <p:cNvSpPr>
            <a:spLocks noGrp="1"/>
          </p:cNvSpPr>
          <p:nvPr>
            <p:ph type="body" idx="1"/>
          </p:nvPr>
        </p:nvSpPr>
        <p:spPr/>
        <p:txBody>
          <a:bodyPr/>
          <a:lstStyle/>
          <a:p>
            <a:r>
              <a:rPr lang="en-US" u="none" strike="noStrike" baseline="0" dirty="0"/>
              <a:t>Remove constrictive clothes, rings, or watches. </a:t>
            </a:r>
          </a:p>
          <a:p>
            <a:r>
              <a:rPr lang="en-US" u="none" strike="noStrike" baseline="0" dirty="0"/>
              <a:t>Using a vessel large enough to accommodate the limb, prepare a warm water bath that is heated to 38.9–40°C (102–104°F). </a:t>
            </a:r>
          </a:p>
          <a:p>
            <a:r>
              <a:rPr lang="en-US" dirty="0"/>
              <a:t>U</a:t>
            </a:r>
            <a:r>
              <a:rPr lang="en-US" u="none" strike="noStrike" baseline="0" dirty="0"/>
              <a:t>se a thermometer to check the water temperature. </a:t>
            </a:r>
          </a:p>
          <a:p>
            <a:r>
              <a:rPr lang="en-US" u="none" strike="noStrike" baseline="0" dirty="0"/>
              <a:t>If one is not available, you should be able to comfortably place your hand in the water. </a:t>
            </a:r>
          </a:p>
          <a:p>
            <a:r>
              <a:rPr lang="en-US" u="none" strike="noStrike" baseline="0" dirty="0"/>
              <a:t>Suspend the frostbitten part in the center of the warm water bath, using caution to not contact the sides or bottom. </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3884032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6C8A6-7C08-4DBE-B69D-7728323FD72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Warming Frostbite</a:t>
            </a:r>
            <a:endParaRPr lang="en-US" b="1" i="0" u="none" strike="noStrike" kern="1600" baseline="0" dirty="0"/>
          </a:p>
        </p:txBody>
      </p:sp>
      <p:sp>
        <p:nvSpPr>
          <p:cNvPr id="3" name="Text Placeholder 2">
            <a:extLst>
              <a:ext uri="{FF2B5EF4-FFF2-40B4-BE49-F238E27FC236}">
                <a16:creationId xmlns:a16="http://schemas.microsoft.com/office/drawing/2014/main" xmlns="" id="{130250FF-3C50-4016-9F61-606241385047}"/>
              </a:ext>
            </a:extLst>
          </p:cNvPr>
          <p:cNvSpPr>
            <a:spLocks noGrp="1"/>
          </p:cNvSpPr>
          <p:nvPr>
            <p:ph type="body" idx="1"/>
          </p:nvPr>
        </p:nvSpPr>
        <p:spPr>
          <a:xfrm>
            <a:off x="733204" y="2234252"/>
            <a:ext cx="10435590" cy="3672772"/>
          </a:xfrm>
        </p:spPr>
        <p:txBody>
          <a:bodyPr/>
          <a:lstStyle/>
          <a:p>
            <a:r>
              <a:rPr lang="en-US" sz="2600" u="none" strike="noStrike" baseline="0" dirty="0"/>
              <a:t>Keep the affected area in the bath for 20 to 30 minutes. </a:t>
            </a:r>
          </a:p>
          <a:p>
            <a:r>
              <a:rPr lang="en-US" sz="2600" u="none" strike="noStrike" baseline="0" dirty="0"/>
              <a:t>Stir the water to keep it at a constant temperature, adding warm/hot water as needed. </a:t>
            </a:r>
          </a:p>
          <a:p>
            <a:r>
              <a:rPr lang="en-US" sz="2600" u="none" strike="noStrike" baseline="0" dirty="0"/>
              <a:t>Allow the affected part to air dry if further heat loss is preventable. </a:t>
            </a:r>
          </a:p>
          <a:p>
            <a:r>
              <a:rPr lang="en-US" sz="2600" u="none" strike="noStrike" baseline="0" dirty="0"/>
              <a:t>Do not rub the tissues because this can cause sloughing and additional tissue damage</a:t>
            </a:r>
            <a:r>
              <a:rPr lang="en-US" sz="2600" dirty="0"/>
              <a:t>.</a:t>
            </a:r>
          </a:p>
          <a:p>
            <a:pPr marL="0" indent="0">
              <a:buNone/>
            </a:pPr>
            <a:endParaRPr lang="en-US" sz="2400" dirty="0"/>
          </a:p>
          <a:p>
            <a:pPr lvl="1"/>
            <a:endParaRPr lang="en-US" sz="2400"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858748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6C8A6-7C08-4DBE-B69D-7728323FD72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Warming Frostbite</a:t>
            </a:r>
            <a:endParaRPr lang="en-US" b="1" i="0" u="none" strike="noStrike" kern="1600" baseline="0" dirty="0"/>
          </a:p>
        </p:txBody>
      </p:sp>
      <p:sp>
        <p:nvSpPr>
          <p:cNvPr id="3" name="Text Placeholder 2">
            <a:extLst>
              <a:ext uri="{FF2B5EF4-FFF2-40B4-BE49-F238E27FC236}">
                <a16:creationId xmlns:a16="http://schemas.microsoft.com/office/drawing/2014/main" xmlns="" id="{130250FF-3C50-4016-9F61-606241385047}"/>
              </a:ext>
            </a:extLst>
          </p:cNvPr>
          <p:cNvSpPr>
            <a:spLocks noGrp="1"/>
          </p:cNvSpPr>
          <p:nvPr>
            <p:ph type="body" idx="1"/>
          </p:nvPr>
        </p:nvSpPr>
        <p:spPr>
          <a:xfrm>
            <a:off x="733203" y="2046923"/>
            <a:ext cx="10689913" cy="3860101"/>
          </a:xfrm>
        </p:spPr>
        <p:txBody>
          <a:bodyPr/>
          <a:lstStyle/>
          <a:p>
            <a:pPr lvl="0"/>
            <a:r>
              <a:rPr lang="en-US" sz="2400" dirty="0"/>
              <a:t>Once the area is warmed, aloe vera ointment and dry dressings may be applied.</a:t>
            </a:r>
          </a:p>
          <a:p>
            <a:r>
              <a:rPr lang="en-US" sz="2400" dirty="0"/>
              <a:t>Patient may self-administer ibuprofen or aspirin. </a:t>
            </a:r>
          </a:p>
          <a:p>
            <a:r>
              <a:rPr lang="en-US" sz="2400" dirty="0"/>
              <a:t>Warming a frostbitten body part can cause severe pain that requires advanced life support (ALS) for narcotic pain management. </a:t>
            </a:r>
          </a:p>
          <a:p>
            <a:r>
              <a:rPr lang="en-US" sz="2400" dirty="0"/>
              <a:t>Be sure to gently place dressings between the digits. </a:t>
            </a:r>
          </a:p>
          <a:p>
            <a:r>
              <a:rPr lang="en-US" sz="2400" dirty="0"/>
              <a:t>Elevate the affected area to the level of the heart to reduce swelling.</a:t>
            </a:r>
          </a:p>
          <a:p>
            <a:endParaRPr lang="en-US" sz="2400" dirty="0"/>
          </a:p>
          <a:p>
            <a:pPr lvl="1"/>
            <a:endParaRPr lang="en-US" sz="2400"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25-7</a:t>
              </a:r>
            </a:p>
          </p:txBody>
        </p:sp>
      </p:grpSp>
    </p:spTree>
    <p:extLst>
      <p:ext uri="{BB962C8B-B14F-4D97-AF65-F5344CB8AC3E}">
        <p14:creationId xmlns:p14="http://schemas.microsoft.com/office/powerpoint/2010/main" val="3769950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6B356-443D-4524-AAED-E8B8ED7D94DD}"/>
              </a:ext>
            </a:extLst>
          </p:cNvPr>
          <p:cNvSpPr>
            <a:spLocks noGrp="1"/>
          </p:cNvSpPr>
          <p:nvPr>
            <p:ph type="title"/>
          </p:nvPr>
        </p:nvSpPr>
        <p:spPr>
          <a:xfrm>
            <a:off x="0" y="127053"/>
            <a:ext cx="12192000" cy="1002089"/>
          </a:xfrm>
        </p:spPr>
        <p:txBody>
          <a:bodyPr/>
          <a:lstStyle/>
          <a:p>
            <a:pPr marR="0" rtl="0"/>
            <a:r>
              <a:rPr lang="en-US" kern="1600" dirty="0"/>
              <a:t>Management: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9CF382DB-E765-465C-B0EF-BB540374DCF5}"/>
              </a:ext>
            </a:extLst>
          </p:cNvPr>
          <p:cNvSpPr>
            <a:spLocks noGrp="1"/>
          </p:cNvSpPr>
          <p:nvPr>
            <p:ph type="body" idx="1"/>
          </p:nvPr>
        </p:nvSpPr>
        <p:spPr>
          <a:xfrm>
            <a:off x="891540" y="2100292"/>
            <a:ext cx="10435590" cy="4089625"/>
          </a:xfrm>
        </p:spPr>
        <p:txBody>
          <a:bodyPr/>
          <a:lstStyle/>
          <a:p>
            <a:pPr marR="0" lvl="0" rtl="0"/>
            <a:r>
              <a:rPr lang="en-US" sz="2400" u="none" strike="noStrike" baseline="0" dirty="0"/>
              <a:t>Rescue is a race against time with </a:t>
            </a:r>
            <a:r>
              <a:rPr lang="en-US" sz="2400" i="1" u="none" strike="noStrike" baseline="0" dirty="0"/>
              <a:t>asphyxiation</a:t>
            </a:r>
            <a:r>
              <a:rPr lang="en-US" sz="2400" u="none" strike="noStrike" dirty="0"/>
              <a:t> being the major cause of death during avalanche burial, but hypothermia is the primary medical concern.</a:t>
            </a:r>
          </a:p>
          <a:p>
            <a:pPr lvl="1"/>
            <a:r>
              <a:rPr lang="en-US" sz="2400" dirty="0"/>
              <a:t>The potential for serious trauma also is present in avalanche burial survivors.</a:t>
            </a:r>
          </a:p>
          <a:p>
            <a:pPr lvl="1"/>
            <a:r>
              <a:rPr lang="en-US" sz="2400" dirty="0"/>
              <a:t>Such trauma may impair thermoregulation and accelerate the development of hypothermia.</a:t>
            </a:r>
          </a:p>
          <a:p>
            <a:pPr lvl="1"/>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147862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6B356-443D-4524-AAED-E8B8ED7D94DD}"/>
              </a:ext>
            </a:extLst>
          </p:cNvPr>
          <p:cNvSpPr>
            <a:spLocks noGrp="1"/>
          </p:cNvSpPr>
          <p:nvPr>
            <p:ph type="title"/>
          </p:nvPr>
        </p:nvSpPr>
        <p:spPr>
          <a:xfrm>
            <a:off x="0" y="127053"/>
            <a:ext cx="12192000" cy="1002089"/>
          </a:xfrm>
        </p:spPr>
        <p:txBody>
          <a:bodyPr/>
          <a:lstStyle/>
          <a:p>
            <a:pPr marR="0" rtl="0"/>
            <a:r>
              <a:rPr lang="en-US" kern="1600" dirty="0"/>
              <a:t>Management: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9CF382DB-E765-465C-B0EF-BB540374DCF5}"/>
              </a:ext>
            </a:extLst>
          </p:cNvPr>
          <p:cNvSpPr>
            <a:spLocks noGrp="1"/>
          </p:cNvSpPr>
          <p:nvPr>
            <p:ph type="body" idx="1"/>
          </p:nvPr>
        </p:nvSpPr>
        <p:spPr>
          <a:xfrm>
            <a:off x="891539" y="2100292"/>
            <a:ext cx="10531577" cy="4089625"/>
          </a:xfrm>
        </p:spPr>
        <p:txBody>
          <a:bodyPr/>
          <a:lstStyle/>
          <a:p>
            <a:pPr lvl="0"/>
            <a:r>
              <a:rPr lang="en-US" sz="2400" dirty="0"/>
              <a:t>Death from asphyxiation is time dependent. </a:t>
            </a:r>
          </a:p>
          <a:p>
            <a:pPr lvl="1"/>
            <a:r>
              <a:rPr lang="en-US" sz="2400" dirty="0"/>
              <a:t>If the person can breathe, toxic levels of carbon dioxide build up around the face. </a:t>
            </a:r>
          </a:p>
          <a:p>
            <a:r>
              <a:rPr lang="en-US" sz="2600" dirty="0"/>
              <a:t>Avalanche burial victims who are extricated within 15 minutes have a greater than 90% chance of survival. </a:t>
            </a:r>
          </a:p>
          <a:p>
            <a:pPr lvl="1"/>
            <a:r>
              <a:rPr lang="en-US" sz="2400" dirty="0"/>
              <a:t>Potential for survival is minimal when avalanche victims are buried for more than 35 minutes and have an obstructed airway and are in cardiac arrest on extrication. </a:t>
            </a:r>
          </a:p>
          <a:p>
            <a:pPr lvl="1"/>
            <a:r>
              <a:rPr lang="en-US" sz="2400" dirty="0"/>
              <a:t>Survival beyond 35 minutes is usually dependent on whether patient had an air pocket and could expand the chest for breathing.</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3632674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83AF8-B565-41BA-B582-82515A6F2866}"/>
              </a:ext>
            </a:extLst>
          </p:cNvPr>
          <p:cNvSpPr>
            <a:spLocks noGrp="1"/>
          </p:cNvSpPr>
          <p:nvPr>
            <p:ph type="title"/>
          </p:nvPr>
        </p:nvSpPr>
        <p:spPr/>
        <p:txBody>
          <a:bodyPr/>
          <a:lstStyle/>
          <a:p>
            <a:r>
              <a:rPr lang="en-US" kern="1600" dirty="0"/>
              <a:t>Management: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9D9B0E8C-32B0-4774-BA73-46C039A2687E}"/>
              </a:ext>
            </a:extLst>
          </p:cNvPr>
          <p:cNvSpPr>
            <a:spLocks noGrp="1"/>
          </p:cNvSpPr>
          <p:nvPr>
            <p:ph type="body" idx="1"/>
          </p:nvPr>
        </p:nvSpPr>
        <p:spPr/>
        <p:txBody>
          <a:bodyPr/>
          <a:lstStyle/>
          <a:p>
            <a:pPr marR="0" lvl="0" rtl="0"/>
            <a:r>
              <a:rPr lang="en-US" dirty="0"/>
              <a:t>I</a:t>
            </a:r>
            <a:r>
              <a:rPr lang="en-US" u="none" strike="noStrike" baseline="0" dirty="0"/>
              <a:t>nitial priorities in the emergency management of an extricated avalanche burial victim are the same as for other patients: </a:t>
            </a:r>
          </a:p>
          <a:p>
            <a:pPr lvl="1"/>
            <a:r>
              <a:rPr lang="en-US" dirty="0"/>
              <a:t>O</a:t>
            </a:r>
            <a:r>
              <a:rPr lang="en-US" u="none" strike="noStrike" baseline="0" dirty="0"/>
              <a:t>pen the airway.</a:t>
            </a:r>
          </a:p>
          <a:p>
            <a:pPr lvl="1"/>
            <a:r>
              <a:rPr lang="en-US" dirty="0"/>
              <a:t>E</a:t>
            </a:r>
            <a:r>
              <a:rPr lang="en-US" u="none" strike="noStrike" baseline="0" dirty="0"/>
              <a:t>nsure adequate ventilation. </a:t>
            </a:r>
          </a:p>
          <a:p>
            <a:pPr lvl="1"/>
            <a:r>
              <a:rPr lang="en-US" dirty="0"/>
              <a:t>C</a:t>
            </a:r>
            <a:r>
              <a:rPr lang="en-US" u="none" strike="noStrike" baseline="0" dirty="0"/>
              <a:t>ontrol external bleeding.</a:t>
            </a:r>
          </a:p>
          <a:p>
            <a:pPr lvl="1"/>
            <a:endParaRPr lang="en-US" u="none" strike="noStrike" baseline="0" dirty="0"/>
          </a:p>
          <a:p>
            <a:r>
              <a:rPr lang="en-US" u="none" strike="noStrike" baseline="0" dirty="0"/>
              <a:t>Provide supplemental oxygen while maintaining spinal motion restriction as defined by local protocol. </a:t>
            </a:r>
          </a:p>
          <a:p>
            <a:r>
              <a:rPr lang="en-US" u="none" strike="noStrike" baseline="0" dirty="0"/>
              <a:t>Patient may have severe hypothermia, so follow the treatment for severe hypothermia, checking pulse and respirations for up to 1 minute.</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1153793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0387D-A24B-444C-8719-4CAACC800B02}"/>
              </a:ext>
            </a:extLst>
          </p:cNvPr>
          <p:cNvSpPr>
            <a:spLocks noGrp="1"/>
          </p:cNvSpPr>
          <p:nvPr>
            <p:ph type="title"/>
          </p:nvPr>
        </p:nvSpPr>
        <p:spPr/>
        <p:txBody>
          <a:bodyPr/>
          <a:lstStyle/>
          <a:p>
            <a:r>
              <a:rPr lang="en-US" kern="1600" dirty="0"/>
              <a:t>Management: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B1B4E643-7EAA-4D7E-938A-B32DF97DF54D}"/>
              </a:ext>
            </a:extLst>
          </p:cNvPr>
          <p:cNvSpPr>
            <a:spLocks noGrp="1"/>
          </p:cNvSpPr>
          <p:nvPr>
            <p:ph type="body" idx="1"/>
          </p:nvPr>
        </p:nvSpPr>
        <p:spPr/>
        <p:txBody>
          <a:bodyPr/>
          <a:lstStyle/>
          <a:p>
            <a:pPr marR="0" lvl="0" rtl="0"/>
            <a:r>
              <a:rPr lang="en-US" dirty="0"/>
              <a:t>S</a:t>
            </a:r>
            <a:r>
              <a:rPr lang="en-US" u="none" strike="noStrike" baseline="0" dirty="0"/>
              <a:t>everity of hypothermia in an avalanche burial victim may be assessed by the level of responsiveness and the duration of burial.</a:t>
            </a:r>
          </a:p>
          <a:p>
            <a:r>
              <a:rPr lang="en-US" u="none" strike="noStrike" baseline="0" dirty="0"/>
              <a:t>If the avalanche victim is responsive and the duration of burial is less than 1 hour:</a:t>
            </a:r>
          </a:p>
          <a:p>
            <a:pPr lvl="1"/>
            <a:r>
              <a:rPr lang="en-US" dirty="0"/>
              <a:t>M</a:t>
            </a:r>
            <a:r>
              <a:rPr lang="en-US" u="none" strike="noStrike" baseline="0" dirty="0"/>
              <a:t>ild hypothermia is most likely.</a:t>
            </a:r>
          </a:p>
          <a:p>
            <a:pPr lvl="1"/>
            <a:r>
              <a:rPr lang="en-US" dirty="0"/>
              <a:t>T</a:t>
            </a:r>
            <a:r>
              <a:rPr lang="en-US" u="none" strike="noStrike" baseline="0" dirty="0"/>
              <a:t>reatment consists of providing warm, dry insulation and warm sugar-containing liquids. </a:t>
            </a:r>
          </a:p>
          <a:p>
            <a:pPr lvl="1"/>
            <a:r>
              <a:rPr lang="en-US" u="none" strike="noStrike" baseline="0" dirty="0"/>
              <a:t>Warming will occur through shivering.</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1110975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AE5C1-0C68-4669-ACD7-677C1E0AD9B2}"/>
              </a:ext>
            </a:extLst>
          </p:cNvPr>
          <p:cNvSpPr>
            <a:spLocks noGrp="1"/>
          </p:cNvSpPr>
          <p:nvPr>
            <p:ph type="title"/>
          </p:nvPr>
        </p:nvSpPr>
        <p:spPr/>
        <p:txBody>
          <a:bodyPr/>
          <a:lstStyle/>
          <a:p>
            <a:r>
              <a:rPr lang="en-US" kern="1600" dirty="0"/>
              <a:t>Management: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5E6E6774-471A-47EA-995B-ED493389D8AB}"/>
              </a:ext>
            </a:extLst>
          </p:cNvPr>
          <p:cNvSpPr>
            <a:spLocks noGrp="1"/>
          </p:cNvSpPr>
          <p:nvPr>
            <p:ph type="body" idx="1"/>
          </p:nvPr>
        </p:nvSpPr>
        <p:spPr/>
        <p:txBody>
          <a:bodyPr/>
          <a:lstStyle/>
          <a:p>
            <a:pPr marR="0" lvl="0" rtl="0"/>
            <a:r>
              <a:rPr lang="en-US" u="none" strike="noStrike" baseline="0" dirty="0"/>
              <a:t>Development of hypothermia during avalanche burial does not occur as quickly as during cold-water immersion. </a:t>
            </a:r>
          </a:p>
          <a:p>
            <a:pPr lvl="1"/>
            <a:r>
              <a:rPr lang="en-US" dirty="0"/>
              <a:t>G</a:t>
            </a:r>
            <a:r>
              <a:rPr lang="en-US" u="none" strike="noStrike" baseline="0" dirty="0"/>
              <a:t>enerally takes more than 35 minutes of burial in an avalanche to cause moderate to severe hypothermia</a:t>
            </a:r>
            <a:endParaRPr lang="en-US" dirty="0"/>
          </a:p>
          <a:p>
            <a:pPr lvl="1"/>
            <a:r>
              <a:rPr lang="en-US" dirty="0"/>
              <a:t>M</a:t>
            </a:r>
            <a:r>
              <a:rPr lang="en-US" u="none" strike="noStrike" baseline="0" dirty="0"/>
              <a:t>oderate or severe hypothermia may occur in avalanche burial victims after extrication because of accelerated development of hypothermia during exposure to a cold, windy environment. </a:t>
            </a:r>
          </a:p>
          <a:p>
            <a:pPr lvl="2"/>
            <a:r>
              <a:rPr lang="en-US" u="none" strike="noStrike" baseline="0" dirty="0"/>
              <a:t>Important to handle them gently </a:t>
            </a:r>
          </a:p>
          <a:p>
            <a:pPr lvl="2"/>
            <a:r>
              <a:rPr lang="en-US" dirty="0"/>
              <a:t>P</a:t>
            </a:r>
            <a:r>
              <a:rPr lang="en-US" u="none" strike="noStrike" baseline="0" dirty="0"/>
              <a:t>ackage quickly using warming wraps in order to minimize additional heat loss</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600264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4DBA7-5F04-4F4E-8B16-C2DD975CCD87}"/>
              </a:ext>
            </a:extLst>
          </p:cNvPr>
          <p:cNvSpPr>
            <a:spLocks noGrp="1"/>
          </p:cNvSpPr>
          <p:nvPr>
            <p:ph type="title"/>
          </p:nvPr>
        </p:nvSpPr>
        <p:spPr/>
        <p:txBody>
          <a:bodyPr/>
          <a:lstStyle/>
          <a:p>
            <a:r>
              <a:rPr lang="en-US" kern="1600" dirty="0"/>
              <a:t>Management: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8A55CF4B-BF5F-4FD6-85BB-472DAF985967}"/>
              </a:ext>
            </a:extLst>
          </p:cNvPr>
          <p:cNvSpPr>
            <a:spLocks noGrp="1"/>
          </p:cNvSpPr>
          <p:nvPr>
            <p:ph type="body" idx="1"/>
          </p:nvPr>
        </p:nvSpPr>
        <p:spPr/>
        <p:txBody>
          <a:bodyPr/>
          <a:lstStyle/>
          <a:p>
            <a:pPr marR="0" lvl="0" rtl="0"/>
            <a:r>
              <a:rPr lang="en-US" u="none" strike="noStrike" baseline="0" dirty="0"/>
              <a:t>Avalanche burial victims who have a depressed level of responsiveness and are not shivering because they have progressed to moderate or severe hypothermia will require medical transport to a hospital for definitive warming. </a:t>
            </a:r>
          </a:p>
          <a:p>
            <a:pPr lvl="1"/>
            <a:endParaRPr lang="en-US" u="none" strike="noStrike" baseline="0" dirty="0"/>
          </a:p>
          <a:p>
            <a:r>
              <a:rPr lang="en-US" u="none" strike="noStrike" baseline="0" dirty="0"/>
              <a:t>Unresponsive avalanche burial victims who are breathing are likely moderately to be severely hypothermic. </a:t>
            </a:r>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2896970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A5B31-8E21-4B5A-B7CE-C37DC3E3C1AD}"/>
              </a:ext>
            </a:extLst>
          </p:cNvPr>
          <p:cNvSpPr>
            <a:spLocks noGrp="1"/>
          </p:cNvSpPr>
          <p:nvPr>
            <p:ph type="title"/>
          </p:nvPr>
        </p:nvSpPr>
        <p:spPr/>
        <p:txBody>
          <a:bodyPr/>
          <a:lstStyle/>
          <a:p>
            <a:r>
              <a:rPr lang="en-US" kern="1600" dirty="0"/>
              <a:t>Management of an Avalanche Victim </a:t>
            </a:r>
            <a:endParaRPr lang="en-US" b="1" i="0" u="none" strike="noStrike" kern="1600" baseline="0" dirty="0"/>
          </a:p>
        </p:txBody>
      </p:sp>
      <p:sp>
        <p:nvSpPr>
          <p:cNvPr id="3" name="Text Placeholder 2">
            <a:extLst>
              <a:ext uri="{FF2B5EF4-FFF2-40B4-BE49-F238E27FC236}">
                <a16:creationId xmlns:a16="http://schemas.microsoft.com/office/drawing/2014/main" xmlns="" id="{AC8C7FF9-ECE5-4E94-986D-3EBB894D88F1}"/>
              </a:ext>
            </a:extLst>
          </p:cNvPr>
          <p:cNvSpPr>
            <a:spLocks noGrp="1"/>
          </p:cNvSpPr>
          <p:nvPr>
            <p:ph type="body" idx="1"/>
          </p:nvPr>
        </p:nvSpPr>
        <p:spPr>
          <a:xfrm>
            <a:off x="542736" y="2284103"/>
            <a:ext cx="10880381" cy="2558829"/>
          </a:xfrm>
        </p:spPr>
        <p:txBody>
          <a:bodyPr/>
          <a:lstStyle/>
          <a:p>
            <a:r>
              <a:rPr lang="en-US" dirty="0"/>
              <a:t>Avalanche burial victims extricated after burials of 35 minutes or less who are pulseless have most likely died from asphyxiation. </a:t>
            </a:r>
          </a:p>
          <a:p>
            <a:pPr lvl="1"/>
            <a:r>
              <a:rPr lang="en-US" dirty="0"/>
              <a:t>Although it is unlikely that resuscitation efforts will be successful, begin CPR. </a:t>
            </a:r>
            <a:endParaRPr lang="en-US" u="none" strike="noStrike" baseline="0" dirty="0"/>
          </a:p>
          <a:p>
            <a:pPr lvl="1"/>
            <a:r>
              <a:rPr lang="en-US" u="none" strike="noStrike" baseline="0" dirty="0"/>
              <a:t>If CPR is unsuccessful after 30 minutes, usually patient was already dead. </a:t>
            </a:r>
          </a:p>
          <a:p>
            <a:pPr lvl="1"/>
            <a:r>
              <a:rPr lang="en-US" dirty="0"/>
              <a:t>Y</a:t>
            </a:r>
            <a:r>
              <a:rPr lang="en-US" u="none" strike="noStrike" baseline="0" dirty="0"/>
              <a:t>ou should continue CPR until higher-level medical personnel assume care. </a:t>
            </a:r>
          </a:p>
          <a:p>
            <a:pPr lvl="1"/>
            <a:endParaRPr lang="en-US" u="none" strike="noStrike" baseline="0" dirty="0"/>
          </a:p>
          <a:p>
            <a:r>
              <a:rPr lang="en-US" u="none" strike="noStrike" baseline="0" dirty="0"/>
              <a:t>If burial time is greater than 35 minutes and core body temperature is less than 32°C (90°F), the victim may be severely hypothermic, and resuscitation efforts may be continued during transport to a medical facility.</a:t>
            </a:r>
          </a:p>
          <a:p>
            <a:pPr marR="0" lvl="1" rtl="0"/>
            <a:endParaRPr lang="en-US" u="none" strike="noStrike" baseline="0" dirty="0"/>
          </a:p>
          <a:p>
            <a:pPr marR="0" lvl="1" rtl="0"/>
            <a:endParaRPr lang="en-US" u="none" strike="noStrike" baseline="0" dirty="0"/>
          </a:p>
          <a:p>
            <a:pPr marR="0" lvl="1" rtl="0"/>
            <a:endParaRPr lang="en-US" u="none" strike="noStrike" baseline="0" dirty="0"/>
          </a:p>
        </p:txBody>
      </p:sp>
      <p:grpSp>
        <p:nvGrpSpPr>
          <p:cNvPr id="4" name="Group 3"/>
          <p:cNvGrpSpPr/>
          <p:nvPr/>
        </p:nvGrpSpPr>
        <p:grpSpPr>
          <a:xfrm>
            <a:off x="10074608" y="503389"/>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25-8</a:t>
              </a:r>
            </a:p>
          </p:txBody>
        </p:sp>
      </p:grpSp>
    </p:spTree>
    <p:extLst>
      <p:ext uri="{BB962C8B-B14F-4D97-AF65-F5344CB8AC3E}">
        <p14:creationId xmlns:p14="http://schemas.microsoft.com/office/powerpoint/2010/main" val="230207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66530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26408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BD56F-3620-492D-A72A-A6DDE62DD903}"/>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F7C728C4-44B7-4667-9FB3-EE44EE0EA9B7}"/>
              </a:ext>
            </a:extLst>
          </p:cNvPr>
          <p:cNvSpPr>
            <a:spLocks noGrp="1"/>
          </p:cNvSpPr>
          <p:nvPr>
            <p:ph type="body" idx="1"/>
          </p:nvPr>
        </p:nvSpPr>
        <p:spPr>
          <a:xfrm>
            <a:off x="813927" y="1659174"/>
            <a:ext cx="10564146" cy="3986213"/>
          </a:xfrm>
        </p:spPr>
        <p:txBody>
          <a:bodyPr/>
          <a:lstStyle/>
          <a:p>
            <a:pPr lvl="0"/>
            <a:r>
              <a:rPr lang="en-US" u="none" strike="noStrike" baseline="0" dirty="0"/>
              <a:t>It is a beautiful spring day, with temperatures in the low 40s. A healthy 45-year-old woman and her 18-year-old son set out for a day of skiing. Two hours later, she falls through some soft snow into a shallow creek. Uninjured, she is easily able to extricate herself from the water but not before getting wet up to her chest. The two skiers continue skiing. Riding the lift, she begins shaking uncontrollably. They decide to stop outside and drink what is left in </a:t>
            </a:r>
            <a:r>
              <a:rPr lang="en-US" dirty="0"/>
              <a:t>their Thermos: hot chocolate and schnapps. They can make it to the gondola to ride to the base area. Halfway through the 20-minute ride, she is no longer shaking, appears sleepy, and closes her eyes. At the base area, her son is unable to wake her up. You are standing at the off-load ramp when the son yells out that he needs your help. He quickly briefs you while you conduct an initial assessment.</a:t>
            </a:r>
          </a:p>
          <a:p>
            <a:pPr lvl="0"/>
            <a:endParaRPr lang="en-US" dirty="0"/>
          </a:p>
          <a:p>
            <a:pPr lvl="0"/>
            <a:r>
              <a:rPr lang="en-US" i="1" dirty="0"/>
              <a:t>What should you do?</a:t>
            </a:r>
          </a:p>
          <a:p>
            <a:pPr marR="0" lvl="0" rtl="0"/>
            <a:endParaRPr lang="en-US" u="none" strike="noStrike" baseline="0" dirty="0"/>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532919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6CFE4-CB46-4D68-A128-84C914C4412B}"/>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C680A0AA-EBC2-4E72-AE9C-111B6375C0AB}"/>
              </a:ext>
            </a:extLst>
          </p:cNvPr>
          <p:cNvSpPr>
            <a:spLocks noGrp="1"/>
          </p:cNvSpPr>
          <p:nvPr>
            <p:ph type="body" idx="1"/>
          </p:nvPr>
        </p:nvSpPr>
        <p:spPr/>
        <p:txBody>
          <a:bodyPr/>
          <a:lstStyle/>
          <a:p>
            <a:pPr marR="0" lvl="0" rtl="0"/>
            <a:r>
              <a:rPr lang="en-US" u="none" strike="noStrike" baseline="0" dirty="0"/>
              <a:t>You and another patroller move patient from the gondola and into the aid room at the base building. Her clothes are wet, and she appears to be dead. Her skin is pale and cold to the touch, and she is unresponsive. You immediately check her carotid pulse for 10 seconds, and you identify that it is very slow. There are no signs of trauma.</a:t>
            </a:r>
          </a:p>
          <a:p>
            <a:pPr marR="0" lvl="0" rtl="0"/>
            <a:endParaRPr lang="en-US" u="none" strike="noStrike" baseline="0" dirty="0"/>
          </a:p>
          <a:p>
            <a:pPr marR="0" lvl="0" rtl="0"/>
            <a:r>
              <a:rPr lang="en-US" i="1" u="none" strike="noStrike" baseline="0" dirty="0"/>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723826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FA662-45EF-47C1-B7BB-259468732256}"/>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3C04C54B-AC05-4236-8E81-F5AC01E5801A}"/>
              </a:ext>
            </a:extLst>
          </p:cNvPr>
          <p:cNvSpPr>
            <a:spLocks noGrp="1"/>
          </p:cNvSpPr>
          <p:nvPr>
            <p:ph type="body" idx="1"/>
          </p:nvPr>
        </p:nvSpPr>
        <p:spPr/>
        <p:txBody>
          <a:bodyPr/>
          <a:lstStyle/>
          <a:p>
            <a:pPr marR="0" lvl="0" rtl="0"/>
            <a:r>
              <a:rPr lang="en-US" u="none" strike="noStrike" baseline="0" dirty="0"/>
              <a:t>You decide from her clinical picture that patient is severely hypothermic. You arrange for transport with ALS. You ensure an open airway, insert an OPA, and use a bag-valve mask for rescue breathing. Others help patient gently remove her wet clothes. You then place her in a warm electric blanket.</a:t>
            </a:r>
          </a:p>
          <a:p>
            <a:pPr marR="0" lvl="0" rtl="0"/>
            <a:r>
              <a:rPr lang="en-US" u="none" strike="noStrike" baseline="0" dirty="0"/>
              <a:t>The paramedics arrive, intubate patient, and place her on a cardiac monitor, which shows that her heart has an organized rhythm with a very slow pulse. Additionally, the paramedics start intravenous lines and administer warm saline. They gently transfer her to the ambulance and take her to the hospital.</a:t>
            </a:r>
          </a:p>
        </p:txBody>
      </p:sp>
    </p:spTree>
    <p:extLst>
      <p:ext uri="{BB962C8B-B14F-4D97-AF65-F5344CB8AC3E}">
        <p14:creationId xmlns:p14="http://schemas.microsoft.com/office/powerpoint/2010/main" val="1791898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FA662-45EF-47C1-B7BB-259468732256}"/>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3C04C54B-AC05-4236-8E81-F5AC01E5801A}"/>
              </a:ext>
            </a:extLst>
          </p:cNvPr>
          <p:cNvSpPr>
            <a:spLocks noGrp="1"/>
          </p:cNvSpPr>
          <p:nvPr>
            <p:ph type="body" idx="1"/>
          </p:nvPr>
        </p:nvSpPr>
        <p:spPr/>
        <p:txBody>
          <a:bodyPr/>
          <a:lstStyle/>
          <a:p>
            <a:pPr marR="0" lvl="0" rtl="0"/>
            <a:r>
              <a:rPr lang="en-US" u="none" strike="noStrike" baseline="0" dirty="0"/>
              <a:t>At the hospital, her core body temperature initially is 26°C (79°F). Patient goes into ventricular fibrillation, an AED is used, and CPR is started. Patient has no response to initial defibrillation, or the drugs given. In the emergency department, patient is aggressively warmed, and eventually her heart regains a normal rhythm. Patient remains in the intensive care unit for a few days and later is discharged from the hospital.</a:t>
            </a:r>
          </a:p>
        </p:txBody>
      </p:sp>
    </p:spTree>
    <p:extLst>
      <p:ext uri="{BB962C8B-B14F-4D97-AF65-F5344CB8AC3E}">
        <p14:creationId xmlns:p14="http://schemas.microsoft.com/office/powerpoint/2010/main" val="26665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Thermoregulation</a:t>
            </a:r>
          </a:p>
        </p:txBody>
      </p:sp>
      <p:sp>
        <p:nvSpPr>
          <p:cNvPr id="4" name="Content Placeholder 3"/>
          <p:cNvSpPr>
            <a:spLocks noGrp="1"/>
          </p:cNvSpPr>
          <p:nvPr>
            <p:ph idx="1"/>
          </p:nvPr>
        </p:nvSpPr>
        <p:spPr>
          <a:xfrm>
            <a:off x="952500" y="1788821"/>
            <a:ext cx="10287000" cy="4699047"/>
          </a:xfrm>
        </p:spPr>
        <p:txBody>
          <a:bodyPr/>
          <a:lstStyle/>
          <a:p>
            <a:r>
              <a:rPr lang="en-US" dirty="0"/>
              <a:t>When the body’s core (internal) temperature decreases, sensors located throughout the body send signals to the brain.</a:t>
            </a:r>
          </a:p>
          <a:p>
            <a:r>
              <a:rPr lang="en-US" dirty="0"/>
              <a:t>In response, the brain sends messages to various body systems that reduce heat loss, generate heat (energy) production, or both.</a:t>
            </a:r>
          </a:p>
          <a:p>
            <a:pPr lvl="1"/>
            <a:r>
              <a:rPr lang="en-US" dirty="0"/>
              <a:t>Reduce heat loss</a:t>
            </a:r>
          </a:p>
          <a:p>
            <a:pPr lvl="2"/>
            <a:r>
              <a:rPr lang="en-US" dirty="0"/>
              <a:t>Constricting peripheral blood vessels</a:t>
            </a:r>
          </a:p>
          <a:p>
            <a:pPr lvl="2"/>
            <a:r>
              <a:rPr lang="en-US" dirty="0"/>
              <a:t>Halt sweat production, allowing skin to dry</a:t>
            </a:r>
          </a:p>
          <a:p>
            <a:pPr lvl="1"/>
            <a:r>
              <a:rPr lang="en-US" dirty="0"/>
              <a:t>Generate heat</a:t>
            </a:r>
          </a:p>
          <a:p>
            <a:pPr lvl="2"/>
            <a:r>
              <a:rPr lang="en-US" dirty="0"/>
              <a:t>Shivering</a:t>
            </a:r>
          </a:p>
          <a:p>
            <a:r>
              <a:rPr lang="en-US" dirty="0"/>
              <a:t>The process of maintaining normal body temperature is called </a:t>
            </a:r>
            <a:r>
              <a:rPr lang="en-US" u="dbl" dirty="0">
                <a:solidFill>
                  <a:srgbClr val="C00000"/>
                </a:solidFill>
              </a:rPr>
              <a:t>thermoregulation</a:t>
            </a:r>
            <a:r>
              <a:rPr lang="en-US" dirty="0"/>
              <a:t>.</a:t>
            </a:r>
          </a:p>
        </p:txBody>
      </p:sp>
    </p:spTree>
    <p:extLst>
      <p:ext uri="{BB962C8B-B14F-4D97-AF65-F5344CB8AC3E}">
        <p14:creationId xmlns:p14="http://schemas.microsoft.com/office/powerpoint/2010/main" val="38066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CFD26-018A-46D2-BFED-5C1B4E3B3D8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Cold Injury</a:t>
            </a:r>
          </a:p>
        </p:txBody>
      </p:sp>
      <p:sp>
        <p:nvSpPr>
          <p:cNvPr id="3" name="Text Placeholder 2">
            <a:extLst>
              <a:ext uri="{FF2B5EF4-FFF2-40B4-BE49-F238E27FC236}">
                <a16:creationId xmlns:a16="http://schemas.microsoft.com/office/drawing/2014/main" xmlns="" id="{DCBDA916-AC08-4647-9229-EB4BC548ACA8}"/>
              </a:ext>
            </a:extLst>
          </p:cNvPr>
          <p:cNvSpPr>
            <a:spLocks noGrp="1"/>
          </p:cNvSpPr>
          <p:nvPr>
            <p:ph sz="half" idx="1"/>
          </p:nvPr>
        </p:nvSpPr>
        <p:spPr>
          <a:xfrm>
            <a:off x="914400" y="1910392"/>
            <a:ext cx="4855464" cy="4393112"/>
          </a:xfrm>
        </p:spPr>
        <p:txBody>
          <a:bodyPr>
            <a:normAutofit/>
          </a:bodyPr>
          <a:lstStyle/>
          <a:p>
            <a:pPr marR="0" lvl="0" rtl="0"/>
            <a:r>
              <a:rPr lang="en-US" u="none" strike="noStrike" baseline="0" dirty="0"/>
              <a:t>Wind can make one more susceptible to cold weather injury. </a:t>
            </a:r>
          </a:p>
          <a:p>
            <a:pPr lvl="1"/>
            <a:r>
              <a:rPr lang="en-US" sz="2200" u="none" strike="noStrike" baseline="0" dirty="0"/>
              <a:t>As the wind speed increases, the “relative” temperature can become much worse.</a:t>
            </a:r>
          </a:p>
          <a:p>
            <a:pPr>
              <a:buClr>
                <a:schemeClr val="tx2"/>
              </a:buClr>
            </a:pPr>
            <a:r>
              <a:rPr lang="en-US" sz="2400" u="dbl" strike="noStrike" dirty="0">
                <a:solidFill>
                  <a:srgbClr val="C00000"/>
                </a:solidFill>
              </a:rPr>
              <a:t>Wind chill</a:t>
            </a:r>
            <a:r>
              <a:rPr lang="en-US" sz="2400" strike="noStrike" dirty="0">
                <a:solidFill>
                  <a:srgbClr val="C00000"/>
                </a:solidFill>
              </a:rPr>
              <a:t> </a:t>
            </a:r>
            <a:r>
              <a:rPr lang="en-US" sz="2400" u="none" strike="noStrike" baseline="0" dirty="0"/>
              <a:t>is the apparent temperature felt on exposed skin. </a:t>
            </a:r>
          </a:p>
          <a:p>
            <a:pPr lvl="1"/>
            <a:r>
              <a:rPr lang="en-US" u="none" strike="noStrike" baseline="0" dirty="0"/>
              <a:t>It</a:t>
            </a:r>
            <a:r>
              <a:rPr lang="en-US" u="none" strike="noStrike" dirty="0"/>
              <a:t> is </a:t>
            </a:r>
            <a:r>
              <a:rPr lang="en-US" u="none" strike="noStrike" baseline="0" dirty="0"/>
              <a:t>a reading</a:t>
            </a:r>
            <a:r>
              <a:rPr lang="en-US" u="none" strike="noStrike" dirty="0"/>
              <a:t> </a:t>
            </a:r>
            <a:r>
              <a:rPr lang="en-US" u="none" strike="noStrike" baseline="0" dirty="0"/>
              <a:t>of the air temperature</a:t>
            </a:r>
            <a:r>
              <a:rPr lang="en-US" u="none" strike="noStrike" dirty="0"/>
              <a:t> and wind speed.</a:t>
            </a:r>
            <a:endParaRPr lang="en-US" u="none" strike="noStrike" baseline="0" dirty="0"/>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25-1</a:t>
              </a:r>
            </a:p>
          </p:txBody>
        </p:sp>
      </p:grpSp>
      <p:pic>
        <p:nvPicPr>
          <p:cNvPr id="1026" name="Picture 2" descr="A man is crouching and gardening with his thigh touching the pot. Accompanying text reads, Convection, Body heat is lost to surrounding air, which becomes warmer, rises, and is replaced with cooler air. Evaporation, Perspiration or wet skin results in body heat lost when the liquid evaporates. Radiation, Body heat is lost to the atmosphere or nearby objects without physically touching them. Conduction, Body heat is lost to nearby objects through direct physical touch." title="Illustration shows different mechanisms of heat lo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456" y="1750859"/>
            <a:ext cx="4543080" cy="415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4972</Words>
  <Application>Microsoft Office PowerPoint</Application>
  <PresentationFormat>Widescreen</PresentationFormat>
  <Paragraphs>449</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Arial Black</vt:lpstr>
      <vt:lpstr>Arial Narrow</vt:lpstr>
      <vt:lpstr>Calibri</vt:lpstr>
      <vt:lpstr>Wingdings</vt:lpstr>
      <vt:lpstr>Educational subjects 16x9</vt:lpstr>
      <vt:lpstr>Cold-Related Emergencies</vt:lpstr>
      <vt:lpstr>The following presentation will utilize two symbols to identify material necessary for an OEC Technician to comprehend:</vt:lpstr>
      <vt:lpstr>Objectives</vt:lpstr>
      <vt:lpstr>Key Terms</vt:lpstr>
      <vt:lpstr>PowerPoint Presentation</vt:lpstr>
      <vt:lpstr>Chapter Overview </vt:lpstr>
      <vt:lpstr>PowerPoint Presentation</vt:lpstr>
      <vt:lpstr>Thermoregulation</vt:lpstr>
      <vt:lpstr>Cold Injury</vt:lpstr>
      <vt:lpstr>Wind Chill Index</vt:lpstr>
      <vt:lpstr>PowerPoint Presentation</vt:lpstr>
      <vt:lpstr>Cold-Related Emergencies</vt:lpstr>
      <vt:lpstr>Frostnip</vt:lpstr>
      <vt:lpstr>Frostbite</vt:lpstr>
      <vt:lpstr>Frostbite: Mechanisms of Tissue Injury</vt:lpstr>
      <vt:lpstr>Frostbite: Mechanisms of Tissue Injury</vt:lpstr>
      <vt:lpstr>Frostbite</vt:lpstr>
      <vt:lpstr>Frostnip and Frostbite Classifications</vt:lpstr>
      <vt:lpstr>Hypothermia</vt:lpstr>
      <vt:lpstr>Hypothermia</vt:lpstr>
      <vt:lpstr>Primary Hypothermia</vt:lpstr>
      <vt:lpstr>Primary Hypothermia</vt:lpstr>
      <vt:lpstr>Secondary Hypothermia</vt:lpstr>
      <vt:lpstr>Afterdrop</vt:lpstr>
      <vt:lpstr>PowerPoint Presentation</vt:lpstr>
      <vt:lpstr>Patient Assessment: Scene Safety</vt:lpstr>
      <vt:lpstr>Patient Assessment</vt:lpstr>
      <vt:lpstr>Patient Assessment: Frostnip</vt:lpstr>
      <vt:lpstr>Patient Assessment: Frostbite</vt:lpstr>
      <vt:lpstr>Patient Assessment: Frostbite</vt:lpstr>
      <vt:lpstr>Frostnip and Frostbite: Signs and Symptoms</vt:lpstr>
      <vt:lpstr>PowerPoint Presentation</vt:lpstr>
      <vt:lpstr>Categories of Cold Exposure</vt:lpstr>
      <vt:lpstr>Cold Stressed: 95°F to 97°F</vt:lpstr>
      <vt:lpstr>Mild Hypothermia: 90°F to 95°F </vt:lpstr>
      <vt:lpstr>Mild Hypothermia: 90°F to 95°F </vt:lpstr>
      <vt:lpstr> Moderate Hypothermia: 82°F to 90°F  </vt:lpstr>
      <vt:lpstr>Severe Hypothermia: Below 82°F </vt:lpstr>
      <vt:lpstr>Severe Hypothermia: Below 82°F</vt:lpstr>
      <vt:lpstr>PowerPoint Presentation</vt:lpstr>
      <vt:lpstr>Management: Cold-Related Emergencies</vt:lpstr>
      <vt:lpstr>Management: Cold Stress and Hypothermia</vt:lpstr>
      <vt:lpstr>Management: Cold Stress and Hypothermia</vt:lpstr>
      <vt:lpstr>Management: Passive Rewarming</vt:lpstr>
      <vt:lpstr>Management: Active Rewarming</vt:lpstr>
      <vt:lpstr>Management: Active Rewarming</vt:lpstr>
      <vt:lpstr>Management: Moderate to Severe Hypothermia</vt:lpstr>
      <vt:lpstr>Management: Moderate to Severe Hypothermia</vt:lpstr>
      <vt:lpstr>Management: Moderate to Severe Hypothermia</vt:lpstr>
      <vt:lpstr>Management: Moderate to Severe Hypothermia</vt:lpstr>
      <vt:lpstr>Management: Moderate to Severe Hypothermia</vt:lpstr>
      <vt:lpstr>Management: Moderate to Severe Hypothermia</vt:lpstr>
      <vt:lpstr>Management: Moderate to Severe Hypothermia</vt:lpstr>
      <vt:lpstr>Management: Moderate to Severe Hypothermia</vt:lpstr>
      <vt:lpstr>Management: Frostnip</vt:lpstr>
      <vt:lpstr>Management: Frostbite</vt:lpstr>
      <vt:lpstr>Management: When to Treat Frostbite</vt:lpstr>
      <vt:lpstr>Management: When to Treat Frostbite</vt:lpstr>
      <vt:lpstr>Management: When to Treat Frostbite</vt:lpstr>
      <vt:lpstr>Management: Warming Frostbite</vt:lpstr>
      <vt:lpstr>Management: Warming Frostbite</vt:lpstr>
      <vt:lpstr>Management: Warming Frostbite</vt:lpstr>
      <vt:lpstr>Management: Avalanche Victim </vt:lpstr>
      <vt:lpstr>Management: Avalanche Victim </vt:lpstr>
      <vt:lpstr>Management: Avalanche Victim </vt:lpstr>
      <vt:lpstr>Management: Avalanche Victim </vt:lpstr>
      <vt:lpstr>Management: Avalanche Victim </vt:lpstr>
      <vt:lpstr>Management: Avalanche Victim </vt:lpstr>
      <vt:lpstr>Management of an Avalanche Victim </vt:lpstr>
      <vt:lpstr>PowerPoint Presentation</vt:lpstr>
      <vt:lpstr>CASE PRESENTATION</vt:lpstr>
      <vt:lpstr>CASE UPDATE</vt:lpstr>
      <vt:lpstr>CASE OUTCOME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Cold-Related Emergencies</dc:title>
  <dc:creator>Marisa Hines</dc:creator>
  <cp:lastModifiedBy>Sue M</cp:lastModifiedBy>
  <cp:revision>57</cp:revision>
  <dcterms:created xsi:type="dcterms:W3CDTF">2020-04-05T23:16:34Z</dcterms:created>
  <dcterms:modified xsi:type="dcterms:W3CDTF">2024-01-25T17:11:33Z</dcterms:modified>
</cp:coreProperties>
</file>