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258" r:id="rId2"/>
    <p:sldId id="381" r:id="rId3"/>
    <p:sldId id="256" r:id="rId4"/>
    <p:sldId id="382" r:id="rId5"/>
    <p:sldId id="267" r:id="rId6"/>
    <p:sldId id="257" r:id="rId7"/>
    <p:sldId id="376" r:id="rId8"/>
    <p:sldId id="259" r:id="rId9"/>
    <p:sldId id="260" r:id="rId10"/>
    <p:sldId id="261" r:id="rId11"/>
    <p:sldId id="262" r:id="rId12"/>
    <p:sldId id="263" r:id="rId13"/>
    <p:sldId id="264" r:id="rId14"/>
    <p:sldId id="265" r:id="rId15"/>
    <p:sldId id="377" r:id="rId16"/>
    <p:sldId id="266" r:id="rId17"/>
    <p:sldId id="370" r:id="rId18"/>
    <p:sldId id="268" r:id="rId19"/>
    <p:sldId id="269" r:id="rId20"/>
    <p:sldId id="270" r:id="rId21"/>
    <p:sldId id="271" r:id="rId22"/>
    <p:sldId id="380" r:id="rId23"/>
    <p:sldId id="272" r:id="rId24"/>
    <p:sldId id="273" r:id="rId25"/>
    <p:sldId id="373" r:id="rId26"/>
    <p:sldId id="378" r:id="rId27"/>
    <p:sldId id="275" r:id="rId28"/>
    <p:sldId id="276" r:id="rId29"/>
    <p:sldId id="277" r:id="rId30"/>
    <p:sldId id="278" r:id="rId31"/>
    <p:sldId id="280" r:id="rId32"/>
    <p:sldId id="379" r:id="rId33"/>
    <p:sldId id="281" r:id="rId34"/>
    <p:sldId id="282" r:id="rId35"/>
    <p:sldId id="283" r:id="rId36"/>
    <p:sldId id="284" r:id="rId37"/>
    <p:sldId id="285" r:id="rId38"/>
    <p:sldId id="286" r:id="rId39"/>
    <p:sldId id="287" r:id="rId40"/>
    <p:sldId id="288" r:id="rId41"/>
    <p:sldId id="289" r:id="rId42"/>
    <p:sldId id="375" r:id="rId43"/>
    <p:sldId id="367" r:id="rId44"/>
    <p:sldId id="293" r:id="rId45"/>
    <p:sldId id="294" r:id="rId46"/>
    <p:sldId id="295" r:id="rId47"/>
    <p:sldId id="37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cmAuthor id="2" name="Marisa Hines"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1C5BB-F483-4BBA-846F-75EEB601E8AA}" v="2" dt="2020-07-02T20:12:32.76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41" autoAdjust="0"/>
    <p:restoredTop sz="94633"/>
  </p:normalViewPr>
  <p:slideViewPr>
    <p:cSldViewPr snapToGrid="0">
      <p:cViewPr varScale="1">
        <p:scale>
          <a:sx n="92" d="100"/>
          <a:sy n="92" d="100"/>
        </p:scale>
        <p:origin x="108" y="79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0121C5BB-F483-4BBA-846F-75EEB601E8AA}"/>
    <pc:docChg chg="modSld">
      <pc:chgData name="Kathy Moczerniak" userId="482eff44a8730993" providerId="LiveId" clId="{0121C5BB-F483-4BBA-846F-75EEB601E8AA}" dt="2020-07-02T20:12:32.767" v="1" actId="207"/>
      <pc:docMkLst>
        <pc:docMk/>
      </pc:docMkLst>
      <pc:sldChg chg="modSp">
        <pc:chgData name="Kathy Moczerniak" userId="482eff44a8730993" providerId="LiveId" clId="{0121C5BB-F483-4BBA-846F-75EEB601E8AA}" dt="2020-07-02T20:12:32.767" v="1" actId="207"/>
        <pc:sldMkLst>
          <pc:docMk/>
          <pc:sldMk cId="1202559446" sldId="381"/>
        </pc:sldMkLst>
        <pc:spChg chg="mod">
          <ac:chgData name="Kathy Moczerniak" userId="482eff44a8730993" providerId="LiveId" clId="{0121C5BB-F483-4BBA-846F-75EEB601E8AA}" dt="2020-07-02T20:12:32.767" v="1" actId="207"/>
          <ac:spMkLst>
            <pc:docMk/>
            <pc:sldMk cId="1202559446" sldId="381"/>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26</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Autofit/>
          </a:bodyPr>
          <a:lstStyle/>
          <a:p>
            <a:r>
              <a:rPr lang="en-US" sz="4800" dirty="0"/>
              <a:t>Heat-Related Emergencies</a:t>
            </a:r>
          </a:p>
        </p:txBody>
      </p:sp>
      <p:pic>
        <p:nvPicPr>
          <p:cNvPr id="5" name="Picture 4"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870DBF-50D9-4043-87C6-00BD91E2D691}"/>
              </a:ext>
            </a:extLst>
          </p:cNvPr>
          <p:cNvSpPr>
            <a:spLocks noGrp="1"/>
          </p:cNvSpPr>
          <p:nvPr>
            <p:ph type="title"/>
          </p:nvPr>
        </p:nvSpPr>
        <p:spPr/>
        <p:txBody>
          <a:bodyPr/>
          <a:lstStyle/>
          <a:p>
            <a:pPr marR="0" rtl="0"/>
            <a:r>
              <a:rPr lang="en-US" kern="1600" dirty="0"/>
              <a:t>Physiology of Heat Loss </a:t>
            </a:r>
            <a:endParaRPr lang="en-US" b="1" i="0" u="none" strike="noStrike" kern="1600" baseline="0" dirty="0"/>
          </a:p>
        </p:txBody>
      </p:sp>
      <p:sp>
        <p:nvSpPr>
          <p:cNvPr id="3" name="Text Placeholder 2">
            <a:extLst>
              <a:ext uri="{FF2B5EF4-FFF2-40B4-BE49-F238E27FC236}">
                <a16:creationId xmlns:a16="http://schemas.microsoft.com/office/drawing/2014/main" xmlns="" id="{3E210D5A-99B8-4FBB-85A2-13F3089EC72C}"/>
              </a:ext>
            </a:extLst>
          </p:cNvPr>
          <p:cNvSpPr>
            <a:spLocks noGrp="1"/>
          </p:cNvSpPr>
          <p:nvPr>
            <p:ph type="body" idx="1"/>
          </p:nvPr>
        </p:nvSpPr>
        <p:spPr/>
        <p:txBody>
          <a:bodyPr/>
          <a:lstStyle/>
          <a:p>
            <a:pPr marR="0" lvl="0" rtl="0"/>
            <a:r>
              <a:rPr lang="en-US" u="none" strike="noStrike" baseline="0" dirty="0"/>
              <a:t>Dilation of blood vessels in the skin brings warm blood to the skin surface, allowing heat to radiate directly into the environment.</a:t>
            </a:r>
          </a:p>
          <a:p>
            <a:pPr lvl="1"/>
            <a:r>
              <a:rPr lang="en-US" dirty="0"/>
              <a:t>H</a:t>
            </a:r>
            <a:r>
              <a:rPr lang="en-US" u="none" strike="noStrike" baseline="0" dirty="0"/>
              <a:t>eat transfers to cold.</a:t>
            </a:r>
          </a:p>
          <a:p>
            <a:pPr lvl="1"/>
            <a:r>
              <a:rPr lang="en-US" u="none" strike="noStrike" baseline="0" dirty="0"/>
              <a:t>When ambient temperature exceeds body temperature, loss of body heat by radiation from the skin is not effective for cooling, and sweating becomes the major mechanism for heat loss.</a:t>
            </a:r>
          </a:p>
          <a:p>
            <a:r>
              <a:rPr lang="en-US" dirty="0"/>
              <a:t>B</a:t>
            </a:r>
            <a:r>
              <a:rPr lang="en-US" u="none" strike="noStrike" baseline="0" dirty="0"/>
              <a:t>ody can lose heat through four mechanisms: </a:t>
            </a:r>
          </a:p>
          <a:p>
            <a:pPr lvl="2"/>
            <a:r>
              <a:rPr lang="en-US" u="none" strike="noStrike" baseline="0" dirty="0"/>
              <a:t>Conduction </a:t>
            </a:r>
          </a:p>
          <a:p>
            <a:pPr lvl="2"/>
            <a:r>
              <a:rPr lang="en-US" u="none" strike="noStrike" baseline="0" dirty="0"/>
              <a:t>Convection </a:t>
            </a:r>
          </a:p>
          <a:p>
            <a:pPr lvl="2"/>
            <a:r>
              <a:rPr lang="en-US" u="none" strike="noStrike" baseline="0" dirty="0"/>
              <a:t>Evaporation</a:t>
            </a:r>
          </a:p>
          <a:p>
            <a:pPr lvl="2"/>
            <a:r>
              <a:rPr lang="en-US" dirty="0"/>
              <a:t>R</a:t>
            </a:r>
            <a:r>
              <a:rPr lang="en-US" u="none" strike="noStrike" baseline="0" dirty="0"/>
              <a:t>adiation</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26-2</a:t>
            </a:r>
          </a:p>
        </p:txBody>
      </p:sp>
    </p:spTree>
    <p:extLst>
      <p:ext uri="{BB962C8B-B14F-4D97-AF65-F5344CB8AC3E}">
        <p14:creationId xmlns:p14="http://schemas.microsoft.com/office/powerpoint/2010/main" val="2632404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E6C5F-BC2B-40AE-A70D-7B7A0E35F15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The Heat Index</a:t>
            </a:r>
          </a:p>
        </p:txBody>
      </p:sp>
      <p:sp>
        <p:nvSpPr>
          <p:cNvPr id="3" name="Text Placeholder 2">
            <a:extLst>
              <a:ext uri="{FF2B5EF4-FFF2-40B4-BE49-F238E27FC236}">
                <a16:creationId xmlns:a16="http://schemas.microsoft.com/office/drawing/2014/main" xmlns="" id="{C2FF056E-218F-4961-BB47-A9B708AD89A0}"/>
              </a:ext>
            </a:extLst>
          </p:cNvPr>
          <p:cNvSpPr>
            <a:spLocks noGrp="1"/>
          </p:cNvSpPr>
          <p:nvPr>
            <p:ph sz="half" idx="1"/>
          </p:nvPr>
        </p:nvSpPr>
        <p:spPr>
          <a:xfrm>
            <a:off x="914400" y="1461052"/>
            <a:ext cx="4855464" cy="4729436"/>
          </a:xfrm>
        </p:spPr>
        <p:txBody>
          <a:bodyPr>
            <a:normAutofit/>
          </a:bodyPr>
          <a:lstStyle/>
          <a:p>
            <a:pPr marR="0" lvl="0" rtl="0"/>
            <a:r>
              <a:rPr lang="en-US" u="none" strike="noStrike" baseline="0" dirty="0"/>
              <a:t>The </a:t>
            </a:r>
            <a:r>
              <a:rPr lang="en-US" u="dbl" strike="noStrike" dirty="0">
                <a:solidFill>
                  <a:srgbClr val="C00000"/>
                </a:solidFill>
              </a:rPr>
              <a:t>heat index</a:t>
            </a:r>
            <a:r>
              <a:rPr lang="en-US" u="none" strike="noStrike" dirty="0">
                <a:solidFill>
                  <a:srgbClr val="C00000"/>
                </a:solidFill>
              </a:rPr>
              <a:t> </a:t>
            </a:r>
            <a:r>
              <a:rPr lang="en-US" u="none" strike="noStrike" dirty="0"/>
              <a:t>is </a:t>
            </a:r>
            <a:r>
              <a:rPr lang="en-US" u="none" strike="noStrike" baseline="0" dirty="0"/>
              <a:t>a measure of the risk for heat illness. </a:t>
            </a:r>
          </a:p>
          <a:p>
            <a:pPr marR="0" lvl="0" rtl="0"/>
            <a:r>
              <a:rPr lang="en-US" sz="2200" u="none" strike="noStrike" baseline="0" dirty="0"/>
              <a:t>The higher the temperature and the higher the humidity, the greater the risk of heat illness.</a:t>
            </a:r>
            <a:endParaRPr lang="en-US" sz="2200" u="none" strike="noStrike" baseline="0" dirty="0">
              <a:highlight>
                <a:srgbClr val="FFFF00"/>
              </a:highlight>
            </a:endParaRPr>
          </a:p>
        </p:txBody>
      </p:sp>
      <p:pic>
        <p:nvPicPr>
          <p:cNvPr id="7" name="Picture 6"/>
          <p:cNvPicPr>
            <a:picLocks noChangeAspect="1"/>
          </p:cNvPicPr>
          <p:nvPr/>
        </p:nvPicPr>
        <p:blipFill>
          <a:blip r:embed="rId2"/>
          <a:stretch>
            <a:fillRect/>
          </a:stretch>
        </p:blipFill>
        <p:spPr>
          <a:xfrm>
            <a:off x="10200673" y="480067"/>
            <a:ext cx="1359526" cy="1365622"/>
          </a:xfrm>
          <a:prstGeom prst="rect">
            <a:avLst/>
          </a:prstGeom>
        </p:spPr>
      </p:pic>
      <p:sp>
        <p:nvSpPr>
          <p:cNvPr id="9" name="TextBox 8"/>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26-2</a:t>
            </a:r>
          </a:p>
        </p:txBody>
      </p:sp>
      <p:pic>
        <p:nvPicPr>
          <p:cNvPr id="2050" name="Picture 2" descr="Likelihood of Heat Disorders with Prolonged Exposure or Strenuous Activity with relation to relative humidity in percentage and temperature in degree Fahrenheit. There are 16 columns and the column headers of Temperature (degree F) are: 80, 81, 84, 86, 88, 90, 92, 94, 96, 98, 100, 102, 104, 106, 108, 110. Row data with Relative Humidity (%) are as follows. Row 1 at 40 % Relative Humidity: 80, 81, 83, 85, 88, 91, 94, 97, 101, 105, 109, 114, 119, 124, 130, 136. Row 2 at 45 % Relative Humidity: 80, 82, 84, 87, 89, 93, 96, 100, 104, 109, 114, 119, 124, 130, 137, no data. Row 3 at 50 % Relative Humidity: 81, 83, 85, 88, 91, 95, 99, 103, 108, 113, 118, 124, 131, 137, no data, no data. Row 4 at 55 % Relative Humidity: 81, 84, 86, 89, 93, 97, 101, 106, 112, 117, 124, 130, 137, no data. Row 5 at 60 % Relative Humidity: 82, 84, 88, 91, 95, 100, 105, 110, 116, 123, 129, 137, no data. Row 6 at 65 % Relative Humidity: 82, 85, 89, 93, 98, 103, 108, 114, 121, 126, 130. Row 7 at 70 % Relative Humidity: 83, 86, 90, 95, 100, 105, 112, 119, 126, 134, no data. Row 8 at 75 % Relative Humidity: 84, 88, 92, 97, 103, 109, 116, 124, 132, no data. Row 9 at 80 % Relative Humidity: 84, 89, 94, 100, 106, 113, 121, 129, no data. Row 10 at 85 % Relative Humidity: 85, 90, 96, 102, 110, 117, 126, 135, no data. Row 11 at 90 % Relative Humidity: 86, 91, 98, 105, 113, 122, 131, no data. Row 12 at 95 % Relative Humidity: 86, 93, 100, 108, 117, 127, no data. Row 13 at 100 % Relative Humidity: 87, 95, 103, 112, 121, 132, no data. The data are classified under caution 80 to 90, extreme caution 90 to 103, danger 104 to 124, and extreme danger above 126." title="Table shows the heat and humidity index risk scal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0683" y="2758583"/>
            <a:ext cx="6026150" cy="339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7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B57E92-939C-4259-BC79-A781F8E6E4A3}"/>
              </a:ext>
            </a:extLst>
          </p:cNvPr>
          <p:cNvSpPr>
            <a:spLocks noGrp="1"/>
          </p:cNvSpPr>
          <p:nvPr>
            <p:ph type="title"/>
          </p:nvPr>
        </p:nvSpPr>
        <p:spPr/>
        <p:txBody>
          <a:bodyPr/>
          <a:lstStyle/>
          <a:p>
            <a:pPr marR="0" rtl="0"/>
            <a:r>
              <a:rPr lang="en-US" kern="1600" dirty="0"/>
              <a:t>Hydration</a:t>
            </a:r>
            <a:endParaRPr lang="en-US" b="1" i="0" u="none" strike="noStrike" kern="1600" baseline="0" dirty="0"/>
          </a:p>
        </p:txBody>
      </p:sp>
      <p:sp>
        <p:nvSpPr>
          <p:cNvPr id="3" name="Text Placeholder 2">
            <a:extLst>
              <a:ext uri="{FF2B5EF4-FFF2-40B4-BE49-F238E27FC236}">
                <a16:creationId xmlns:a16="http://schemas.microsoft.com/office/drawing/2014/main" xmlns="" id="{5C55AE51-75C9-41EA-BE5A-FB1817412C31}"/>
              </a:ext>
            </a:extLst>
          </p:cNvPr>
          <p:cNvSpPr>
            <a:spLocks noGrp="1"/>
          </p:cNvSpPr>
          <p:nvPr>
            <p:ph type="body" idx="1"/>
          </p:nvPr>
        </p:nvSpPr>
        <p:spPr/>
        <p:txBody>
          <a:bodyPr/>
          <a:lstStyle/>
          <a:p>
            <a:pPr marR="0" lvl="0" rtl="0"/>
            <a:r>
              <a:rPr lang="en-US" u="none" strike="noStrike" baseline="0" dirty="0"/>
              <a:t>Adequate hydration is required for adequate heat loss from sweating.</a:t>
            </a:r>
          </a:p>
          <a:p>
            <a:pPr marR="0" lvl="0" rtl="0"/>
            <a:endParaRPr lang="en-US" u="none" strike="noStrike" baseline="0" dirty="0"/>
          </a:p>
          <a:p>
            <a:pPr lvl="1"/>
            <a:r>
              <a:rPr lang="en-US" u="none" strike="noStrike" baseline="0" dirty="0"/>
              <a:t>During exercise in hot environments, up to a liter of sweat can be lost each hour. </a:t>
            </a:r>
          </a:p>
          <a:p>
            <a:pPr lvl="1"/>
            <a:endParaRPr lang="en-US" u="none" strike="noStrike" baseline="0" dirty="0"/>
          </a:p>
          <a:p>
            <a:pPr lvl="1"/>
            <a:r>
              <a:rPr lang="en-US" u="none" strike="noStrike" baseline="0" dirty="0"/>
              <a:t>Maintaining adequate hydration is essential to preventing heat illness.</a:t>
            </a:r>
          </a:p>
          <a:p>
            <a:pPr lvl="1"/>
            <a:endParaRPr lang="en-US" u="none" strike="noStrike" baseline="0" dirty="0"/>
          </a:p>
          <a:p>
            <a:pPr lvl="1"/>
            <a:r>
              <a:rPr lang="en-US" dirty="0"/>
              <a:t>I</a:t>
            </a:r>
            <a:r>
              <a:rPr lang="en-US" u="none" strike="noStrike" baseline="0" dirty="0"/>
              <a:t>ndividual must match hydration needs to the level of activity and the temperature of the environment</a:t>
            </a:r>
            <a:r>
              <a:rPr lang="en-US" dirty="0"/>
              <a:t>.</a:t>
            </a:r>
            <a:endParaRPr lang="en-US" u="none" strike="noStrike" baseline="0" dirty="0"/>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26-2</a:t>
            </a:r>
          </a:p>
        </p:txBody>
      </p:sp>
    </p:spTree>
    <p:extLst>
      <p:ext uri="{BB962C8B-B14F-4D97-AF65-F5344CB8AC3E}">
        <p14:creationId xmlns:p14="http://schemas.microsoft.com/office/powerpoint/2010/main" val="25257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07B63-59C3-47F5-9E9D-DC092B4393BF}"/>
              </a:ext>
            </a:extLst>
          </p:cNvPr>
          <p:cNvSpPr>
            <a:spLocks noGrp="1"/>
          </p:cNvSpPr>
          <p:nvPr>
            <p:ph type="title"/>
          </p:nvPr>
        </p:nvSpPr>
        <p:spPr/>
        <p:txBody>
          <a:bodyPr/>
          <a:lstStyle/>
          <a:p>
            <a:pPr marR="0" rtl="0"/>
            <a:r>
              <a:rPr lang="en-US" b="1" i="0" u="none" strike="noStrike" kern="1600" baseline="0" dirty="0"/>
              <a:t>Heat-Related Illness Prevention</a:t>
            </a:r>
          </a:p>
        </p:txBody>
      </p:sp>
      <p:sp>
        <p:nvSpPr>
          <p:cNvPr id="3" name="Text Placeholder 2">
            <a:extLst>
              <a:ext uri="{FF2B5EF4-FFF2-40B4-BE49-F238E27FC236}">
                <a16:creationId xmlns:a16="http://schemas.microsoft.com/office/drawing/2014/main" xmlns="" id="{B0F6288A-FAA4-4738-8050-2652A6F21F56}"/>
              </a:ext>
            </a:extLst>
          </p:cNvPr>
          <p:cNvSpPr>
            <a:spLocks noGrp="1"/>
          </p:cNvSpPr>
          <p:nvPr>
            <p:ph type="body" idx="1"/>
          </p:nvPr>
        </p:nvSpPr>
        <p:spPr/>
        <p:txBody>
          <a:bodyPr/>
          <a:lstStyle/>
          <a:p>
            <a:r>
              <a:rPr lang="en-US" u="none" strike="noStrike" baseline="0" dirty="0"/>
              <a:t>Adequate preparation is required to ensure that the body’s heat-regulating mechanisms maintain normal body temperature in hot environments.</a:t>
            </a:r>
          </a:p>
          <a:p>
            <a:pPr lvl="1">
              <a:buClr>
                <a:schemeClr val="tx2"/>
              </a:buClr>
            </a:pPr>
            <a:r>
              <a:rPr lang="en-US" u="dbl" dirty="0">
                <a:solidFill>
                  <a:srgbClr val="C00000"/>
                </a:solidFill>
              </a:rPr>
              <a:t>Heat acclimatization</a:t>
            </a:r>
            <a:r>
              <a:rPr lang="en-US" dirty="0">
                <a:solidFill>
                  <a:srgbClr val="C00000"/>
                </a:solidFill>
              </a:rPr>
              <a:t> </a:t>
            </a:r>
            <a:r>
              <a:rPr lang="en-US" dirty="0"/>
              <a:t>is the body’s ability to adapt to a hot environment over a period of time.</a:t>
            </a:r>
            <a:endParaRPr lang="en-US" u="none" strike="noStrike" baseline="0" dirty="0"/>
          </a:p>
          <a:p>
            <a:pPr lvl="1"/>
            <a:r>
              <a:rPr lang="en-US" u="none" strike="noStrike" baseline="0" dirty="0"/>
              <a:t>Improve heat acclimatization before taking a trip to a hot environment by exercising daily in the heat for limited periods of at least 1 hour for at least several days, preferably for 1 week. </a:t>
            </a:r>
          </a:p>
          <a:p>
            <a:pPr lvl="1"/>
            <a:r>
              <a:rPr lang="en-US" u="none" strike="noStrike" baseline="0" dirty="0"/>
              <a:t>If this is not possible before a trip, individuals should then limit periods of exercise during the warmest parts of the day for the first week of the trip.</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26-1</a:t>
            </a:r>
          </a:p>
        </p:txBody>
      </p:sp>
    </p:spTree>
    <p:extLst>
      <p:ext uri="{BB962C8B-B14F-4D97-AF65-F5344CB8AC3E}">
        <p14:creationId xmlns:p14="http://schemas.microsoft.com/office/powerpoint/2010/main" val="21167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F37D4-9C95-428D-8F05-7B28EC30F466}"/>
              </a:ext>
            </a:extLst>
          </p:cNvPr>
          <p:cNvSpPr>
            <a:spLocks noGrp="1"/>
          </p:cNvSpPr>
          <p:nvPr>
            <p:ph type="title"/>
          </p:nvPr>
        </p:nvSpPr>
        <p:spPr/>
        <p:txBody>
          <a:bodyPr/>
          <a:lstStyle/>
          <a:p>
            <a:r>
              <a:rPr lang="en-US" kern="1600" dirty="0"/>
              <a:t>Heat-Related Illness Prevention</a:t>
            </a:r>
            <a:endParaRPr lang="en-US" b="1" i="0" u="none" strike="noStrike" kern="1600" baseline="0" dirty="0"/>
          </a:p>
        </p:txBody>
      </p:sp>
      <p:sp>
        <p:nvSpPr>
          <p:cNvPr id="3" name="Text Placeholder 2">
            <a:extLst>
              <a:ext uri="{FF2B5EF4-FFF2-40B4-BE49-F238E27FC236}">
                <a16:creationId xmlns:a16="http://schemas.microsoft.com/office/drawing/2014/main" xmlns="" id="{96BD2465-29E6-4A8C-AB5B-B1C32002D9D6}"/>
              </a:ext>
            </a:extLst>
          </p:cNvPr>
          <p:cNvSpPr>
            <a:spLocks noGrp="1"/>
          </p:cNvSpPr>
          <p:nvPr>
            <p:ph type="body" idx="1"/>
          </p:nvPr>
        </p:nvSpPr>
        <p:spPr/>
        <p:txBody>
          <a:bodyPr/>
          <a:lstStyle/>
          <a:p>
            <a:pPr marR="0" lvl="0" rtl="0"/>
            <a:r>
              <a:rPr lang="en-US" u="none" strike="noStrike" baseline="0" dirty="0"/>
              <a:t>During periods of exercise lasting several hours or more, salty snacks and adequate water intake are necessary. </a:t>
            </a:r>
          </a:p>
          <a:p>
            <a:pPr lvl="1"/>
            <a:r>
              <a:rPr lang="en-US" u="none" strike="noStrike" baseline="0" dirty="0"/>
              <a:t>Urine that is a light-yellow color is a good indicator of adequate hydration status, whereas darker urine indicates dehydration. </a:t>
            </a:r>
          </a:p>
          <a:p>
            <a:pPr marR="0" lvl="0" rtl="0"/>
            <a:r>
              <a:rPr lang="en-US" u="none" strike="noStrike" baseline="0" dirty="0"/>
              <a:t>In addition to the physiological mechanisms of heat loss—sweating and blood vessel dilation—behavior is important for maintaining normal body temperature in hot environments. </a:t>
            </a:r>
          </a:p>
          <a:p>
            <a:pPr lvl="1"/>
            <a:r>
              <a:rPr lang="en-US" u="none" strike="noStrike" baseline="0" dirty="0"/>
              <a:t>Wearing loose-fitting, lightweight, sun-blocking, light-colored clothing and a wide-brimmed hat, avoiding exercise during the hottest part of the day, and resting frequently in the shade are all important measures for preventing heat illness.</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26-1</a:t>
            </a:r>
          </a:p>
        </p:txBody>
      </p:sp>
    </p:spTree>
    <p:extLst>
      <p:ext uri="{BB962C8B-B14F-4D97-AF65-F5344CB8AC3E}">
        <p14:creationId xmlns:p14="http://schemas.microsoft.com/office/powerpoint/2010/main" val="76592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a:xfrm>
            <a:off x="286327" y="2571750"/>
            <a:ext cx="11582399" cy="1165225"/>
          </a:xfrm>
        </p:spPr>
        <p:txBody>
          <a:bodyPr/>
          <a:lstStyle/>
          <a:p>
            <a:r>
              <a:rPr lang="en-US" dirty="0"/>
              <a:t>Common Heat-Related Emergencies</a:t>
            </a:r>
          </a:p>
        </p:txBody>
      </p:sp>
    </p:spTree>
    <p:extLst>
      <p:ext uri="{BB962C8B-B14F-4D97-AF65-F5344CB8AC3E}">
        <p14:creationId xmlns:p14="http://schemas.microsoft.com/office/powerpoint/2010/main" val="402314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F172C-5140-464D-B0E6-A8C8B7DC20D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Hyperthermia</a:t>
            </a:r>
          </a:p>
        </p:txBody>
      </p:sp>
      <p:sp>
        <p:nvSpPr>
          <p:cNvPr id="3" name="Text Placeholder 2">
            <a:extLst>
              <a:ext uri="{FF2B5EF4-FFF2-40B4-BE49-F238E27FC236}">
                <a16:creationId xmlns:a16="http://schemas.microsoft.com/office/drawing/2014/main" xmlns="" id="{4F6E5D0A-3892-46A8-BD13-AF517C80902E}"/>
              </a:ext>
            </a:extLst>
          </p:cNvPr>
          <p:cNvSpPr>
            <a:spLocks noGrp="1"/>
          </p:cNvSpPr>
          <p:nvPr>
            <p:ph sz="half" idx="1"/>
          </p:nvPr>
        </p:nvSpPr>
        <p:spPr>
          <a:xfrm>
            <a:off x="866775" y="1904999"/>
            <a:ext cx="4855464" cy="4428363"/>
          </a:xfrm>
        </p:spPr>
        <p:txBody>
          <a:bodyPr>
            <a:normAutofit/>
          </a:bodyPr>
          <a:lstStyle/>
          <a:p>
            <a:pPr marR="0" lvl="0" rtl="0">
              <a:buClr>
                <a:schemeClr val="tx2"/>
              </a:buClr>
            </a:pPr>
            <a:r>
              <a:rPr lang="en-US" u="dbl" strike="noStrike" dirty="0">
                <a:solidFill>
                  <a:srgbClr val="C00000"/>
                </a:solidFill>
              </a:rPr>
              <a:t>Hyperthermia</a:t>
            </a:r>
            <a:r>
              <a:rPr lang="en-US" u="none" strike="noStrike" baseline="0" dirty="0"/>
              <a:t> is a heat illness that includes a broad spectrum of injuries caused by exposure to a hot environment and failure of the body’s normal mechanisms for regulating body temperature, electrolyte levels, and body fluid status. </a:t>
            </a:r>
          </a:p>
          <a:p>
            <a:pPr lvl="1"/>
            <a:r>
              <a:rPr lang="en-US" sz="2200" u="none" strike="noStrike" baseline="0" dirty="0"/>
              <a:t>Hyperthermia is characterized by a high core temperature, usually 101°F (38.3°C) or more. </a:t>
            </a:r>
          </a:p>
        </p:txBody>
      </p:sp>
      <p:pic>
        <p:nvPicPr>
          <p:cNvPr id="3074" name="Picture 2" descr="On the Fahrenheit side are several notes against some markings under the header body temperature: 66, Lower limit of survival? 86, Severe hypothermia below 86 degree; 86, Cardiac resuscitation possible/recovery prognosis favorable above 86 degrees; 90–95 degrees, Mild hypothermia; 95–100. 4 degrees, Normal range; over 101 degrees, Heat exhaustion; 104 degrees and up, Heatstroke or high fever; 114, Upper limit of survival? On the Celsius side, under the header Temperature regulation by the hypothalamus are the following notes. Below 28 degrees, Temperature regulation lost; 28–34 degrees, Temperature regulation impaired; 34–40 degrees, Temperature regulation efficient; above 40 degrees, Temperature regulation seriously impaired." title="Illustration shows a thermometer with a scale showing 66–114 degrees Fahrenheit on one side in equal increments of 2 and 24–44 degrees Celsius on the other side in equal increments of 2.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204" y="1586846"/>
            <a:ext cx="4097774" cy="456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7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1831F-1F38-4DD0-979E-4CE4B5A0344D}"/>
              </a:ext>
            </a:extLst>
          </p:cNvPr>
          <p:cNvSpPr>
            <a:spLocks noGrp="1"/>
          </p:cNvSpPr>
          <p:nvPr>
            <p:ph type="title"/>
          </p:nvPr>
        </p:nvSpPr>
        <p:spPr/>
        <p:txBody>
          <a:bodyPr/>
          <a:lstStyle/>
          <a:p>
            <a:pPr marR="0" rtl="0"/>
            <a:r>
              <a:rPr lang="en-US" b="1" i="0" u="none" strike="noStrike" kern="1600" baseline="0" dirty="0"/>
              <a:t>Hyperthermia</a:t>
            </a:r>
          </a:p>
        </p:txBody>
      </p:sp>
      <p:sp>
        <p:nvSpPr>
          <p:cNvPr id="3" name="Text Placeholder 2">
            <a:extLst>
              <a:ext uri="{FF2B5EF4-FFF2-40B4-BE49-F238E27FC236}">
                <a16:creationId xmlns:a16="http://schemas.microsoft.com/office/drawing/2014/main" xmlns="" id="{E0D4FA0F-467C-453F-9B2A-68C1116A1A5C}"/>
              </a:ext>
            </a:extLst>
          </p:cNvPr>
          <p:cNvSpPr>
            <a:spLocks noGrp="1"/>
          </p:cNvSpPr>
          <p:nvPr>
            <p:ph type="body" idx="1"/>
          </p:nvPr>
        </p:nvSpPr>
        <p:spPr/>
        <p:txBody>
          <a:bodyPr/>
          <a:lstStyle/>
          <a:p>
            <a:pPr marR="0" lvl="0" rtl="0"/>
            <a:r>
              <a:rPr lang="en-US" u="none" strike="noStrike" baseline="0" dirty="0"/>
              <a:t>Extreme or untreated hyperthermia can rapidly become life threatening.</a:t>
            </a:r>
          </a:p>
          <a:p>
            <a:pPr lvl="1"/>
            <a:r>
              <a:rPr lang="en-US" u="none" strike="noStrike" baseline="0" dirty="0"/>
              <a:t>Newborns, infants, the elderly, and the obese exhibit poor thermoregulation and are at greatest risk for heat illness. </a:t>
            </a:r>
          </a:p>
          <a:p>
            <a:pPr lvl="1"/>
            <a:r>
              <a:rPr lang="en-US" u="none" strike="noStrike" baseline="0" dirty="0"/>
              <a:t>Patients with chronic medical conditions like heart disease, lung disease, and diabetes are at increased risk of heat illness. </a:t>
            </a:r>
          </a:p>
          <a:p>
            <a:pPr lvl="1"/>
            <a:r>
              <a:rPr lang="en-US" u="none" strike="noStrike" baseline="0" dirty="0"/>
              <a:t>Alcohol and drugs, which dehydrate the body or decrease the body’s ability to sweat, make a person more susceptible to heat illnesses. </a:t>
            </a:r>
          </a:p>
          <a:p>
            <a:pPr lvl="1"/>
            <a:r>
              <a:rPr lang="en-US" u="none" strike="noStrike" baseline="0" dirty="0"/>
              <a:t>Illicit drugs such as amphetamines or cocaine and some prescribed medications may cause dehydration or the loss of thermoregulation.</a:t>
            </a:r>
          </a:p>
        </p:txBody>
      </p:sp>
    </p:spTree>
    <p:extLst>
      <p:ext uri="{BB962C8B-B14F-4D97-AF65-F5344CB8AC3E}">
        <p14:creationId xmlns:p14="http://schemas.microsoft.com/office/powerpoint/2010/main" val="3425587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31DA0-FAF0-4776-8FC3-DE36FE36EAFE}"/>
              </a:ext>
            </a:extLst>
          </p:cNvPr>
          <p:cNvSpPr>
            <a:spLocks noGrp="1"/>
          </p:cNvSpPr>
          <p:nvPr>
            <p:ph type="title"/>
          </p:nvPr>
        </p:nvSpPr>
        <p:spPr/>
        <p:txBody>
          <a:bodyPr/>
          <a:lstStyle/>
          <a:p>
            <a:pPr marR="0" rtl="0"/>
            <a:r>
              <a:rPr lang="en-US" b="1" i="0" u="none" strike="noStrike" kern="1600" baseline="0" dirty="0"/>
              <a:t>Heat Illnesses</a:t>
            </a:r>
          </a:p>
        </p:txBody>
      </p:sp>
      <p:sp>
        <p:nvSpPr>
          <p:cNvPr id="3" name="Text Placeholder 2">
            <a:extLst>
              <a:ext uri="{FF2B5EF4-FFF2-40B4-BE49-F238E27FC236}">
                <a16:creationId xmlns:a16="http://schemas.microsoft.com/office/drawing/2014/main" xmlns="" id="{F852E9A0-9C20-440B-AEB1-E6090E2324FE}"/>
              </a:ext>
            </a:extLst>
          </p:cNvPr>
          <p:cNvSpPr>
            <a:spLocks noGrp="1"/>
          </p:cNvSpPr>
          <p:nvPr>
            <p:ph type="body" idx="1"/>
          </p:nvPr>
        </p:nvSpPr>
        <p:spPr/>
        <p:txBody>
          <a:bodyPr/>
          <a:lstStyle/>
          <a:p>
            <a:pPr marR="0" lvl="0" rtl="0"/>
            <a:r>
              <a:rPr lang="en-US" u="none" strike="noStrike" baseline="0" dirty="0"/>
              <a:t>When the body’s mechanisms for transferring heat to the environment are overwhelmed and the body is unable to tolerate the excessive heat, illness from heat exposure can ensue. </a:t>
            </a:r>
          </a:p>
          <a:p>
            <a:pPr marR="0" lvl="0" rtl="0"/>
            <a:r>
              <a:rPr lang="en-US" dirty="0"/>
              <a:t>O</a:t>
            </a:r>
            <a:r>
              <a:rPr lang="en-US" u="none" strike="noStrike" baseline="0" dirty="0"/>
              <a:t>ften categorized into four major phases:</a:t>
            </a:r>
          </a:p>
          <a:p>
            <a:pPr lvl="1"/>
            <a:r>
              <a:rPr lang="en-US" u="none" strike="noStrike" baseline="0" dirty="0"/>
              <a:t>Heat-related syncope</a:t>
            </a:r>
          </a:p>
          <a:p>
            <a:pPr lvl="1"/>
            <a:r>
              <a:rPr lang="en-US" u="none" strike="noStrike" baseline="0" dirty="0"/>
              <a:t>Heat cramps</a:t>
            </a:r>
          </a:p>
          <a:p>
            <a:pPr lvl="1"/>
            <a:r>
              <a:rPr lang="en-US" u="none" strike="noStrike" baseline="0" dirty="0"/>
              <a:t>Heat exhaustion</a:t>
            </a:r>
          </a:p>
          <a:p>
            <a:pPr lvl="1"/>
            <a:r>
              <a:rPr lang="en-US" u="none" strike="noStrike" baseline="0" dirty="0"/>
              <a:t>Heatstroke</a:t>
            </a:r>
          </a:p>
          <a:p>
            <a:pPr marR="0" lvl="0" rtl="0"/>
            <a:r>
              <a:rPr lang="en-US" u="none" strike="noStrike" baseline="0" dirty="0"/>
              <a:t>Heat-related syncope and heat cramps usually precede the more serious conditions of heat exhaustion and heatstroke.</a:t>
            </a:r>
          </a:p>
        </p:txBody>
      </p:sp>
    </p:spTree>
    <p:extLst>
      <p:ext uri="{BB962C8B-B14F-4D97-AF65-F5344CB8AC3E}">
        <p14:creationId xmlns:p14="http://schemas.microsoft.com/office/powerpoint/2010/main" val="9048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9589A-6626-4FE0-8071-991DF9E02439}"/>
              </a:ext>
            </a:extLst>
          </p:cNvPr>
          <p:cNvSpPr>
            <a:spLocks noGrp="1"/>
          </p:cNvSpPr>
          <p:nvPr>
            <p:ph type="title"/>
          </p:nvPr>
        </p:nvSpPr>
        <p:spPr/>
        <p:txBody>
          <a:bodyPr/>
          <a:lstStyle/>
          <a:p>
            <a:pPr marR="0" rtl="0"/>
            <a:r>
              <a:rPr lang="en-US" b="1" i="0" u="none" strike="noStrike" kern="1600" baseline="0" dirty="0"/>
              <a:t>Heat Syncope</a:t>
            </a:r>
          </a:p>
        </p:txBody>
      </p:sp>
      <p:sp>
        <p:nvSpPr>
          <p:cNvPr id="3" name="Text Placeholder 2">
            <a:extLst>
              <a:ext uri="{FF2B5EF4-FFF2-40B4-BE49-F238E27FC236}">
                <a16:creationId xmlns:a16="http://schemas.microsoft.com/office/drawing/2014/main" xmlns="" id="{66655025-319B-4AC5-85EC-565B2C38FB73}"/>
              </a:ext>
            </a:extLst>
          </p:cNvPr>
          <p:cNvSpPr>
            <a:spLocks noGrp="1"/>
          </p:cNvSpPr>
          <p:nvPr>
            <p:ph type="body" idx="1"/>
          </p:nvPr>
        </p:nvSpPr>
        <p:spPr>
          <a:xfrm>
            <a:off x="878205" y="1852722"/>
            <a:ext cx="10435590" cy="4557314"/>
          </a:xfrm>
        </p:spPr>
        <p:txBody>
          <a:bodyPr/>
          <a:lstStyle/>
          <a:p>
            <a:r>
              <a:rPr lang="en-US" dirty="0"/>
              <a:t>Heat Syncope is a c</a:t>
            </a:r>
            <a:r>
              <a:rPr lang="en-US" u="none" strike="noStrike" baseline="0" dirty="0"/>
              <a:t>ondition that originates primarily in the cardiovascular system. </a:t>
            </a:r>
          </a:p>
          <a:p>
            <a:r>
              <a:rPr lang="en-US" u="none" strike="noStrike" baseline="0" dirty="0"/>
              <a:t>Clinically defined as a temporary loss of responsiveness or fainting due to a temporary loss of effective blood flow</a:t>
            </a:r>
          </a:p>
          <a:p>
            <a:r>
              <a:rPr lang="en-US" dirty="0"/>
              <a:t>O</a:t>
            </a:r>
            <a:r>
              <a:rPr lang="en-US" u="none" strike="noStrike" baseline="0" dirty="0"/>
              <a:t>ccurs when the body is heat stressed and blood is diverted into the peripheral circulation to allow heat to be lost at the body’s surface</a:t>
            </a:r>
          </a:p>
          <a:p>
            <a:r>
              <a:rPr lang="en-US" dirty="0"/>
              <a:t>B</a:t>
            </a:r>
            <a:r>
              <a:rPr lang="en-US" u="none" strike="noStrike" baseline="0" dirty="0"/>
              <a:t>lood does not return from the surface to the heart rapidly enough, which decreases brain perfusion and results in fainting. </a:t>
            </a:r>
          </a:p>
          <a:p>
            <a:r>
              <a:rPr lang="en-US" dirty="0"/>
              <a:t>O</a:t>
            </a:r>
            <a:r>
              <a:rPr lang="en-US" u="none" strike="noStrike" baseline="0" dirty="0"/>
              <a:t>ften preceded by feelings of nausea or lightheadedness</a:t>
            </a:r>
          </a:p>
          <a:p>
            <a:r>
              <a:rPr lang="en-US" dirty="0"/>
              <a:t>M</a:t>
            </a:r>
            <a:r>
              <a:rPr lang="en-US" u="none" strike="noStrike" baseline="0" dirty="0"/>
              <a:t>ay occur without warning while patient is standing</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26-3</a:t>
            </a:r>
          </a:p>
        </p:txBody>
      </p:sp>
    </p:spTree>
    <p:extLst>
      <p:ext uri="{BB962C8B-B14F-4D97-AF65-F5344CB8AC3E}">
        <p14:creationId xmlns:p14="http://schemas.microsoft.com/office/powerpoint/2010/main" val="91737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120255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89519-2DF6-4A58-954F-79500F895791}"/>
              </a:ext>
            </a:extLst>
          </p:cNvPr>
          <p:cNvSpPr>
            <a:spLocks noGrp="1"/>
          </p:cNvSpPr>
          <p:nvPr>
            <p:ph type="title"/>
          </p:nvPr>
        </p:nvSpPr>
        <p:spPr/>
        <p:txBody>
          <a:bodyPr/>
          <a:lstStyle/>
          <a:p>
            <a:pPr marR="0" rtl="0"/>
            <a:r>
              <a:rPr lang="en-US" b="1" i="0" u="none" strike="noStrike" kern="1600" baseline="0" dirty="0"/>
              <a:t>Heat Cramps</a:t>
            </a:r>
          </a:p>
        </p:txBody>
      </p:sp>
      <p:sp>
        <p:nvSpPr>
          <p:cNvPr id="3" name="Text Placeholder 2">
            <a:extLst>
              <a:ext uri="{FF2B5EF4-FFF2-40B4-BE49-F238E27FC236}">
                <a16:creationId xmlns:a16="http://schemas.microsoft.com/office/drawing/2014/main" xmlns="" id="{C6DAD9C5-3F9E-48DD-80B6-35FFC0811627}"/>
              </a:ext>
            </a:extLst>
          </p:cNvPr>
          <p:cNvSpPr>
            <a:spLocks noGrp="1"/>
          </p:cNvSpPr>
          <p:nvPr>
            <p:ph type="body" idx="1"/>
          </p:nvPr>
        </p:nvSpPr>
        <p:spPr/>
        <p:txBody>
          <a:bodyPr/>
          <a:lstStyle/>
          <a:p>
            <a:r>
              <a:rPr lang="en-US" dirty="0"/>
              <a:t>Heat cramps o</a:t>
            </a:r>
            <a:r>
              <a:rPr lang="en-US" u="none" strike="noStrike" baseline="0" dirty="0"/>
              <a:t>ccur in large muscle groups after exercise in a hot environment.</a:t>
            </a:r>
          </a:p>
          <a:p>
            <a:r>
              <a:rPr lang="en-US" dirty="0"/>
              <a:t>C</a:t>
            </a:r>
            <a:r>
              <a:rPr lang="en-US" u="none" strike="noStrike" baseline="0" dirty="0"/>
              <a:t>aused by electrolyte disturbances and dehydration</a:t>
            </a:r>
          </a:p>
          <a:p>
            <a:r>
              <a:rPr lang="en-US" dirty="0"/>
              <a:t>C</a:t>
            </a:r>
            <a:r>
              <a:rPr lang="en-US" u="none" strike="noStrike" baseline="0" dirty="0"/>
              <a:t>an be quite painful during the contraction (spasm) of the muscles</a:t>
            </a:r>
          </a:p>
          <a:p>
            <a:r>
              <a:rPr lang="en-US" u="none" strike="noStrike" baseline="0" dirty="0"/>
              <a:t>Stretching can alleviate the cramp(s), and rest, rehydration, and electrolyte replacement will prevent recurrence.</a:t>
            </a:r>
          </a:p>
        </p:txBody>
      </p:sp>
    </p:spTree>
    <p:extLst>
      <p:ext uri="{BB962C8B-B14F-4D97-AF65-F5344CB8AC3E}">
        <p14:creationId xmlns:p14="http://schemas.microsoft.com/office/powerpoint/2010/main" val="180790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3369A-7CA5-40D9-B266-73B504311381}"/>
              </a:ext>
            </a:extLst>
          </p:cNvPr>
          <p:cNvSpPr>
            <a:spLocks noGrp="1"/>
          </p:cNvSpPr>
          <p:nvPr>
            <p:ph type="title"/>
          </p:nvPr>
        </p:nvSpPr>
        <p:spPr/>
        <p:txBody>
          <a:bodyPr/>
          <a:lstStyle/>
          <a:p>
            <a:pPr marR="0" rtl="0"/>
            <a:r>
              <a:rPr lang="en-US" b="1" i="0" u="none" strike="noStrike" kern="1600" baseline="0" dirty="0"/>
              <a:t>Heat Exhaustion</a:t>
            </a:r>
          </a:p>
        </p:txBody>
      </p:sp>
      <p:sp>
        <p:nvSpPr>
          <p:cNvPr id="3" name="Text Placeholder 2">
            <a:extLst>
              <a:ext uri="{FF2B5EF4-FFF2-40B4-BE49-F238E27FC236}">
                <a16:creationId xmlns:a16="http://schemas.microsoft.com/office/drawing/2014/main" xmlns="" id="{4DFD3CD5-7594-4C8A-A47D-133510C13F9C}"/>
              </a:ext>
            </a:extLst>
          </p:cNvPr>
          <p:cNvSpPr>
            <a:spLocks noGrp="1"/>
          </p:cNvSpPr>
          <p:nvPr>
            <p:ph type="body" idx="1"/>
          </p:nvPr>
        </p:nvSpPr>
        <p:spPr>
          <a:xfrm>
            <a:off x="878205" y="1880431"/>
            <a:ext cx="10435590" cy="3986213"/>
          </a:xfrm>
        </p:spPr>
        <p:txBody>
          <a:bodyPr/>
          <a:lstStyle/>
          <a:p>
            <a:r>
              <a:rPr lang="en-US" dirty="0"/>
              <a:t>Heat exhaustion is c</a:t>
            </a:r>
            <a:r>
              <a:rPr lang="en-US" u="none" strike="noStrike" baseline="0" dirty="0"/>
              <a:t>haracterized by:</a:t>
            </a:r>
          </a:p>
          <a:p>
            <a:pPr lvl="1"/>
            <a:r>
              <a:rPr lang="en-US" u="none" strike="noStrike" baseline="0" dirty="0"/>
              <a:t>Exhaustion</a:t>
            </a:r>
          </a:p>
          <a:p>
            <a:pPr lvl="1"/>
            <a:r>
              <a:rPr lang="en-US" u="none" strike="noStrike" baseline="0" dirty="0"/>
              <a:t>Dizziness</a:t>
            </a:r>
          </a:p>
          <a:p>
            <a:pPr lvl="1"/>
            <a:r>
              <a:rPr lang="en-US" u="none" strike="noStrike" baseline="0" dirty="0"/>
              <a:t>Nausea </a:t>
            </a:r>
          </a:p>
          <a:p>
            <a:pPr lvl="1"/>
            <a:r>
              <a:rPr lang="en-US" u="none" strike="noStrike" baseline="0" dirty="0"/>
              <a:t>Headache </a:t>
            </a:r>
          </a:p>
          <a:p>
            <a:pPr lvl="1"/>
            <a:r>
              <a:rPr lang="en-US" u="none" strike="noStrike" baseline="0" dirty="0"/>
              <a:t>Leg cramps</a:t>
            </a:r>
          </a:p>
          <a:p>
            <a:pPr lvl="1"/>
            <a:r>
              <a:rPr lang="en-US" u="none" strike="noStrike" baseline="0" dirty="0"/>
              <a:t>Excessive sweating</a:t>
            </a:r>
          </a:p>
          <a:p>
            <a:pPr lvl="1"/>
            <a:r>
              <a:rPr lang="en-US" u="none" strike="noStrike" baseline="0" dirty="0"/>
              <a:t>Decreased urine output</a:t>
            </a:r>
          </a:p>
          <a:p>
            <a:pPr lvl="1"/>
            <a:r>
              <a:rPr lang="en-US" u="none" strike="noStrike" baseline="0" dirty="0"/>
              <a:t>A core body temperature that is greater than 101°F (38.3°C), but less than 104°F (40°C)</a:t>
            </a:r>
            <a:endParaRPr lang="en-US" dirty="0"/>
          </a:p>
          <a:p>
            <a:pPr lvl="1"/>
            <a:r>
              <a:rPr lang="en-US" u="none" strike="noStrike" baseline="0" dirty="0"/>
              <a:t>A level of responsiveness that is normal </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26-3</a:t>
            </a:r>
          </a:p>
        </p:txBody>
      </p:sp>
    </p:spTree>
    <p:extLst>
      <p:ext uri="{BB962C8B-B14F-4D97-AF65-F5344CB8AC3E}">
        <p14:creationId xmlns:p14="http://schemas.microsoft.com/office/powerpoint/2010/main" val="2555689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3369A-7CA5-40D9-B266-73B504311381}"/>
              </a:ext>
            </a:extLst>
          </p:cNvPr>
          <p:cNvSpPr>
            <a:spLocks noGrp="1"/>
          </p:cNvSpPr>
          <p:nvPr>
            <p:ph type="title"/>
          </p:nvPr>
        </p:nvSpPr>
        <p:spPr/>
        <p:txBody>
          <a:bodyPr/>
          <a:lstStyle/>
          <a:p>
            <a:pPr marR="0" rtl="0"/>
            <a:r>
              <a:rPr lang="en-US" b="1" i="0" u="none" strike="noStrike" kern="1600" baseline="0" dirty="0"/>
              <a:t>Heat Exhaustion</a:t>
            </a:r>
          </a:p>
        </p:txBody>
      </p:sp>
      <p:sp>
        <p:nvSpPr>
          <p:cNvPr id="3" name="Text Placeholder 2">
            <a:extLst>
              <a:ext uri="{FF2B5EF4-FFF2-40B4-BE49-F238E27FC236}">
                <a16:creationId xmlns:a16="http://schemas.microsoft.com/office/drawing/2014/main" xmlns="" id="{4DFD3CD5-7594-4C8A-A47D-133510C13F9C}"/>
              </a:ext>
            </a:extLst>
          </p:cNvPr>
          <p:cNvSpPr>
            <a:spLocks noGrp="1"/>
          </p:cNvSpPr>
          <p:nvPr>
            <p:ph type="body" idx="1"/>
          </p:nvPr>
        </p:nvSpPr>
        <p:spPr>
          <a:xfrm>
            <a:off x="878205" y="2124075"/>
            <a:ext cx="10435590" cy="3742569"/>
          </a:xfrm>
        </p:spPr>
        <p:txBody>
          <a:bodyPr/>
          <a:lstStyle/>
          <a:p>
            <a:r>
              <a:rPr lang="en-US" dirty="0"/>
              <a:t>When the body loses too much water and too many electrolytes through heavy sweating, the result is dehydration. </a:t>
            </a:r>
          </a:p>
          <a:p>
            <a:r>
              <a:rPr lang="en-US" dirty="0"/>
              <a:t>As a result of this severe dehydration, the low body fluid volume (hypovolemia) causes the signs and symptoms of Heat Exhaustion. </a:t>
            </a:r>
          </a:p>
          <a:p>
            <a:r>
              <a:rPr lang="en-US" dirty="0"/>
              <a:t>Body responds rapidly to treatment, and changes in mental status do not persist or worsen.</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26-3</a:t>
            </a:r>
          </a:p>
        </p:txBody>
      </p:sp>
    </p:spTree>
    <p:extLst>
      <p:ext uri="{BB962C8B-B14F-4D97-AF65-F5344CB8AC3E}">
        <p14:creationId xmlns:p14="http://schemas.microsoft.com/office/powerpoint/2010/main" val="4281897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46157-8887-403D-969E-A0D82569F4C9}"/>
              </a:ext>
            </a:extLst>
          </p:cNvPr>
          <p:cNvSpPr>
            <a:spLocks noGrp="1"/>
          </p:cNvSpPr>
          <p:nvPr>
            <p:ph type="title"/>
          </p:nvPr>
        </p:nvSpPr>
        <p:spPr/>
        <p:txBody>
          <a:bodyPr/>
          <a:lstStyle/>
          <a:p>
            <a:pPr marR="0" rtl="0"/>
            <a:r>
              <a:rPr lang="en-US" b="1" i="0" u="none" strike="noStrike" kern="1600" baseline="0" dirty="0"/>
              <a:t>Heat</a:t>
            </a:r>
            <a:r>
              <a:rPr lang="en-US" kern="1600" baseline="0" dirty="0"/>
              <a:t>s</a:t>
            </a:r>
            <a:r>
              <a:rPr lang="en-US" b="1" i="0" u="none" strike="noStrike" kern="1600" dirty="0"/>
              <a:t>troke</a:t>
            </a:r>
            <a:endParaRPr lang="en-US" b="1" i="0" u="none" strike="noStrike" kern="1600" baseline="0" dirty="0"/>
          </a:p>
        </p:txBody>
      </p:sp>
      <p:sp>
        <p:nvSpPr>
          <p:cNvPr id="3" name="Text Placeholder 2">
            <a:extLst>
              <a:ext uri="{FF2B5EF4-FFF2-40B4-BE49-F238E27FC236}">
                <a16:creationId xmlns:a16="http://schemas.microsoft.com/office/drawing/2014/main" xmlns="" id="{B9D93E84-3D6A-4B5C-8C6D-41D9A631A7AD}"/>
              </a:ext>
            </a:extLst>
          </p:cNvPr>
          <p:cNvSpPr>
            <a:spLocks noGrp="1"/>
          </p:cNvSpPr>
          <p:nvPr>
            <p:ph type="body" idx="1"/>
          </p:nvPr>
        </p:nvSpPr>
        <p:spPr>
          <a:xfrm>
            <a:off x="878205" y="2108454"/>
            <a:ext cx="10435590" cy="3986213"/>
          </a:xfrm>
        </p:spPr>
        <p:txBody>
          <a:bodyPr/>
          <a:lstStyle/>
          <a:p>
            <a:r>
              <a:rPr lang="en-US" dirty="0"/>
              <a:t>Heatstroke is a l</a:t>
            </a:r>
            <a:r>
              <a:rPr lang="en-US" u="none" strike="noStrike" baseline="0" dirty="0"/>
              <a:t>ife-threatening emergency identified by:</a:t>
            </a:r>
          </a:p>
          <a:p>
            <a:pPr marL="0" indent="0">
              <a:buNone/>
            </a:pPr>
            <a:r>
              <a:rPr lang="en-US" dirty="0"/>
              <a:t>	1) A</a:t>
            </a:r>
            <a:r>
              <a:rPr lang="en-US" u="none" strike="noStrike" baseline="0" dirty="0"/>
              <a:t> decreased level of responsiveness</a:t>
            </a:r>
          </a:p>
          <a:p>
            <a:pPr marL="0" indent="0">
              <a:buNone/>
            </a:pPr>
            <a:r>
              <a:rPr lang="en-US" dirty="0"/>
              <a:t>	2) A</a:t>
            </a:r>
            <a:r>
              <a:rPr lang="en-US" u="none" strike="noStrike" baseline="0" dirty="0"/>
              <a:t> core body temperature greater than 104°F (40°C)</a:t>
            </a:r>
          </a:p>
          <a:p>
            <a:r>
              <a:rPr lang="en-US" dirty="0"/>
              <a:t>A</a:t>
            </a:r>
            <a:r>
              <a:rPr lang="en-US" u="none" strike="noStrike" baseline="0" dirty="0"/>
              <a:t>ssociated with an elevated heart rate, a high respiratory rate, decreased sweating, and eventually a severe drop in blood pressure</a:t>
            </a:r>
          </a:p>
          <a:p>
            <a:r>
              <a:rPr lang="en-US" u="none" strike="noStrike" baseline="0" dirty="0"/>
              <a:t>The defining characteristic of heatstroke that differentiates it from heat exhaustion is altered mental status.</a:t>
            </a:r>
            <a:endParaRPr lang="en-US" dirty="0"/>
          </a:p>
          <a:p>
            <a:pPr lvl="1"/>
            <a:r>
              <a:rPr lang="en-US" u="none" strike="noStrike" baseline="0" dirty="0"/>
              <a:t>A decreased level of responsiveness that persists or gets worse, which should prompt immediate treatment and evacuation</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26-3</a:t>
            </a:r>
          </a:p>
        </p:txBody>
      </p:sp>
    </p:spTree>
    <p:extLst>
      <p:ext uri="{BB962C8B-B14F-4D97-AF65-F5344CB8AC3E}">
        <p14:creationId xmlns:p14="http://schemas.microsoft.com/office/powerpoint/2010/main" val="1815578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AF415-13C3-4C2E-B4E4-37A2C8FCCF19}"/>
              </a:ext>
            </a:extLst>
          </p:cNvPr>
          <p:cNvSpPr>
            <a:spLocks noGrp="1"/>
          </p:cNvSpPr>
          <p:nvPr>
            <p:ph type="title"/>
          </p:nvPr>
        </p:nvSpPr>
        <p:spPr/>
        <p:txBody>
          <a:bodyPr/>
          <a:lstStyle/>
          <a:p>
            <a:pPr marR="0" rtl="0"/>
            <a:r>
              <a:rPr lang="en-US" b="1" i="0" u="none" strike="noStrike" kern="1600" baseline="0" dirty="0"/>
              <a:t>Heatstroke</a:t>
            </a:r>
          </a:p>
        </p:txBody>
      </p:sp>
      <p:sp>
        <p:nvSpPr>
          <p:cNvPr id="3" name="Text Placeholder 2">
            <a:extLst>
              <a:ext uri="{FF2B5EF4-FFF2-40B4-BE49-F238E27FC236}">
                <a16:creationId xmlns:a16="http://schemas.microsoft.com/office/drawing/2014/main" xmlns="" id="{E53914D1-D662-4AB1-896D-439FFF406E0E}"/>
              </a:ext>
            </a:extLst>
          </p:cNvPr>
          <p:cNvSpPr>
            <a:spLocks noGrp="1"/>
          </p:cNvSpPr>
          <p:nvPr>
            <p:ph type="body" idx="1"/>
          </p:nvPr>
        </p:nvSpPr>
        <p:spPr/>
        <p:txBody>
          <a:bodyPr/>
          <a:lstStyle/>
          <a:p>
            <a:pPr marR="0" lvl="0" rtl="0"/>
            <a:r>
              <a:rPr lang="en-US" u="none" strike="noStrike" baseline="0" dirty="0"/>
              <a:t>Heatstroke is the most serious heat illness and can occur from either exposure to heat without exertion (classical heatstroke) or exertion in a hot environment (exertional heatstroke). </a:t>
            </a:r>
          </a:p>
          <a:p>
            <a:pPr lvl="1"/>
            <a:r>
              <a:rPr lang="en-US" dirty="0"/>
              <a:t>The b</a:t>
            </a:r>
            <a:r>
              <a:rPr lang="en-US" u="none" strike="noStrike" baseline="0" dirty="0"/>
              <a:t>ody’s normal mechanisms for shedding excess heat are overwhelmed. </a:t>
            </a:r>
          </a:p>
          <a:p>
            <a:pPr lvl="1"/>
            <a:r>
              <a:rPr lang="en-US" u="none" strike="noStrike" baseline="0" dirty="0"/>
              <a:t>If untreated, shock follows.</a:t>
            </a:r>
          </a:p>
          <a:p>
            <a:pPr lvl="2"/>
            <a:r>
              <a:rPr lang="en-US" dirty="0"/>
              <a:t>I</a:t>
            </a:r>
            <a:r>
              <a:rPr lang="en-US" u="none" strike="noStrike" baseline="0" dirty="0"/>
              <a:t>t will cause damage to the brain, the heart and blood vessels, the liver, and the kidneys. </a:t>
            </a:r>
          </a:p>
          <a:p>
            <a:pPr lvl="2"/>
            <a:r>
              <a:rPr lang="en-US" dirty="0"/>
              <a:t>If the shock is left untreated, h</a:t>
            </a:r>
            <a:r>
              <a:rPr lang="en-US" u="none" strike="noStrike" baseline="0" dirty="0"/>
              <a:t>eatstroke results in death.</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26-3</a:t>
            </a:r>
          </a:p>
        </p:txBody>
      </p:sp>
    </p:spTree>
    <p:extLst>
      <p:ext uri="{BB962C8B-B14F-4D97-AF65-F5344CB8AC3E}">
        <p14:creationId xmlns:p14="http://schemas.microsoft.com/office/powerpoint/2010/main" val="168147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001AC6-9146-4083-8D4B-BD1DC18DABE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Heat Emergencies: Signs and Symptoms</a:t>
            </a:r>
          </a:p>
        </p:txBody>
      </p:sp>
      <p:sp>
        <p:nvSpPr>
          <p:cNvPr id="3" name="Text Placeholder 2">
            <a:extLst>
              <a:ext uri="{FF2B5EF4-FFF2-40B4-BE49-F238E27FC236}">
                <a16:creationId xmlns:a16="http://schemas.microsoft.com/office/drawing/2014/main" xmlns="" id="{DDA66101-2963-4200-9D4C-5BA5445F6E63}"/>
              </a:ext>
            </a:extLst>
          </p:cNvPr>
          <p:cNvSpPr>
            <a:spLocks noGrp="1"/>
          </p:cNvSpPr>
          <p:nvPr>
            <p:ph sz="half" idx="1"/>
          </p:nvPr>
        </p:nvSpPr>
        <p:spPr>
          <a:xfrm>
            <a:off x="794328" y="1561503"/>
            <a:ext cx="4855464" cy="1365622"/>
          </a:xfrm>
        </p:spPr>
        <p:txBody>
          <a:bodyPr>
            <a:normAutofit/>
          </a:bodyPr>
          <a:lstStyle/>
          <a:p>
            <a:pPr marR="0" lvl="0" rtl="0"/>
            <a:r>
              <a:rPr lang="en-US" u="none" strike="noStrike" baseline="0" dirty="0"/>
              <a:t>Table 26-1 illustrates the signs and symptoms of serious heat emergencies.</a:t>
            </a:r>
          </a:p>
        </p:txBody>
      </p:sp>
      <p:pic>
        <p:nvPicPr>
          <p:cNvPr id="7" name="Picture 6"/>
          <p:cNvPicPr>
            <a:picLocks noChangeAspect="1"/>
          </p:cNvPicPr>
          <p:nvPr/>
        </p:nvPicPr>
        <p:blipFill>
          <a:blip r:embed="rId2"/>
          <a:stretch>
            <a:fillRect/>
          </a:stretch>
        </p:blipFill>
        <p:spPr>
          <a:xfrm>
            <a:off x="10200673" y="480067"/>
            <a:ext cx="1359526" cy="1365622"/>
          </a:xfrm>
          <a:prstGeom prst="rect">
            <a:avLst/>
          </a:prstGeom>
        </p:spPr>
      </p:pic>
      <p:sp>
        <p:nvSpPr>
          <p:cNvPr id="9" name="TextBox 8"/>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26-3</a:t>
            </a:r>
          </a:p>
        </p:txBody>
      </p:sp>
      <p:pic>
        <p:nvPicPr>
          <p:cNvPr id="1026" name="Picture 2" descr="There are four columns: Variable, Heat cramps, Heat Exhaustion, and Heatstroke. Row entries are as follows: Row 1. Variable: Pathophysiology. Heat cramps: Sodium and water loss. Heat exhaustion: Sodium and water loss, hypovolemia. Heatstroke: Failure of heat-regulating mechanisms. Row 2. Variable: Mental and neurologic status. Heat cramps: Normal. Heat exhaustion: Normal and mild confusion. Heat stress: Altered, delirium, seizures. Row 3. Variable: Temperature. Heat cramps: May be mildly elevated. Heat exhaustion: Usually mildly elevated. Heatstroke: Usually &gt; &gt; 40.0 degrees Celsius or 104 degrees Fahrenheit. Row 4. Variable: Skin. Heat cramps: Cool, moist. Heat exhaustion: Pale, cool, moist. Heatstroke: Dry, hot, but sweating may persist, especially with exertional heatstroke. Row 5. Variable: Muscle cramping. Heat cramps: Severe. Heat exhaustion: May or may not be present. Heatstroke: Absent." title="The table shows comparing conditions resulting from heat st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4074" y="2966881"/>
            <a:ext cx="7653526" cy="341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8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17398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73ABB-6858-4FCB-848A-569F92FA061F}"/>
              </a:ext>
            </a:extLst>
          </p:cNvPr>
          <p:cNvSpPr>
            <a:spLocks noGrp="1"/>
          </p:cNvSpPr>
          <p:nvPr>
            <p:ph type="title"/>
          </p:nvPr>
        </p:nvSpPr>
        <p:spPr/>
        <p:txBody>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34C313FA-0C18-4A65-9A5F-BD97304E4C06}"/>
              </a:ext>
            </a:extLst>
          </p:cNvPr>
          <p:cNvSpPr>
            <a:spLocks noGrp="1"/>
          </p:cNvSpPr>
          <p:nvPr>
            <p:ph type="body" idx="1"/>
          </p:nvPr>
        </p:nvSpPr>
        <p:spPr>
          <a:xfrm>
            <a:off x="824865" y="2619375"/>
            <a:ext cx="4918133" cy="3637217"/>
          </a:xfrm>
        </p:spPr>
        <p:txBody>
          <a:bodyPr/>
          <a:lstStyle/>
          <a:p>
            <a:pPr marL="0" indent="0">
              <a:buNone/>
            </a:pPr>
            <a:r>
              <a:rPr lang="en-US" u="none" strike="noStrike" baseline="0" dirty="0"/>
              <a:t>For any heat emergency:</a:t>
            </a:r>
          </a:p>
          <a:p>
            <a:r>
              <a:rPr lang="en-US" dirty="0"/>
              <a:t>A</a:t>
            </a:r>
            <a:r>
              <a:rPr lang="en-US" u="none" strike="noStrike" baseline="0" dirty="0"/>
              <a:t>ddress any threats to life.</a:t>
            </a:r>
          </a:p>
          <a:p>
            <a:r>
              <a:rPr lang="en-US" u="none" strike="noStrike" baseline="0" dirty="0"/>
              <a:t>Provide adequate protection from direct exposure to the sun for both patients and rescuers.</a:t>
            </a:r>
          </a:p>
        </p:txBody>
      </p:sp>
      <p:pic>
        <p:nvPicPr>
          <p:cNvPr id="4098" name="Picture 2" descr="Photo shows a young girl unconscious at the side of a street supported by a man and woman who are holding her and flapping a hat near 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463" y="2200275"/>
            <a:ext cx="4752024" cy="325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43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2432FD-02BC-45AA-8715-32701C12830F}"/>
              </a:ext>
            </a:extLst>
          </p:cNvPr>
          <p:cNvSpPr>
            <a:spLocks noGrp="1"/>
          </p:cNvSpPr>
          <p:nvPr>
            <p:ph type="title"/>
          </p:nvPr>
        </p:nvSpPr>
        <p:spPr>
          <a:xfrm>
            <a:off x="0" y="121033"/>
            <a:ext cx="12192000" cy="1002089"/>
          </a:xfrm>
        </p:spPr>
        <p:txBody>
          <a:bodyPr anchor="ctr">
            <a:normAutofit/>
          </a:bodyPr>
          <a:lstStyle/>
          <a:p>
            <a:r>
              <a:rPr lang="en-US" kern="1600" dirty="0"/>
              <a:t>Patient Assessment:</a:t>
            </a:r>
            <a:r>
              <a:rPr lang="en-US" b="1" i="0" u="none" strike="noStrike" kern="1600" dirty="0"/>
              <a:t> Heat Syncope</a:t>
            </a:r>
            <a:endParaRPr lang="en-US" b="1" i="0" u="none" strike="noStrike" kern="1600" baseline="0" dirty="0"/>
          </a:p>
        </p:txBody>
      </p:sp>
      <p:sp>
        <p:nvSpPr>
          <p:cNvPr id="3" name="Text Placeholder 2">
            <a:extLst>
              <a:ext uri="{FF2B5EF4-FFF2-40B4-BE49-F238E27FC236}">
                <a16:creationId xmlns:a16="http://schemas.microsoft.com/office/drawing/2014/main" xmlns="" id="{81C5D8EE-A47D-4C79-9C95-8B7909193032}"/>
              </a:ext>
            </a:extLst>
          </p:cNvPr>
          <p:cNvSpPr>
            <a:spLocks noGrp="1"/>
          </p:cNvSpPr>
          <p:nvPr>
            <p:ph sz="half" idx="1"/>
          </p:nvPr>
        </p:nvSpPr>
        <p:spPr>
          <a:xfrm>
            <a:off x="891309" y="1699177"/>
            <a:ext cx="10409382" cy="4729436"/>
          </a:xfrm>
        </p:spPr>
        <p:txBody>
          <a:bodyPr>
            <a:normAutofit/>
          </a:bodyPr>
          <a:lstStyle/>
          <a:p>
            <a:r>
              <a:rPr lang="en-US" u="none" strike="noStrike" baseline="0" dirty="0"/>
              <a:t>Patients</a:t>
            </a:r>
            <a:r>
              <a:rPr lang="en-US" u="none" strike="noStrike" dirty="0"/>
              <a:t> are </a:t>
            </a:r>
            <a:r>
              <a:rPr lang="en-US" u="none" strike="noStrike" baseline="0" dirty="0"/>
              <a:t>warm to the touch, may be lightheaded and have tachycardia, and may be hypotensive initially.</a:t>
            </a:r>
          </a:p>
          <a:p>
            <a:pPr lvl="0"/>
            <a:r>
              <a:rPr lang="en-US" dirty="0"/>
              <a:t>Look for traumatic injuries especially significant bleeding resulting from falling after fainting. </a:t>
            </a:r>
          </a:p>
          <a:p>
            <a:pPr lvl="0"/>
            <a:r>
              <a:rPr lang="en-US" dirty="0"/>
              <a:t>Open their airway and simultaneously check for breathing while checking for a carotid pulse. </a:t>
            </a:r>
          </a:p>
          <a:p>
            <a:pPr lvl="0"/>
            <a:r>
              <a:rPr lang="en-US" dirty="0"/>
              <a:t>If there is no pulse or breathing, follow current CPR standards. </a:t>
            </a:r>
          </a:p>
          <a:p>
            <a:pPr lvl="0"/>
            <a:r>
              <a:rPr lang="en-US" dirty="0"/>
              <a:t>If patient has a pulse and is breathing, maintain the airway while conducting the secondary assessment. </a:t>
            </a:r>
          </a:p>
          <a:p>
            <a:pPr lvl="0"/>
            <a:r>
              <a:rPr lang="en-US" dirty="0"/>
              <a:t>Patients receiving prompt care usually rapidly regain responsiveness.</a:t>
            </a:r>
          </a:p>
          <a:p>
            <a:pPr lvl="1"/>
            <a:endParaRPr lang="en-US" sz="2200" u="none" strike="noStrike" baseline="0" dirty="0">
              <a:highlight>
                <a:srgbClr val="FFFF00"/>
              </a:highlight>
            </a:endParaRPr>
          </a:p>
        </p:txBody>
      </p:sp>
      <p:pic>
        <p:nvPicPr>
          <p:cNvPr id="8" name="Picture 7"/>
          <p:cNvPicPr>
            <a:picLocks noChangeAspect="1"/>
          </p:cNvPicPr>
          <p:nvPr/>
        </p:nvPicPr>
        <p:blipFill>
          <a:blip r:embed="rId2"/>
          <a:stretch>
            <a:fillRect/>
          </a:stretch>
        </p:blipFill>
        <p:spPr>
          <a:xfrm>
            <a:off x="10644019" y="95430"/>
            <a:ext cx="1359526" cy="1365622"/>
          </a:xfrm>
          <a:prstGeom prst="rect">
            <a:avLst/>
          </a:prstGeom>
        </p:spPr>
      </p:pic>
      <p:sp>
        <p:nvSpPr>
          <p:cNvPr id="10" name="TextBox 9"/>
          <p:cNvSpPr txBox="1"/>
          <p:nvPr/>
        </p:nvSpPr>
        <p:spPr>
          <a:xfrm>
            <a:off x="10806546" y="547408"/>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spTree>
    <p:extLst>
      <p:ext uri="{BB962C8B-B14F-4D97-AF65-F5344CB8AC3E}">
        <p14:creationId xmlns:p14="http://schemas.microsoft.com/office/powerpoint/2010/main" val="204686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760DF-EC1F-4D62-A8C5-62526C2BC404}"/>
              </a:ext>
            </a:extLst>
          </p:cNvPr>
          <p:cNvSpPr>
            <a:spLocks noGrp="1"/>
          </p:cNvSpPr>
          <p:nvPr>
            <p:ph type="title"/>
          </p:nvPr>
        </p:nvSpPr>
        <p:spPr/>
        <p:txBody>
          <a:bodyPr/>
          <a:lstStyle/>
          <a:p>
            <a:r>
              <a:rPr lang="en-US" kern="1600" dirty="0"/>
              <a:t>Patient Assessment:</a:t>
            </a:r>
            <a:r>
              <a:rPr lang="en-US" b="1" i="0" u="none" strike="noStrike" kern="1600" dirty="0"/>
              <a:t> Heat Cramps</a:t>
            </a:r>
            <a:endParaRPr lang="en-US" b="1" i="0" u="none" strike="noStrike" kern="1600" baseline="0" dirty="0"/>
          </a:p>
        </p:txBody>
      </p:sp>
      <p:sp>
        <p:nvSpPr>
          <p:cNvPr id="3" name="Text Placeholder 2">
            <a:extLst>
              <a:ext uri="{FF2B5EF4-FFF2-40B4-BE49-F238E27FC236}">
                <a16:creationId xmlns:a16="http://schemas.microsoft.com/office/drawing/2014/main" xmlns="" id="{1D6B3A4A-5234-4801-855B-26D4CB00B601}"/>
              </a:ext>
            </a:extLst>
          </p:cNvPr>
          <p:cNvSpPr>
            <a:spLocks noGrp="1"/>
          </p:cNvSpPr>
          <p:nvPr>
            <p:ph type="body" idx="1"/>
          </p:nvPr>
        </p:nvSpPr>
        <p:spPr/>
        <p:txBody>
          <a:bodyPr/>
          <a:lstStyle/>
          <a:p>
            <a:r>
              <a:rPr lang="en-US" dirty="0"/>
              <a:t>H</a:t>
            </a:r>
            <a:r>
              <a:rPr lang="en-US" u="none" strike="noStrike" baseline="0" dirty="0"/>
              <a:t>allmarks of heat cramps are intense, painful muscle spasm and painful cramping in affected extremities. </a:t>
            </a:r>
          </a:p>
          <a:p>
            <a:r>
              <a:rPr lang="en-US" u="none" strike="noStrike" baseline="0" dirty="0"/>
              <a:t>Abdominal cramping also may occur and can be quite severe. </a:t>
            </a:r>
          </a:p>
          <a:p>
            <a:r>
              <a:rPr lang="en-US" u="none" strike="noStrike" baseline="0" dirty="0"/>
              <a:t>Most cramps are self-limiting and resolve after a minute or two.</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spTree>
    <p:extLst>
      <p:ext uri="{BB962C8B-B14F-4D97-AF65-F5344CB8AC3E}">
        <p14:creationId xmlns:p14="http://schemas.microsoft.com/office/powerpoint/2010/main" val="127646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13FAE-63E2-4D99-BB35-5A0E935AE161}"/>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F3E9BBE7-76A2-4FFF-990C-1FBC55008E2F}"/>
              </a:ext>
            </a:extLst>
          </p:cNvPr>
          <p:cNvSpPr>
            <a:spLocks noGrp="1"/>
          </p:cNvSpPr>
          <p:nvPr>
            <p:ph type="body" idx="1"/>
          </p:nvPr>
        </p:nvSpPr>
        <p:spPr>
          <a:xfrm>
            <a:off x="878205" y="2530991"/>
            <a:ext cx="10435590" cy="3986213"/>
          </a:xfrm>
        </p:spPr>
        <p:txBody>
          <a:bodyPr/>
          <a:lstStyle/>
          <a:p>
            <a:pPr marR="0" lvl="0" rtl="0"/>
            <a:r>
              <a:rPr lang="en-US" u="none" strike="noStrike" baseline="0" dirty="0"/>
              <a:t>26-1 Explain how to prevent heat-related illness.</a:t>
            </a:r>
          </a:p>
          <a:p>
            <a:pPr marR="0" lvl="0" rtl="0"/>
            <a:r>
              <a:rPr lang="en-US" u="none" strike="noStrike" baseline="0" dirty="0"/>
              <a:t>26-2 Explain how the body adjusts to a hot environment.</a:t>
            </a:r>
          </a:p>
          <a:p>
            <a:pPr marR="0" lvl="0" rtl="0"/>
            <a:r>
              <a:rPr lang="en-US" u="none" strike="noStrike" baseline="0" dirty="0"/>
              <a:t>26-3 List the signs and symptoms of a patient with the four types of heat-related illness.</a:t>
            </a:r>
          </a:p>
          <a:p>
            <a:pPr marR="0" lvl="0" rtl="0"/>
            <a:r>
              <a:rPr lang="en-US" u="none" strike="noStrike" baseline="0" dirty="0"/>
              <a:t>26-4 Describe and demonstrate the assessment and management of a patient suffering from each of the four types of heat-related illness.</a:t>
            </a:r>
          </a:p>
        </p:txBody>
      </p:sp>
      <p:sp>
        <p:nvSpPr>
          <p:cNvPr id="4" name="Cross 3"/>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00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D93574-113B-4B5E-8F27-7C3FD993032B}"/>
              </a:ext>
            </a:extLst>
          </p:cNvPr>
          <p:cNvSpPr>
            <a:spLocks noGrp="1"/>
          </p:cNvSpPr>
          <p:nvPr>
            <p:ph type="title"/>
          </p:nvPr>
        </p:nvSpPr>
        <p:spPr/>
        <p:txBody>
          <a:bodyPr/>
          <a:lstStyle/>
          <a:p>
            <a:r>
              <a:rPr lang="en-US" kern="1600" dirty="0"/>
              <a:t>Patient Assessment: Heat Exhaustion</a:t>
            </a:r>
            <a:endParaRPr lang="en-US" b="1" i="0" u="none" strike="noStrike" kern="1600" baseline="0" dirty="0"/>
          </a:p>
        </p:txBody>
      </p:sp>
      <p:sp>
        <p:nvSpPr>
          <p:cNvPr id="3" name="Text Placeholder 2">
            <a:extLst>
              <a:ext uri="{FF2B5EF4-FFF2-40B4-BE49-F238E27FC236}">
                <a16:creationId xmlns:a16="http://schemas.microsoft.com/office/drawing/2014/main" xmlns="" id="{EDD23CDF-0FE5-426F-992B-AF5BD5A879BC}"/>
              </a:ext>
            </a:extLst>
          </p:cNvPr>
          <p:cNvSpPr>
            <a:spLocks noGrp="1"/>
          </p:cNvSpPr>
          <p:nvPr>
            <p:ph type="body" idx="1"/>
          </p:nvPr>
        </p:nvSpPr>
        <p:spPr>
          <a:xfrm>
            <a:off x="891540" y="2203704"/>
            <a:ext cx="10435590" cy="862769"/>
          </a:xfrm>
        </p:spPr>
        <p:txBody>
          <a:bodyPr/>
          <a:lstStyle/>
          <a:p>
            <a:r>
              <a:rPr lang="en-US" u="none" strike="noStrike" baseline="0" dirty="0"/>
              <a:t>Depending on the severity of their condition, patients experiencing Heat </a:t>
            </a:r>
            <a:r>
              <a:rPr lang="en-US" dirty="0"/>
              <a:t>E</a:t>
            </a:r>
            <a:r>
              <a:rPr lang="en-US" u="none" strike="noStrike" baseline="0" dirty="0"/>
              <a:t>xhaustion exhibit a variety of signs and symptoms that include the following:</a:t>
            </a:r>
          </a:p>
        </p:txBody>
      </p:sp>
      <p:sp>
        <p:nvSpPr>
          <p:cNvPr id="4" name="TextBox 3"/>
          <p:cNvSpPr txBox="1"/>
          <p:nvPr/>
        </p:nvSpPr>
        <p:spPr>
          <a:xfrm>
            <a:off x="923636" y="3297382"/>
            <a:ext cx="5098473" cy="2092881"/>
          </a:xfrm>
          <a:prstGeom prst="rect">
            <a:avLst/>
          </a:prstGeom>
          <a:noFill/>
        </p:spPr>
        <p:txBody>
          <a:bodyPr wrap="square" rtlCol="0">
            <a:spAutoFit/>
          </a:bodyPr>
          <a:lstStyle/>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Weakness</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Inability to work or participate in an activity</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Headache</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Anxiety</a:t>
            </a:r>
          </a:p>
          <a:p>
            <a:pPr marL="685800" lvl="1" indent="-228600">
              <a:spcBef>
                <a:spcPts val="300"/>
              </a:spcBef>
              <a:buFont typeface="Wingdings" panose="05000000000000000000" pitchFamily="2" charset="2"/>
              <a:buChar char="§"/>
            </a:pPr>
            <a:r>
              <a:rPr lang="en-US" sz="2000" dirty="0">
                <a:solidFill>
                  <a:srgbClr val="3C4743"/>
                </a:solidFill>
                <a:latin typeface="Arial" panose="020B0604020202020204" pitchFamily="34" charset="0"/>
                <a:cs typeface="Arial" panose="020B0604020202020204" pitchFamily="34" charset="0"/>
              </a:rPr>
              <a:t>Nausea</a:t>
            </a:r>
          </a:p>
        </p:txBody>
      </p:sp>
      <p:sp>
        <p:nvSpPr>
          <p:cNvPr id="5" name="Text Placeholder 2">
            <a:extLst>
              <a:ext uri="{FF2B5EF4-FFF2-40B4-BE49-F238E27FC236}">
                <a16:creationId xmlns:a16="http://schemas.microsoft.com/office/drawing/2014/main" xmlns="" id="{74CE0856-AC7B-4B46-A670-4261DA314753}"/>
              </a:ext>
            </a:extLst>
          </p:cNvPr>
          <p:cNvSpPr txBox="1">
            <a:spLocks/>
          </p:cNvSpPr>
          <p:nvPr/>
        </p:nvSpPr>
        <p:spPr>
          <a:xfrm>
            <a:off x="6299200" y="3297382"/>
            <a:ext cx="5027930" cy="289253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a:spcBef>
                <a:spcPts val="0"/>
              </a:spcBef>
            </a:pPr>
            <a:r>
              <a:rPr lang="en-US" sz="2000" dirty="0"/>
              <a:t>Faintness, lightheadedness</a:t>
            </a:r>
          </a:p>
          <a:p>
            <a:pPr>
              <a:spcBef>
                <a:spcPts val="0"/>
              </a:spcBef>
            </a:pPr>
            <a:r>
              <a:rPr lang="en-US" sz="2000" dirty="0"/>
              <a:t>Decreased appetite</a:t>
            </a:r>
          </a:p>
          <a:p>
            <a:pPr>
              <a:spcBef>
                <a:spcPts val="0"/>
              </a:spcBef>
            </a:pPr>
            <a:r>
              <a:rPr lang="en-US" sz="2000" dirty="0"/>
              <a:t>Tachycardia</a:t>
            </a:r>
          </a:p>
          <a:p>
            <a:pPr>
              <a:spcBef>
                <a:spcPts val="0"/>
              </a:spcBef>
            </a:pPr>
            <a:r>
              <a:rPr lang="en-US" sz="2000" dirty="0"/>
              <a:t>Normal or slightly elevated body temperature</a:t>
            </a:r>
          </a:p>
          <a:p>
            <a:pPr>
              <a:spcBef>
                <a:spcPts val="0"/>
              </a:spcBef>
            </a:pPr>
            <a:r>
              <a:rPr lang="en-US" sz="2000" dirty="0"/>
              <a:t>Warm skin</a:t>
            </a:r>
          </a:p>
          <a:p>
            <a:pPr>
              <a:spcBef>
                <a:spcPts val="0"/>
              </a:spcBef>
            </a:pPr>
            <a:r>
              <a:rPr lang="en-US" sz="2000" dirty="0"/>
              <a:t>Sweating (moderate to heavy)</a:t>
            </a:r>
          </a:p>
        </p:txBody>
      </p:sp>
      <p:pic>
        <p:nvPicPr>
          <p:cNvPr id="8" name="Picture 7"/>
          <p:cNvPicPr>
            <a:picLocks noChangeAspect="1"/>
          </p:cNvPicPr>
          <p:nvPr/>
        </p:nvPicPr>
        <p:blipFill>
          <a:blip r:embed="rId2"/>
          <a:stretch>
            <a:fillRect/>
          </a:stretch>
        </p:blipFill>
        <p:spPr>
          <a:xfrm>
            <a:off x="10200673" y="480067"/>
            <a:ext cx="1359526" cy="1365622"/>
          </a:xfrm>
          <a:prstGeom prst="rect">
            <a:avLst/>
          </a:prstGeom>
        </p:spPr>
      </p:pic>
      <p:sp>
        <p:nvSpPr>
          <p:cNvPr id="9" name="TextBox 8"/>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spTree>
    <p:extLst>
      <p:ext uri="{BB962C8B-B14F-4D97-AF65-F5344CB8AC3E}">
        <p14:creationId xmlns:p14="http://schemas.microsoft.com/office/powerpoint/2010/main" val="1512677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5D04A-0F1E-4C95-BF29-8D3FDF99FBFF}"/>
              </a:ext>
            </a:extLst>
          </p:cNvPr>
          <p:cNvSpPr>
            <a:spLocks noGrp="1"/>
          </p:cNvSpPr>
          <p:nvPr>
            <p:ph type="title"/>
          </p:nvPr>
        </p:nvSpPr>
        <p:spPr/>
        <p:txBody>
          <a:bodyPr/>
          <a:lstStyle/>
          <a:p>
            <a:r>
              <a:rPr lang="en-US" kern="1600" dirty="0"/>
              <a:t>Patient Assessment:</a:t>
            </a:r>
            <a:r>
              <a:rPr lang="en-US" b="1" i="0" u="none" strike="noStrike" kern="1600" dirty="0"/>
              <a:t> Heatstroke</a:t>
            </a:r>
            <a:endParaRPr lang="en-US" b="1" i="0" u="none" strike="noStrike" kern="1600" baseline="0" dirty="0"/>
          </a:p>
        </p:txBody>
      </p:sp>
      <p:sp>
        <p:nvSpPr>
          <p:cNvPr id="3" name="Text Placeholder 2">
            <a:extLst>
              <a:ext uri="{FF2B5EF4-FFF2-40B4-BE49-F238E27FC236}">
                <a16:creationId xmlns:a16="http://schemas.microsoft.com/office/drawing/2014/main" xmlns="" id="{8D171F84-D22E-484A-B7C4-CCFEFF4E5AA9}"/>
              </a:ext>
            </a:extLst>
          </p:cNvPr>
          <p:cNvSpPr>
            <a:spLocks noGrp="1"/>
          </p:cNvSpPr>
          <p:nvPr>
            <p:ph type="body" idx="1"/>
          </p:nvPr>
        </p:nvSpPr>
        <p:spPr/>
        <p:txBody>
          <a:bodyPr/>
          <a:lstStyle/>
          <a:p>
            <a:r>
              <a:rPr lang="en-US" u="none" strike="noStrike" baseline="0" dirty="0"/>
              <a:t>Heatstroke is a life-threatening emergency characterized by an altered level of consciousness and organ dysfunction.</a:t>
            </a:r>
          </a:p>
          <a:p>
            <a:pPr lvl="1"/>
            <a:r>
              <a:rPr lang="en-US" dirty="0"/>
              <a:t>S</a:t>
            </a:r>
            <a:r>
              <a:rPr lang="en-US" u="none" strike="noStrike" baseline="0" dirty="0"/>
              <a:t>igns and symptoms of heat exhaustion but </a:t>
            </a:r>
            <a:r>
              <a:rPr lang="en-US" dirty="0"/>
              <a:t>ALSO</a:t>
            </a:r>
            <a:r>
              <a:rPr lang="en-US" u="none" strike="noStrike" baseline="0" dirty="0"/>
              <a:t> have significant altered mental status</a:t>
            </a:r>
          </a:p>
          <a:p>
            <a:pPr lvl="1"/>
            <a:r>
              <a:rPr lang="en-US" dirty="0"/>
              <a:t>C</a:t>
            </a:r>
            <a:r>
              <a:rPr lang="en-US" u="none" strike="noStrike" baseline="0" dirty="0"/>
              <a:t>an be fatal</a:t>
            </a:r>
          </a:p>
          <a:p>
            <a:pPr lvl="1"/>
            <a:r>
              <a:rPr lang="en-US" u="none" strike="noStrike" baseline="0" dirty="0"/>
              <a:t>Classically, patients have hot, dry, flushed skin because the body’s sweating mechanisms have been exhausted. </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spTree>
    <p:extLst>
      <p:ext uri="{BB962C8B-B14F-4D97-AF65-F5344CB8AC3E}">
        <p14:creationId xmlns:p14="http://schemas.microsoft.com/office/powerpoint/2010/main" val="2821952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35969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AF7A8B-76E9-44F7-9853-F885F44A5504}"/>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of Heat-Related Emergencies</a:t>
            </a:r>
          </a:p>
        </p:txBody>
      </p:sp>
      <p:sp>
        <p:nvSpPr>
          <p:cNvPr id="3" name="Text Placeholder 2">
            <a:extLst>
              <a:ext uri="{FF2B5EF4-FFF2-40B4-BE49-F238E27FC236}">
                <a16:creationId xmlns:a16="http://schemas.microsoft.com/office/drawing/2014/main" xmlns="" id="{06890B15-58B4-4E12-9128-39E3E9452CEB}"/>
              </a:ext>
            </a:extLst>
          </p:cNvPr>
          <p:cNvSpPr>
            <a:spLocks noGrp="1"/>
          </p:cNvSpPr>
          <p:nvPr>
            <p:ph sz="half" idx="1"/>
          </p:nvPr>
        </p:nvSpPr>
        <p:spPr>
          <a:xfrm>
            <a:off x="933450" y="1733550"/>
            <a:ext cx="4855464" cy="4762499"/>
          </a:xfrm>
        </p:spPr>
        <p:txBody>
          <a:bodyPr>
            <a:normAutofit/>
          </a:bodyPr>
          <a:lstStyle/>
          <a:p>
            <a:pPr marR="0" lvl="0" rtl="0"/>
            <a:r>
              <a:rPr lang="en-US" sz="2000" dirty="0"/>
              <a:t>M</a:t>
            </a:r>
            <a:r>
              <a:rPr lang="en-US" sz="2000" u="none" strike="noStrike" baseline="0" dirty="0"/>
              <a:t>ove patients to a cooler location as soon as possible and/or shade patients from direct exposure to the sun. </a:t>
            </a:r>
          </a:p>
          <a:p>
            <a:pPr marR="0" lvl="0" rtl="0"/>
            <a:r>
              <a:rPr lang="en-US" sz="2000" dirty="0"/>
              <a:t>N</a:t>
            </a:r>
            <a:r>
              <a:rPr lang="en-US" sz="2000" u="none" strike="noStrike" baseline="0" dirty="0"/>
              <a:t>ature of further care is based on the cause of the suspected heat-related illness.</a:t>
            </a:r>
          </a:p>
          <a:p>
            <a:pPr lvl="1"/>
            <a:r>
              <a:rPr lang="en-US" u="none" strike="noStrike" baseline="0" dirty="0"/>
              <a:t>If you suspect heatstroke, attend to any threats to life identified in your primary assessment. </a:t>
            </a:r>
          </a:p>
          <a:p>
            <a:pPr lvl="1"/>
            <a:r>
              <a:rPr lang="en-US" u="none" strike="noStrike" baseline="0" dirty="0"/>
              <a:t>Provide appropriate hydration and any needed supportive measures. </a:t>
            </a:r>
          </a:p>
          <a:p>
            <a:pPr lvl="1"/>
            <a:r>
              <a:rPr lang="en-US" u="none" strike="noStrike" baseline="0" dirty="0"/>
              <a:t>If patient’s oxygen saturation is less than 94%, provide oxygen.</a:t>
            </a:r>
          </a:p>
        </p:txBody>
      </p:sp>
      <p:pic>
        <p:nvPicPr>
          <p:cNvPr id="5122" name="Picture 2" descr="Photo shows a woman lying on a blanket with two men flanking her, one of them is pouring water on her hair from a flask. One man is holding up a screen to provide shade for the wo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466" y="1802195"/>
            <a:ext cx="2862262" cy="428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7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8DA01A-1D5B-4BF4-8BBC-A86A0FB08278}"/>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Heat Syncope</a:t>
            </a:r>
            <a:endParaRPr lang="en-US" b="1" i="0" u="none" strike="noStrike" kern="1600" baseline="0" dirty="0"/>
          </a:p>
        </p:txBody>
      </p:sp>
      <p:sp>
        <p:nvSpPr>
          <p:cNvPr id="3" name="Text Placeholder 2">
            <a:extLst>
              <a:ext uri="{FF2B5EF4-FFF2-40B4-BE49-F238E27FC236}">
                <a16:creationId xmlns:a16="http://schemas.microsoft.com/office/drawing/2014/main" xmlns="" id="{CADB0486-FD61-4993-9D88-D5D106C8669B}"/>
              </a:ext>
            </a:extLst>
          </p:cNvPr>
          <p:cNvSpPr>
            <a:spLocks noGrp="1"/>
          </p:cNvSpPr>
          <p:nvPr>
            <p:ph type="body" idx="1"/>
          </p:nvPr>
        </p:nvSpPr>
        <p:spPr/>
        <p:txBody>
          <a:bodyPr/>
          <a:lstStyle/>
          <a:p>
            <a:r>
              <a:rPr lang="en-US" dirty="0"/>
              <a:t>R</a:t>
            </a:r>
            <a:r>
              <a:rPr lang="en-US" u="none" strike="noStrike" baseline="0" dirty="0"/>
              <a:t>emove the person from the heat source. </a:t>
            </a:r>
          </a:p>
          <a:p>
            <a:r>
              <a:rPr lang="en-US" u="none" strike="noStrike" baseline="0" dirty="0"/>
              <a:t>Place patient into a supine position with legs elevated 10 to 12 inches, which allows blood to flow to vital organs such as the brain. </a:t>
            </a:r>
          </a:p>
          <a:p>
            <a:r>
              <a:rPr lang="en-US" u="none" strike="noStrike" baseline="0" dirty="0"/>
              <a:t>Provide supportive measures. </a:t>
            </a:r>
          </a:p>
          <a:p>
            <a:r>
              <a:rPr lang="en-US" dirty="0"/>
              <a:t>G</a:t>
            </a:r>
            <a:r>
              <a:rPr lang="en-US" u="none" strike="noStrike" baseline="0" dirty="0"/>
              <a:t>ive cool nonalcoholic liquids.</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spTree>
    <p:extLst>
      <p:ext uri="{BB962C8B-B14F-4D97-AF65-F5344CB8AC3E}">
        <p14:creationId xmlns:p14="http://schemas.microsoft.com/office/powerpoint/2010/main" val="335033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0B7D86-78B6-4F35-A11B-96103231A216}"/>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Heat Cramps</a:t>
            </a:r>
            <a:endParaRPr lang="en-US" b="1" i="0" u="none" strike="noStrike" kern="1600" baseline="0" dirty="0"/>
          </a:p>
        </p:txBody>
      </p:sp>
      <p:sp>
        <p:nvSpPr>
          <p:cNvPr id="3" name="Text Placeholder 2">
            <a:extLst>
              <a:ext uri="{FF2B5EF4-FFF2-40B4-BE49-F238E27FC236}">
                <a16:creationId xmlns:a16="http://schemas.microsoft.com/office/drawing/2014/main" xmlns="" id="{5AEE7CF6-8E97-476D-BB6E-E09F722033FD}"/>
              </a:ext>
            </a:extLst>
          </p:cNvPr>
          <p:cNvSpPr>
            <a:spLocks noGrp="1"/>
          </p:cNvSpPr>
          <p:nvPr>
            <p:ph type="body" idx="1"/>
          </p:nvPr>
        </p:nvSpPr>
        <p:spPr/>
        <p:txBody>
          <a:bodyPr/>
          <a:lstStyle/>
          <a:p>
            <a:r>
              <a:rPr lang="en-US" u="none" strike="noStrike" baseline="0" dirty="0"/>
              <a:t>Heat cramps generally respond favorably to oral electrolyte solutions such as commercial sports beverages. </a:t>
            </a:r>
          </a:p>
          <a:p>
            <a:pPr lvl="1"/>
            <a:r>
              <a:rPr lang="en-US" u="none" strike="noStrike" baseline="0" dirty="0"/>
              <a:t>Sports drinks may need to be diluted to 50% water and 50% sport drink. </a:t>
            </a:r>
          </a:p>
          <a:p>
            <a:pPr lvl="1"/>
            <a:r>
              <a:rPr lang="en-US" dirty="0"/>
              <a:t>M</a:t>
            </a:r>
            <a:r>
              <a:rPr lang="en-US" u="none" strike="noStrike" baseline="0" dirty="0"/>
              <a:t>ix 1/4 to 1/2 teaspoon of table salt into a quart of cool water and add some pleasant flavoring. </a:t>
            </a:r>
          </a:p>
          <a:p>
            <a:pPr lvl="1"/>
            <a:r>
              <a:rPr lang="en-US" dirty="0"/>
              <a:t>C</a:t>
            </a:r>
            <a:r>
              <a:rPr lang="en-US" u="none" strike="noStrike" baseline="0" dirty="0"/>
              <a:t>onsumed slowly to prevent vomiting</a:t>
            </a:r>
          </a:p>
          <a:p>
            <a:r>
              <a:rPr lang="en-US" u="none" strike="noStrike" baseline="0" dirty="0"/>
              <a:t>Gentle stretching or massage of the cramped muscles is usually beneficial and can provide some relief.</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spTree>
    <p:extLst>
      <p:ext uri="{BB962C8B-B14F-4D97-AF65-F5344CB8AC3E}">
        <p14:creationId xmlns:p14="http://schemas.microsoft.com/office/powerpoint/2010/main" val="2573515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FD729-A347-4857-B8AD-537107792F3D}"/>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Heat Exhaustion</a:t>
            </a:r>
            <a:endParaRPr lang="en-US" b="1" i="0" u="none" strike="noStrike" kern="1600" baseline="0" dirty="0"/>
          </a:p>
        </p:txBody>
      </p:sp>
      <p:sp>
        <p:nvSpPr>
          <p:cNvPr id="3" name="Text Placeholder 2">
            <a:extLst>
              <a:ext uri="{FF2B5EF4-FFF2-40B4-BE49-F238E27FC236}">
                <a16:creationId xmlns:a16="http://schemas.microsoft.com/office/drawing/2014/main" xmlns="" id="{303996F3-BC3F-4B27-BE81-E33870F2FCE9}"/>
              </a:ext>
            </a:extLst>
          </p:cNvPr>
          <p:cNvSpPr>
            <a:spLocks noGrp="1"/>
          </p:cNvSpPr>
          <p:nvPr>
            <p:ph type="body" idx="1"/>
          </p:nvPr>
        </p:nvSpPr>
        <p:spPr/>
        <p:txBody>
          <a:bodyPr/>
          <a:lstStyle/>
          <a:p>
            <a:r>
              <a:rPr lang="en-US" u="none" strike="noStrike" baseline="0" dirty="0"/>
              <a:t>Treat heat exhaustion promptly to prevent it from developing into heatstroke by taking the following actions:</a:t>
            </a:r>
          </a:p>
          <a:p>
            <a:pPr lvl="1"/>
            <a:r>
              <a:rPr lang="en-US" u="none" strike="noStrike" baseline="0" dirty="0"/>
              <a:t>Immediately move to a location that provides shade and a cooler temperature.</a:t>
            </a:r>
          </a:p>
          <a:p>
            <a:pPr lvl="1"/>
            <a:r>
              <a:rPr lang="en-US" u="none" strike="noStrike" baseline="0" dirty="0"/>
              <a:t>Place in a position of comfort, usually supine with the legs elevated 10 to 12 inches.</a:t>
            </a:r>
          </a:p>
          <a:p>
            <a:pPr lvl="1"/>
            <a:r>
              <a:rPr lang="en-US" u="none" strike="noStrike" baseline="0" dirty="0"/>
              <a:t>Remove clothing and cool patient by fanning.</a:t>
            </a:r>
            <a:endParaRPr lang="en-US" dirty="0"/>
          </a:p>
          <a:p>
            <a:pPr lvl="1"/>
            <a:r>
              <a:rPr lang="en-US" u="none" strike="noStrike" baseline="0" dirty="0"/>
              <a:t>Provide patient high-flow oxygen if oxygen saturation is less than 94%.</a:t>
            </a:r>
          </a:p>
          <a:p>
            <a:pPr lvl="1"/>
            <a:r>
              <a:rPr lang="en-US" u="none" strike="noStrike" baseline="0" dirty="0"/>
              <a:t>If patient can swallow, rehydrate patient with cool water, a cool electrolyte-containing solution, or 1/4 to 1/2 teaspoon of table salt added to a quart of cool water. </a:t>
            </a:r>
          </a:p>
          <a:p>
            <a:pPr lvl="2"/>
            <a:r>
              <a:rPr lang="en-US" dirty="0"/>
              <a:t>Never force oral fluids for patients who are not fully responsive.</a:t>
            </a:r>
            <a:endParaRPr lang="en-US" u="none" strike="noStrike" baseline="0" dirty="0"/>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spTree>
    <p:extLst>
      <p:ext uri="{BB962C8B-B14F-4D97-AF65-F5344CB8AC3E}">
        <p14:creationId xmlns:p14="http://schemas.microsoft.com/office/powerpoint/2010/main" val="2621966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F99D5-3E3D-48C3-938F-C69ECF942357}"/>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Heat Exhaustion</a:t>
            </a:r>
            <a:endParaRPr lang="en-US" b="1" i="0" u="none" strike="noStrike" kern="1600" baseline="0" dirty="0"/>
          </a:p>
        </p:txBody>
      </p:sp>
      <p:sp>
        <p:nvSpPr>
          <p:cNvPr id="3" name="Text Placeholder 2">
            <a:extLst>
              <a:ext uri="{FF2B5EF4-FFF2-40B4-BE49-F238E27FC236}">
                <a16:creationId xmlns:a16="http://schemas.microsoft.com/office/drawing/2014/main" xmlns="" id="{81EA4874-620B-4CEE-B5E7-51B0152BEF8D}"/>
              </a:ext>
            </a:extLst>
          </p:cNvPr>
          <p:cNvSpPr>
            <a:spLocks noGrp="1"/>
          </p:cNvSpPr>
          <p:nvPr>
            <p:ph type="body" idx="1"/>
          </p:nvPr>
        </p:nvSpPr>
        <p:spPr>
          <a:xfrm>
            <a:off x="878205" y="1825013"/>
            <a:ext cx="10435590" cy="4197096"/>
          </a:xfrm>
        </p:spPr>
        <p:txBody>
          <a:bodyPr/>
          <a:lstStyle/>
          <a:p>
            <a:pPr marR="0" lvl="0" rtl="0"/>
            <a:r>
              <a:rPr lang="en-US" u="none" strike="noStrike" baseline="0" dirty="0"/>
              <a:t>In most cases, these measures will improve patient’s condition rapidly. </a:t>
            </a:r>
          </a:p>
          <a:p>
            <a:pPr marR="0" lvl="0" rtl="0"/>
            <a:r>
              <a:rPr lang="en-US" u="none" strike="noStrike" baseline="0" dirty="0"/>
              <a:t>Lack of improvement or a worsening of symptoms may be indications of heatstroke. </a:t>
            </a:r>
          </a:p>
          <a:p>
            <a:pPr marR="0" lvl="0" rtl="0"/>
            <a:r>
              <a:rPr lang="en-US" u="none" strike="noStrike" baseline="0" dirty="0"/>
              <a:t>Because the distinction between heat exhaustion and heatstroke is not always clear, transport to a hospital for further evaluation and treatment any patient for whom any of the following conditions applies:</a:t>
            </a:r>
          </a:p>
          <a:p>
            <a:pPr lvl="1"/>
            <a:r>
              <a:rPr lang="en-US" u="none" strike="noStrike" baseline="0" dirty="0"/>
              <a:t>Symptoms that do not clear up promptly</a:t>
            </a:r>
          </a:p>
          <a:p>
            <a:pPr lvl="1"/>
            <a:r>
              <a:rPr lang="en-US" dirty="0"/>
              <a:t>D</a:t>
            </a:r>
            <a:r>
              <a:rPr lang="en-US" u="none" strike="noStrike" baseline="0" dirty="0"/>
              <a:t>ecreasing level of responsiveness</a:t>
            </a:r>
          </a:p>
          <a:p>
            <a:pPr lvl="1"/>
            <a:r>
              <a:rPr lang="en-US" u="none" strike="noStrike" baseline="0" dirty="0"/>
              <a:t>Body temperature that remains elevated</a:t>
            </a:r>
          </a:p>
          <a:p>
            <a:pPr lvl="1"/>
            <a:r>
              <a:rPr lang="en-US" u="none" strike="noStrike" baseline="0" dirty="0"/>
              <a:t>Patient is very young, elderly, or has an underlying medical condition such as diabetes or cardiovascular disease</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spTree>
    <p:extLst>
      <p:ext uri="{BB962C8B-B14F-4D97-AF65-F5344CB8AC3E}">
        <p14:creationId xmlns:p14="http://schemas.microsoft.com/office/powerpoint/2010/main" val="3695109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01998-E0DA-47E6-B521-7E40DBD136D6}"/>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Heatstroke </a:t>
            </a:r>
            <a:endParaRPr lang="en-US" b="1" i="0" u="none" strike="noStrike" kern="1600" baseline="0" dirty="0"/>
          </a:p>
        </p:txBody>
      </p:sp>
      <p:sp>
        <p:nvSpPr>
          <p:cNvPr id="3" name="Text Placeholder 2">
            <a:extLst>
              <a:ext uri="{FF2B5EF4-FFF2-40B4-BE49-F238E27FC236}">
                <a16:creationId xmlns:a16="http://schemas.microsoft.com/office/drawing/2014/main" xmlns="" id="{5460A7D3-6C92-4A14-9FB9-3A3D34E1D528}"/>
              </a:ext>
            </a:extLst>
          </p:cNvPr>
          <p:cNvSpPr>
            <a:spLocks noGrp="1"/>
          </p:cNvSpPr>
          <p:nvPr>
            <p:ph type="body" idx="1"/>
          </p:nvPr>
        </p:nvSpPr>
        <p:spPr/>
        <p:txBody>
          <a:bodyPr/>
          <a:lstStyle/>
          <a:p>
            <a:r>
              <a:rPr lang="en-US" u="none" strike="noStrike" baseline="0" dirty="0"/>
              <a:t>Heatstroke</a:t>
            </a:r>
            <a:r>
              <a:rPr lang="en-US" u="none" strike="noStrike" dirty="0"/>
              <a:t> </a:t>
            </a:r>
            <a:r>
              <a:rPr lang="en-US" u="none" strike="noStrike" baseline="0" dirty="0"/>
              <a:t>is a true emergency that requires immediate attention. </a:t>
            </a:r>
          </a:p>
          <a:p>
            <a:pPr lvl="1"/>
            <a:r>
              <a:rPr lang="en-US" u="none" strike="noStrike" baseline="0" dirty="0"/>
              <a:t>Recovery from heatstroke depends on the duration of the hyperthermia and the speed with which treatment is administered. </a:t>
            </a:r>
          </a:p>
          <a:p>
            <a:pPr lvl="1"/>
            <a:r>
              <a:rPr lang="en-US" u="none" strike="noStrike" baseline="0" dirty="0"/>
              <a:t>Emergency treatment should begin immediately in the field and has one objective: lower patient’s body temperature by any means available. </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spTree>
    <p:extLst>
      <p:ext uri="{BB962C8B-B14F-4D97-AF65-F5344CB8AC3E}">
        <p14:creationId xmlns:p14="http://schemas.microsoft.com/office/powerpoint/2010/main" val="3952179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EE2C6-3BF4-43E3-9869-7E66D6262276}"/>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Heatstroke</a:t>
            </a:r>
            <a:endParaRPr lang="en-US" b="1" i="0" u="none" strike="noStrike" kern="1600" baseline="0" dirty="0"/>
          </a:p>
        </p:txBody>
      </p:sp>
      <p:sp>
        <p:nvSpPr>
          <p:cNvPr id="3" name="Text Placeholder 2">
            <a:extLst>
              <a:ext uri="{FF2B5EF4-FFF2-40B4-BE49-F238E27FC236}">
                <a16:creationId xmlns:a16="http://schemas.microsoft.com/office/drawing/2014/main" xmlns="" id="{686810EE-8A9B-40AB-B16C-E3A9D455E18E}"/>
              </a:ext>
            </a:extLst>
          </p:cNvPr>
          <p:cNvSpPr>
            <a:spLocks noGrp="1"/>
          </p:cNvSpPr>
          <p:nvPr>
            <p:ph type="body" idx="1"/>
          </p:nvPr>
        </p:nvSpPr>
        <p:spPr/>
        <p:txBody>
          <a:bodyPr/>
          <a:lstStyle/>
          <a:p>
            <a:pPr marR="0" lvl="0" rtl="0"/>
            <a:r>
              <a:rPr lang="en-US" u="none" strike="noStrike" baseline="0" dirty="0"/>
              <a:t>Take the following steps when treating a patient with heatstroke:</a:t>
            </a:r>
          </a:p>
          <a:p>
            <a:pPr lvl="1"/>
            <a:r>
              <a:rPr lang="en-US" u="none" strike="noStrike" baseline="0" dirty="0"/>
              <a:t>Notify EMS as quickly as possible for advanced life support (ALS) transport to a hospital.</a:t>
            </a:r>
          </a:p>
          <a:p>
            <a:pPr lvl="1"/>
            <a:r>
              <a:rPr lang="en-US" u="none" strike="noStrike" baseline="0" dirty="0"/>
              <a:t>Move patient promptly from the hot environment to a cool, shaded environment.</a:t>
            </a:r>
          </a:p>
          <a:p>
            <a:pPr lvl="1"/>
            <a:r>
              <a:rPr lang="en-US" u="none" strike="noStrike" baseline="0" dirty="0"/>
              <a:t>Remove patient’s clothing.</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spTree>
    <p:extLst>
      <p:ext uri="{BB962C8B-B14F-4D97-AF65-F5344CB8AC3E}">
        <p14:creationId xmlns:p14="http://schemas.microsoft.com/office/powerpoint/2010/main" val="268790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p:txBody>
          <a:bodyPr/>
          <a:lstStyle/>
          <a:p>
            <a:r>
              <a:rPr lang="en-US" dirty="0"/>
              <a:t>Ambient temperature</a:t>
            </a:r>
          </a:p>
          <a:p>
            <a:r>
              <a:rPr lang="en-US" dirty="0"/>
              <a:t>Core body temperature</a:t>
            </a:r>
          </a:p>
          <a:p>
            <a:r>
              <a:rPr lang="en-US" dirty="0"/>
              <a:t>Heat acclimatization</a:t>
            </a:r>
          </a:p>
          <a:p>
            <a:r>
              <a:rPr lang="en-US" dirty="0"/>
              <a:t>Heat index</a:t>
            </a:r>
          </a:p>
          <a:p>
            <a:r>
              <a:rPr lang="en-US" dirty="0"/>
              <a:t>Humidity</a:t>
            </a:r>
          </a:p>
          <a:p>
            <a:r>
              <a:rPr lang="en-US" dirty="0"/>
              <a:t>Hyperthermia</a:t>
            </a:r>
          </a:p>
          <a:p>
            <a:r>
              <a:rPr lang="en-US" dirty="0"/>
              <a:t>Thermoregulation</a:t>
            </a:r>
          </a:p>
        </p:txBody>
      </p:sp>
    </p:spTree>
    <p:extLst>
      <p:ext uri="{BB962C8B-B14F-4D97-AF65-F5344CB8AC3E}">
        <p14:creationId xmlns:p14="http://schemas.microsoft.com/office/powerpoint/2010/main" val="131854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31A55-E135-4E06-A59D-3534DF424A7D}"/>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Heatstroke</a:t>
            </a:r>
            <a:endParaRPr lang="en-US" b="1" i="0" u="none" strike="noStrike" kern="1600" baseline="0" dirty="0"/>
          </a:p>
        </p:txBody>
      </p:sp>
      <p:sp>
        <p:nvSpPr>
          <p:cNvPr id="3" name="Text Placeholder 2">
            <a:extLst>
              <a:ext uri="{FF2B5EF4-FFF2-40B4-BE49-F238E27FC236}">
                <a16:creationId xmlns:a16="http://schemas.microsoft.com/office/drawing/2014/main" xmlns="" id="{228DF1B7-3686-41D9-B54D-47356321FABA}"/>
              </a:ext>
            </a:extLst>
          </p:cNvPr>
          <p:cNvSpPr>
            <a:spLocks noGrp="1"/>
          </p:cNvSpPr>
          <p:nvPr>
            <p:ph type="body" idx="1"/>
          </p:nvPr>
        </p:nvSpPr>
        <p:spPr/>
        <p:txBody>
          <a:bodyPr/>
          <a:lstStyle/>
          <a:p>
            <a:pPr marR="0" lvl="0" rtl="0"/>
            <a:r>
              <a:rPr lang="en-US" u="none" strike="noStrike" baseline="0" dirty="0"/>
              <a:t>Provide supplemental oxygen only if oxygen saturation is less than 94%, and then monitor to ensure it remains between 94-99%.</a:t>
            </a:r>
          </a:p>
          <a:p>
            <a:pPr marR="0" lvl="0" rtl="0"/>
            <a:r>
              <a:rPr lang="en-US" dirty="0"/>
              <a:t>The m</a:t>
            </a:r>
            <a:r>
              <a:rPr lang="en-US" u="none" strike="noStrike" baseline="0" dirty="0"/>
              <a:t>ost effective cooling mechanisms are convection and evaporation, which are accomplished by keeping exposed skin wet and having a continuous flow of air across the skin. </a:t>
            </a:r>
          </a:p>
          <a:p>
            <a:pPr marR="0" lvl="0" rtl="0"/>
            <a:r>
              <a:rPr lang="en-US" u="none" strike="noStrike" baseline="0" dirty="0"/>
              <a:t>Conductive cooling can also be effective, particularly if ice packs are applied to areas of high blood flow, such as the armpits and groin.</a:t>
            </a:r>
          </a:p>
          <a:p>
            <a:pPr marR="0" lvl="0" rtl="0"/>
            <a:r>
              <a:rPr lang="en-US" dirty="0"/>
              <a:t>I</a:t>
            </a:r>
            <a:r>
              <a:rPr lang="en-US" u="none" strike="noStrike" baseline="0" dirty="0"/>
              <a:t>mmersion of patients in cold water is the most effective treatment but is best done under direct medical supervision.</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spTree>
    <p:extLst>
      <p:ext uri="{BB962C8B-B14F-4D97-AF65-F5344CB8AC3E}">
        <p14:creationId xmlns:p14="http://schemas.microsoft.com/office/powerpoint/2010/main" val="4225396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DFA1A-E7A9-4C75-8D8B-2ECEB3DF618E}"/>
              </a:ext>
            </a:extLst>
          </p:cNvPr>
          <p:cNvSpPr>
            <a:spLocks noGrp="1"/>
          </p:cNvSpPr>
          <p:nvPr>
            <p:ph type="title"/>
          </p:nvPr>
        </p:nvSpPr>
        <p:spPr/>
        <p:txBody>
          <a:bodyPr/>
          <a:lstStyle/>
          <a:p>
            <a:pPr marR="0" rtl="0"/>
            <a:r>
              <a:rPr lang="en-US" b="1" i="0" u="none" strike="noStrike" kern="1600" baseline="0" dirty="0"/>
              <a:t>Management:</a:t>
            </a:r>
            <a:r>
              <a:rPr lang="en-US" kern="1600" dirty="0"/>
              <a:t> Heatstroke</a:t>
            </a:r>
            <a:endParaRPr lang="en-US" b="1" i="0" u="none" strike="noStrike" kern="1600" baseline="0" dirty="0"/>
          </a:p>
        </p:txBody>
      </p:sp>
      <p:sp>
        <p:nvSpPr>
          <p:cNvPr id="3" name="Text Placeholder 2">
            <a:extLst>
              <a:ext uri="{FF2B5EF4-FFF2-40B4-BE49-F238E27FC236}">
                <a16:creationId xmlns:a16="http://schemas.microsoft.com/office/drawing/2014/main" xmlns="" id="{F730ABCD-EEFE-4733-BF67-29865530EEE1}"/>
              </a:ext>
            </a:extLst>
          </p:cNvPr>
          <p:cNvSpPr>
            <a:spLocks noGrp="1"/>
          </p:cNvSpPr>
          <p:nvPr>
            <p:ph type="body" idx="1"/>
          </p:nvPr>
        </p:nvSpPr>
        <p:spPr>
          <a:xfrm>
            <a:off x="878205" y="1845688"/>
            <a:ext cx="10435590" cy="4446477"/>
          </a:xfrm>
        </p:spPr>
        <p:txBody>
          <a:bodyPr/>
          <a:lstStyle/>
          <a:p>
            <a:pPr marR="0" lvl="0" rtl="0"/>
            <a:r>
              <a:rPr lang="en-US" u="none" strike="noStrike" baseline="0" dirty="0"/>
              <a:t>If possible, check patient’s temperature frequently to determine if core body temperature is cooling. </a:t>
            </a:r>
          </a:p>
          <a:p>
            <a:pPr lvl="1"/>
            <a:r>
              <a:rPr lang="en-US" u="none" strike="noStrike" baseline="0" dirty="0"/>
              <a:t>Although a rectal temperature is best, an oral thermometer can be used. </a:t>
            </a:r>
          </a:p>
          <a:p>
            <a:pPr lvl="1"/>
            <a:r>
              <a:rPr lang="en-US" u="none" strike="noStrike" baseline="0" dirty="0"/>
              <a:t>Forehead and tympanic “ear” thermometers are not accurate. </a:t>
            </a:r>
          </a:p>
          <a:p>
            <a:r>
              <a:rPr lang="en-US" u="none" strike="noStrike" baseline="0" dirty="0"/>
              <a:t>When the body temperature reaches approximately 101°F (38.3°C), taper off the cooling efforts.</a:t>
            </a:r>
          </a:p>
          <a:p>
            <a:pPr lvl="1"/>
            <a:r>
              <a:rPr lang="en-US" dirty="0"/>
              <a:t>R</a:t>
            </a:r>
            <a:r>
              <a:rPr lang="en-US" u="none" strike="noStrike" baseline="0" dirty="0"/>
              <a:t>apid cooling below this point may lead to shivering (which will generate unwanted heat). </a:t>
            </a:r>
          </a:p>
          <a:p>
            <a:r>
              <a:rPr lang="en-US" u="none" strike="noStrike" baseline="0" dirty="0"/>
              <a:t>Do not give medications such as aspirin, ibuprofen, or acetaminophen. </a:t>
            </a:r>
          </a:p>
          <a:p>
            <a:r>
              <a:rPr lang="en-US" u="none" strike="noStrike" baseline="0" dirty="0"/>
              <a:t>Rapid evacuation is indicated. </a:t>
            </a:r>
          </a:p>
          <a:p>
            <a:r>
              <a:rPr lang="en-US" u="none" strike="noStrike" baseline="0" dirty="0"/>
              <a:t>Monitor patients carefully for a rebound increase in body temperature.</a:t>
            </a:r>
          </a:p>
        </p:txBody>
      </p:sp>
      <p:pic>
        <p:nvPicPr>
          <p:cNvPr id="6" name="Picture 5"/>
          <p:cNvPicPr>
            <a:picLocks noChangeAspect="1"/>
          </p:cNvPicPr>
          <p:nvPr/>
        </p:nvPicPr>
        <p:blipFill>
          <a:blip r:embed="rId2"/>
          <a:stretch>
            <a:fillRect/>
          </a:stretch>
        </p:blipFill>
        <p:spPr>
          <a:xfrm>
            <a:off x="10200673" y="480067"/>
            <a:ext cx="1359526" cy="1365622"/>
          </a:xfrm>
          <a:prstGeom prst="rect">
            <a:avLst/>
          </a:prstGeom>
        </p:spPr>
      </p:pic>
      <p:sp>
        <p:nvSpPr>
          <p:cNvPr id="7" name="TextBox 6"/>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spTree>
    <p:extLst>
      <p:ext uri="{BB962C8B-B14F-4D97-AF65-F5344CB8AC3E}">
        <p14:creationId xmlns:p14="http://schemas.microsoft.com/office/powerpoint/2010/main" val="849985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26370-88CB-4908-9F86-C8C7A55AE70A}"/>
              </a:ext>
            </a:extLst>
          </p:cNvPr>
          <p:cNvSpPr>
            <a:spLocks noGrp="1"/>
          </p:cNvSpPr>
          <p:nvPr>
            <p:ph type="title"/>
          </p:nvPr>
        </p:nvSpPr>
        <p:spPr>
          <a:xfrm>
            <a:off x="0" y="121033"/>
            <a:ext cx="12192000" cy="1002089"/>
          </a:xfrm>
        </p:spPr>
        <p:txBody>
          <a:bodyPr anchor="ctr">
            <a:normAutofit/>
          </a:bodyPr>
          <a:lstStyle/>
          <a:p>
            <a:pPr marR="0" rtl="0"/>
            <a:r>
              <a:rPr lang="en-US" sz="2700" b="1" i="0" u="none" strike="noStrike" kern="1600" baseline="0" dirty="0"/>
              <a:t>Differentiating Between Heat Exhaustion and Heatstroke</a:t>
            </a:r>
          </a:p>
        </p:txBody>
      </p:sp>
      <p:sp>
        <p:nvSpPr>
          <p:cNvPr id="3" name="Text Placeholder 2">
            <a:extLst>
              <a:ext uri="{FF2B5EF4-FFF2-40B4-BE49-F238E27FC236}">
                <a16:creationId xmlns:a16="http://schemas.microsoft.com/office/drawing/2014/main" xmlns="" id="{A5E78AEB-6DB2-4B9C-B08C-BB7D14E31DAB}"/>
              </a:ext>
            </a:extLst>
          </p:cNvPr>
          <p:cNvSpPr>
            <a:spLocks noGrp="1"/>
          </p:cNvSpPr>
          <p:nvPr>
            <p:ph sz="half" idx="1"/>
          </p:nvPr>
        </p:nvSpPr>
        <p:spPr>
          <a:xfrm>
            <a:off x="914400" y="1461052"/>
            <a:ext cx="4855464" cy="4729436"/>
          </a:xfrm>
        </p:spPr>
        <p:txBody>
          <a:bodyPr>
            <a:normAutofit/>
          </a:bodyPr>
          <a:lstStyle/>
          <a:p>
            <a:pPr marR="0" lvl="0" rtl="0"/>
            <a:r>
              <a:rPr lang="en-US" u="none" strike="noStrike" baseline="0" dirty="0"/>
              <a:t>Table 26-2 lists the criteria that help differentiate between heat exhaustion and heatstroke.</a:t>
            </a:r>
          </a:p>
        </p:txBody>
      </p:sp>
      <p:pic>
        <p:nvPicPr>
          <p:cNvPr id="7" name="Picture 6"/>
          <p:cNvPicPr>
            <a:picLocks noChangeAspect="1"/>
          </p:cNvPicPr>
          <p:nvPr/>
        </p:nvPicPr>
        <p:blipFill>
          <a:blip r:embed="rId2"/>
          <a:stretch>
            <a:fillRect/>
          </a:stretch>
        </p:blipFill>
        <p:spPr>
          <a:xfrm>
            <a:off x="10200673" y="480067"/>
            <a:ext cx="1359526" cy="1365622"/>
          </a:xfrm>
          <a:prstGeom prst="rect">
            <a:avLst/>
          </a:prstGeom>
        </p:spPr>
      </p:pic>
      <p:sp>
        <p:nvSpPr>
          <p:cNvPr id="9" name="TextBox 8"/>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26-4</a:t>
            </a:r>
          </a:p>
        </p:txBody>
      </p:sp>
      <p:pic>
        <p:nvPicPr>
          <p:cNvPr id="2050" name="Picture 2" descr="There are three columns: Findings, Heat exhaustion, and heatstroke. Row entries are as follows: Row 1. Findings: Occurs in high environmental temperatures? Heat exhaustion: Yes. Heatstroke: Yes. Row 2. Findings: May be associated with exercise. Heat exhaustion: Yes. Heatstroke: Yes. Row 3. Findings: Patient collapses. Heat exhaustion: Possible. Heatstroke: Yes. Row 4. Findings: Level of responsiveness. Heat exhaustion: Anxious. Heatstroke: Significant altered mental status, progresses to coma. Row 5. Findings: Elevated core body temperature. Heat exhaustion: Yes, usually below 40 degrees Celsius or 104 degrees Fahrenheit. Heatstroke: Yes, may be higher than 40 degrees Celsius or 104 degrees Fahrenheit. Row 6. Findings: Pulse rapid. Heat exhaustion: Yes. Heatstroke: Yes. Row 7. Breathing rapid. Heat exhaustion: Yes. Heatstroke: Yes. Row 8. Findings: Responds to treatment in field or aid room. Heat exhaustion: Yes, rapidly. Heatstroke: Condition may worsen despite treatment. Row 9. Findings: Shock, hypotension present. Heat exhaustion: No. Heatstroke: Yes. Row 10. Findings: Action to take in the field. Heat exhaustion: Treat in the field. Heatstroke: Evacuate and initiate treatment. Row 11. Finding: Treatment. Heat exhaustion: Cooling, rehydration. Heat stroke: Rapid cooling." title="The table shows differentiating between heat exhaustion and heatstro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092" y="2388876"/>
            <a:ext cx="6242508" cy="413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0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264088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52AB4-D6BE-4B39-BF39-B3DA9A60438A}"/>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6D31B7BA-1702-46FD-94DB-F3E243C1BC25}"/>
              </a:ext>
            </a:extLst>
          </p:cNvPr>
          <p:cNvSpPr>
            <a:spLocks noGrp="1"/>
          </p:cNvSpPr>
          <p:nvPr>
            <p:ph type="body" idx="1"/>
          </p:nvPr>
        </p:nvSpPr>
        <p:spPr/>
        <p:txBody>
          <a:bodyPr/>
          <a:lstStyle/>
          <a:p>
            <a:pPr marR="0" lvl="0" rtl="0"/>
            <a:r>
              <a:rPr lang="en-US" u="none" strike="noStrike" baseline="0" dirty="0"/>
              <a:t>You are asked to patrol at a summer off-road bicycle race at your resort. The race starts at 10 AM and takes 3 hours. Morning temperatures are tolerable, but midday temperatures reach 90°F. You are stationed near the finish line. As one of the last bikers comes to the finish line, she collapses after getting off her bike. She stands, staggers over to you, and bends over panting. She asks for water and states she is hot and exhausted. Her face is flushed.</a:t>
            </a:r>
          </a:p>
          <a:p>
            <a:pPr marR="0" lvl="0" rtl="0"/>
            <a:endParaRPr lang="en-US" u="none" strike="noStrike" baseline="0" dirty="0"/>
          </a:p>
          <a:p>
            <a:pPr marR="0" lvl="0" rtl="0"/>
            <a:r>
              <a:rPr lang="en-US" i="1" u="none" strike="noStrike" baseline="0" dirty="0"/>
              <a:t>What should you do?</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485535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E57053-4039-4F38-9BE2-4D99419224CE}"/>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a16="http://schemas.microsoft.com/office/drawing/2014/main" xmlns="" id="{5A6D8A32-A5AD-4559-BE81-E787E66BFC46}"/>
              </a:ext>
            </a:extLst>
          </p:cNvPr>
          <p:cNvSpPr>
            <a:spLocks noGrp="1"/>
          </p:cNvSpPr>
          <p:nvPr>
            <p:ph type="body" idx="1"/>
          </p:nvPr>
        </p:nvSpPr>
        <p:spPr/>
        <p:txBody>
          <a:bodyPr/>
          <a:lstStyle/>
          <a:p>
            <a:pPr marR="0" lvl="0" rtl="0"/>
            <a:r>
              <a:rPr lang="en-US" u="none" strike="noStrike" baseline="0" dirty="0"/>
              <a:t>You help patient into the shade of the first-aid tent. Vital signs reveal her pulse is 120 beats per minute, her blood pressure is 100/60 mm Hg, and her oral temperature is 39°C (103°F).</a:t>
            </a:r>
          </a:p>
          <a:p>
            <a:pPr marR="0" lvl="0" rtl="0"/>
            <a:endParaRPr lang="en-US" i="1" u="none" strike="noStrike" baseline="0" dirty="0"/>
          </a:p>
          <a:p>
            <a:pPr marR="0" lvl="0" rtl="0"/>
            <a:r>
              <a:rPr lang="en-US" i="1" u="none" strike="noStrike" baseline="0" dirty="0"/>
              <a:t>What steps do you take now?</a:t>
            </a:r>
          </a:p>
          <a:p>
            <a:pPr marR="0" lvl="7" rtl="0"/>
            <a:endParaRPr lang="en-US" i="1" u="none" strike="noStrike" baseline="0" dirty="0">
              <a:latin typeface="Arial" panose="020B0604020202020204" pitchFamily="34" charset="0"/>
            </a:endParaRPr>
          </a:p>
        </p:txBody>
      </p:sp>
    </p:spTree>
    <p:extLst>
      <p:ext uri="{BB962C8B-B14F-4D97-AF65-F5344CB8AC3E}">
        <p14:creationId xmlns:p14="http://schemas.microsoft.com/office/powerpoint/2010/main" val="3043286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CA9B1-1622-44C9-A8E2-95386A87DDB0}"/>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FCDE7471-B3D9-48F1-B2EF-7D1EFD667CEA}"/>
              </a:ext>
            </a:extLst>
          </p:cNvPr>
          <p:cNvSpPr>
            <a:spLocks noGrp="1"/>
          </p:cNvSpPr>
          <p:nvPr>
            <p:ph type="body" idx="1"/>
          </p:nvPr>
        </p:nvSpPr>
        <p:spPr>
          <a:xfrm>
            <a:off x="878205" y="2476250"/>
            <a:ext cx="10435590" cy="2549271"/>
          </a:xfrm>
        </p:spPr>
        <p:txBody>
          <a:bodyPr/>
          <a:lstStyle/>
          <a:p>
            <a:pPr lvl="0"/>
            <a:r>
              <a:rPr lang="en-US" dirty="0"/>
              <a:t>Now that the patient is in the medical tent, you loosen her clothing and have her lie down with her legs elevated about 10 inches. Now her respirations are 20 breaths per minute, and her pulse is 100 beats per minute. She is responding appropriately to questions. She drinks a diluted sports drink containing electrolytes, and once she lies down, she begins to look more comfortable. </a:t>
            </a:r>
            <a:endParaRPr lang="en-US" u="none" strike="noStrike" baseline="0" dirty="0"/>
          </a:p>
        </p:txBody>
      </p:sp>
    </p:spTree>
    <p:extLst>
      <p:ext uri="{BB962C8B-B14F-4D97-AF65-F5344CB8AC3E}">
        <p14:creationId xmlns:p14="http://schemas.microsoft.com/office/powerpoint/2010/main" val="3570587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CA9B1-1622-44C9-A8E2-95386A87DDB0}"/>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FCDE7471-B3D9-48F1-B2EF-7D1EFD667CEA}"/>
              </a:ext>
            </a:extLst>
          </p:cNvPr>
          <p:cNvSpPr>
            <a:spLocks noGrp="1"/>
          </p:cNvSpPr>
          <p:nvPr>
            <p:ph type="body" idx="1"/>
          </p:nvPr>
        </p:nvSpPr>
        <p:spPr>
          <a:xfrm>
            <a:off x="878205" y="2337055"/>
            <a:ext cx="10435590" cy="3168396"/>
          </a:xfrm>
        </p:spPr>
        <p:txBody>
          <a:bodyPr/>
          <a:lstStyle/>
          <a:p>
            <a:pPr lvl="0"/>
            <a:r>
              <a:rPr lang="en-US" dirty="0"/>
              <a:t>As you spray water on her, you fan her with a piece of cardboard. She continues to rest and sip liquids over the next 30 minutes, her breathing slows, and she becomes more talkative. Her pulse is now 80 beats per minute. Your findings suggest that she was suffering from heat exhaustion. Even though she has improved, the EMS personnel start an IV and recommend she go to the hospital for further evaluation.</a:t>
            </a:r>
            <a:endParaRPr lang="en-US" u="none" strike="noStrike" baseline="0" dirty="0"/>
          </a:p>
        </p:txBody>
      </p:sp>
    </p:spTree>
    <p:extLst>
      <p:ext uri="{BB962C8B-B14F-4D97-AF65-F5344CB8AC3E}">
        <p14:creationId xmlns:p14="http://schemas.microsoft.com/office/powerpoint/2010/main" val="312948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324BEB-A8B1-4586-B236-0C34772A6C6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FACA5AAB-0694-4D94-9853-3BF17FE4D5E9}"/>
              </a:ext>
            </a:extLst>
          </p:cNvPr>
          <p:cNvSpPr>
            <a:spLocks noGrp="1"/>
          </p:cNvSpPr>
          <p:nvPr>
            <p:ph sz="half" idx="1"/>
          </p:nvPr>
        </p:nvSpPr>
        <p:spPr>
          <a:xfrm>
            <a:off x="771525" y="1651552"/>
            <a:ext cx="4855464" cy="4729436"/>
          </a:xfrm>
        </p:spPr>
        <p:txBody>
          <a:bodyPr>
            <a:normAutofit fontScale="85000" lnSpcReduction="10000"/>
          </a:bodyPr>
          <a:lstStyle/>
          <a:p>
            <a:r>
              <a:rPr lang="en-US" u="none" strike="noStrike" baseline="0" dirty="0"/>
              <a:t>Being active in hot environments requires advance preparation and daily precautions to prevent heat-related illnesses.</a:t>
            </a:r>
          </a:p>
          <a:p>
            <a:pPr lvl="0"/>
            <a:r>
              <a:rPr lang="en-US" dirty="0"/>
              <a:t>Insufficient preparation under hot conditions can lead to heat-related illness. </a:t>
            </a:r>
          </a:p>
          <a:p>
            <a:pPr lvl="0"/>
            <a:r>
              <a:rPr lang="en-US" dirty="0"/>
              <a:t>Acute heat-related medical problems can be deadly. </a:t>
            </a:r>
          </a:p>
          <a:p>
            <a:pPr lvl="0"/>
            <a:r>
              <a:rPr lang="en-US" dirty="0"/>
              <a:t>This chapter discusses:</a:t>
            </a:r>
          </a:p>
          <a:p>
            <a:pPr lvl="1"/>
            <a:r>
              <a:rPr lang="en-US" dirty="0"/>
              <a:t>How to prevent heat-related illness </a:t>
            </a:r>
          </a:p>
          <a:p>
            <a:pPr lvl="1"/>
            <a:r>
              <a:rPr lang="en-US" dirty="0"/>
              <a:t>How the body regulates its core temperature in hot environments </a:t>
            </a:r>
          </a:p>
          <a:p>
            <a:pPr lvl="1"/>
            <a:r>
              <a:rPr lang="en-US" dirty="0"/>
              <a:t>The various forms of heat emergencies</a:t>
            </a:r>
          </a:p>
          <a:p>
            <a:pPr lvl="1"/>
            <a:r>
              <a:rPr lang="en-US" dirty="0"/>
              <a:t>How to assess and treat these conditions </a:t>
            </a:r>
          </a:p>
          <a:p>
            <a:pPr lvl="0"/>
            <a:endParaRPr lang="en-US" sz="2000" dirty="0"/>
          </a:p>
          <a:p>
            <a:pPr lvl="1"/>
            <a:endParaRPr lang="en-US" sz="2200" u="none" strike="noStrike" baseline="0" dirty="0"/>
          </a:p>
        </p:txBody>
      </p:sp>
      <p:pic>
        <p:nvPicPr>
          <p:cNvPr id="1026" name="Picture 2" descr="Photo shows a woman wearing a cap and backpack, sitting in the middle of a stony terrain and drinking water from a bo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973" y="2072852"/>
            <a:ext cx="4077194" cy="295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7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332215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C9058-4CB8-40A8-B638-146425E96B88}"/>
              </a:ext>
            </a:extLst>
          </p:cNvPr>
          <p:cNvSpPr>
            <a:spLocks noGrp="1"/>
          </p:cNvSpPr>
          <p:nvPr>
            <p:ph type="title"/>
          </p:nvPr>
        </p:nvSpPr>
        <p:spPr/>
        <p:txBody>
          <a:bodyPr/>
          <a:lstStyle/>
          <a:p>
            <a:pPr marR="0" rtl="0"/>
            <a:r>
              <a:rPr lang="en-US" kern="1600" dirty="0"/>
              <a:t>Thermoregulation</a:t>
            </a:r>
            <a:endParaRPr lang="en-US" b="1" i="0" u="none" strike="noStrike" kern="1600" baseline="0" dirty="0"/>
          </a:p>
        </p:txBody>
      </p:sp>
      <p:sp>
        <p:nvSpPr>
          <p:cNvPr id="3" name="Text Placeholder 2">
            <a:extLst>
              <a:ext uri="{FF2B5EF4-FFF2-40B4-BE49-F238E27FC236}">
                <a16:creationId xmlns:a16="http://schemas.microsoft.com/office/drawing/2014/main" xmlns="" id="{B84B931C-CDFC-4384-ABE1-1A1029127908}"/>
              </a:ext>
            </a:extLst>
          </p:cNvPr>
          <p:cNvSpPr>
            <a:spLocks noGrp="1"/>
          </p:cNvSpPr>
          <p:nvPr>
            <p:ph type="body" idx="1"/>
          </p:nvPr>
        </p:nvSpPr>
        <p:spPr/>
        <p:txBody>
          <a:bodyPr/>
          <a:lstStyle/>
          <a:p>
            <a:pPr marR="0" lvl="0" rtl="0"/>
            <a:r>
              <a:rPr lang="en-US" u="none" strike="noStrike" baseline="0" dirty="0"/>
              <a:t>Normal </a:t>
            </a:r>
            <a:r>
              <a:rPr lang="en-US" u="dbl" strike="noStrike" dirty="0">
                <a:solidFill>
                  <a:srgbClr val="C00000"/>
                </a:solidFill>
              </a:rPr>
              <a:t>core body temperature</a:t>
            </a:r>
            <a:r>
              <a:rPr lang="en-US" strike="noStrike" dirty="0">
                <a:solidFill>
                  <a:srgbClr val="C00000"/>
                </a:solidFill>
              </a:rPr>
              <a:t> </a:t>
            </a:r>
            <a:r>
              <a:rPr lang="en-US" u="none" strike="noStrike" baseline="0" dirty="0"/>
              <a:t>is 98.6°F (37°C). </a:t>
            </a:r>
          </a:p>
          <a:p>
            <a:pPr marR="0" lvl="0" rtl="0"/>
            <a:r>
              <a:rPr lang="en-US" u="none" strike="noStrike" baseline="0" dirty="0"/>
              <a:t>Regulatory mechanisms keep this internal temperature relatively constant, regardless of the temperature of the surrounding environment (</a:t>
            </a:r>
            <a:r>
              <a:rPr lang="en-US" u="dbl" strike="noStrike" dirty="0">
                <a:solidFill>
                  <a:srgbClr val="C00000"/>
                </a:solidFill>
              </a:rPr>
              <a:t>ambient temperature</a:t>
            </a:r>
            <a:r>
              <a:rPr lang="en-US" u="none" strike="noStrike" baseline="0" dirty="0"/>
              <a:t>). </a:t>
            </a:r>
          </a:p>
          <a:p>
            <a:pPr marR="0" lvl="0" rtl="0"/>
            <a:r>
              <a:rPr lang="en-US" u="none" strike="noStrike" baseline="0" dirty="0"/>
              <a:t>When these regulatory systems are no longer able to cool the body, heat-related illness occurs.</a:t>
            </a:r>
          </a:p>
          <a:p>
            <a:pPr lvl="1"/>
            <a:r>
              <a:rPr lang="en-US" u="none" strike="noStrike" baseline="0" dirty="0"/>
              <a:t>In hot environments or during vigorous physical activity (which causes excess heat production), the body discharges excess heat by sweating (evaporative heat loss) and dilation of the blood vessels in the skin (radiant heat loss). </a:t>
            </a:r>
          </a:p>
          <a:p>
            <a:pPr lvl="1">
              <a:buClr>
                <a:schemeClr val="tx2"/>
              </a:buClr>
            </a:pPr>
            <a:r>
              <a:rPr lang="en-US" u="dbl" dirty="0">
                <a:solidFill>
                  <a:srgbClr val="C00000"/>
                </a:solidFill>
              </a:rPr>
              <a:t>Thermoregulation</a:t>
            </a:r>
            <a:r>
              <a:rPr lang="en-US" dirty="0"/>
              <a:t> is known as the process of maintaining normal body temperature.</a:t>
            </a:r>
            <a:endParaRPr lang="en-US" u="none" strike="noStrike" baseline="0" dirty="0"/>
          </a:p>
        </p:txBody>
      </p:sp>
      <p:pic>
        <p:nvPicPr>
          <p:cNvPr id="4" name="Picture 3"/>
          <p:cNvPicPr>
            <a:picLocks noChangeAspect="1"/>
          </p:cNvPicPr>
          <p:nvPr/>
        </p:nvPicPr>
        <p:blipFill>
          <a:blip r:embed="rId2"/>
          <a:stretch>
            <a:fillRect/>
          </a:stretch>
        </p:blipFill>
        <p:spPr>
          <a:xfrm>
            <a:off x="10200673" y="480067"/>
            <a:ext cx="1359526" cy="1365622"/>
          </a:xfrm>
          <a:prstGeom prst="rect">
            <a:avLst/>
          </a:prstGeom>
        </p:spPr>
      </p:pic>
      <p:sp>
        <p:nvSpPr>
          <p:cNvPr id="5" name="TextBox 4"/>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26-2</a:t>
            </a:r>
          </a:p>
        </p:txBody>
      </p:sp>
    </p:spTree>
    <p:extLst>
      <p:ext uri="{BB962C8B-B14F-4D97-AF65-F5344CB8AC3E}">
        <p14:creationId xmlns:p14="http://schemas.microsoft.com/office/powerpoint/2010/main" val="271275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545A2-FBB3-43BF-A273-152A6C58CA28}"/>
              </a:ext>
            </a:extLst>
          </p:cNvPr>
          <p:cNvSpPr>
            <a:spLocks noGrp="1"/>
          </p:cNvSpPr>
          <p:nvPr>
            <p:ph type="title"/>
          </p:nvPr>
        </p:nvSpPr>
        <p:spPr/>
        <p:txBody>
          <a:bodyPr/>
          <a:lstStyle/>
          <a:p>
            <a:pPr marR="0" rtl="0"/>
            <a:r>
              <a:rPr lang="en-US" kern="1600" dirty="0"/>
              <a:t>Sweating</a:t>
            </a:r>
            <a:endParaRPr lang="en-US" i="0" u="none" strike="noStrike" kern="1600" baseline="0" dirty="0"/>
          </a:p>
        </p:txBody>
      </p:sp>
      <p:sp>
        <p:nvSpPr>
          <p:cNvPr id="3" name="Text Placeholder 2">
            <a:extLst>
              <a:ext uri="{FF2B5EF4-FFF2-40B4-BE49-F238E27FC236}">
                <a16:creationId xmlns:a16="http://schemas.microsoft.com/office/drawing/2014/main" xmlns="" id="{9E4D4E9D-DEEC-4ABA-B81F-8854AD728C05}"/>
              </a:ext>
            </a:extLst>
          </p:cNvPr>
          <p:cNvSpPr>
            <a:spLocks noGrp="1"/>
          </p:cNvSpPr>
          <p:nvPr>
            <p:ph type="body" idx="1"/>
          </p:nvPr>
        </p:nvSpPr>
        <p:spPr/>
        <p:txBody>
          <a:bodyPr/>
          <a:lstStyle/>
          <a:p>
            <a:pPr marR="0" lvl="0" rtl="0"/>
            <a:r>
              <a:rPr lang="en-US" u="none" strike="noStrike" baseline="0" dirty="0"/>
              <a:t>Sweating is the body’s most important cooling mechanism. </a:t>
            </a:r>
          </a:p>
          <a:p>
            <a:pPr lvl="1"/>
            <a:r>
              <a:rPr lang="en-US" u="none" strike="noStrike" baseline="0" dirty="0"/>
              <a:t>One must be adequately hydrated before sweating occurs. </a:t>
            </a:r>
          </a:p>
          <a:p>
            <a:pPr lvl="1"/>
            <a:r>
              <a:rPr lang="en-US" u="none" strike="noStrike" baseline="0" dirty="0"/>
              <a:t>When sweat on the skin evaporates, heat is lost. </a:t>
            </a:r>
          </a:p>
          <a:p>
            <a:r>
              <a:rPr lang="en-US" dirty="0"/>
              <a:t>In environments with high humidity, sweating is less effective.</a:t>
            </a:r>
          </a:p>
          <a:p>
            <a:pPr lvl="1"/>
            <a:r>
              <a:rPr lang="en-US" u="none" strike="noStrike" baseline="0" dirty="0"/>
              <a:t>Sweat on the skin evaporates</a:t>
            </a:r>
            <a:r>
              <a:rPr lang="en-US" u="none" strike="noStrike" dirty="0"/>
              <a:t> slower.</a:t>
            </a:r>
            <a:endParaRPr lang="en-US" u="none" strike="noStrike" baseline="0" dirty="0"/>
          </a:p>
          <a:p>
            <a:pPr lvl="1">
              <a:buClr>
                <a:schemeClr val="tx2"/>
              </a:buClr>
            </a:pPr>
            <a:r>
              <a:rPr lang="en-US" u="dbl" strike="noStrike" dirty="0">
                <a:solidFill>
                  <a:srgbClr val="C00000"/>
                </a:solidFill>
              </a:rPr>
              <a:t>Humidity</a:t>
            </a:r>
            <a:r>
              <a:rPr lang="en-US" u="none" strike="noStrike" baseline="0" dirty="0"/>
              <a:t> is the amount of water as a gas, called water vapor, in the air.</a:t>
            </a:r>
          </a:p>
        </p:txBody>
      </p:sp>
      <p:pic>
        <p:nvPicPr>
          <p:cNvPr id="5" name="Picture 4"/>
          <p:cNvPicPr>
            <a:picLocks noChangeAspect="1"/>
          </p:cNvPicPr>
          <p:nvPr/>
        </p:nvPicPr>
        <p:blipFill>
          <a:blip r:embed="rId2"/>
          <a:stretch>
            <a:fillRect/>
          </a:stretch>
        </p:blipFill>
        <p:spPr>
          <a:xfrm>
            <a:off x="10200673" y="480067"/>
            <a:ext cx="1359526" cy="1365622"/>
          </a:xfrm>
          <a:prstGeom prst="rect">
            <a:avLst/>
          </a:prstGeom>
        </p:spPr>
      </p:pic>
      <p:sp>
        <p:nvSpPr>
          <p:cNvPr id="6" name="TextBox 5"/>
          <p:cNvSpPr txBox="1"/>
          <p:nvPr/>
        </p:nvSpPr>
        <p:spPr>
          <a:xfrm>
            <a:off x="10363200" y="9320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26-2</a:t>
            </a:r>
          </a:p>
        </p:txBody>
      </p:sp>
    </p:spTree>
    <p:extLst>
      <p:ext uri="{BB962C8B-B14F-4D97-AF65-F5344CB8AC3E}">
        <p14:creationId xmlns:p14="http://schemas.microsoft.com/office/powerpoint/2010/main" val="170448966"/>
      </p:ext>
    </p:extLst>
  </p:cSld>
  <p:clrMapOvr>
    <a:masterClrMapping/>
  </p:clrMapOvr>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4534</TotalTime>
  <Words>2710</Words>
  <Application>Microsoft Office PowerPoint</Application>
  <PresentationFormat>Widescreen</PresentationFormat>
  <Paragraphs>267</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Black</vt:lpstr>
      <vt:lpstr>Arial Narrow</vt:lpstr>
      <vt:lpstr>Calibri</vt:lpstr>
      <vt:lpstr>Wingdings</vt:lpstr>
      <vt:lpstr>Educational subjects 16x9</vt:lpstr>
      <vt:lpstr>Heat-Related Emergencies</vt:lpstr>
      <vt:lpstr>The following presentation will utilize two symbols to identify material necessary for an OEC Technician to comprehend:</vt:lpstr>
      <vt:lpstr>Objectives</vt:lpstr>
      <vt:lpstr>Key Terms</vt:lpstr>
      <vt:lpstr>PowerPoint Presentation</vt:lpstr>
      <vt:lpstr>Chapter Overview </vt:lpstr>
      <vt:lpstr>PowerPoint Presentation</vt:lpstr>
      <vt:lpstr>Thermoregulation</vt:lpstr>
      <vt:lpstr>Sweating</vt:lpstr>
      <vt:lpstr>Physiology of Heat Loss </vt:lpstr>
      <vt:lpstr>The Heat Index</vt:lpstr>
      <vt:lpstr>Hydration</vt:lpstr>
      <vt:lpstr>Heat-Related Illness Prevention</vt:lpstr>
      <vt:lpstr>Heat-Related Illness Prevention</vt:lpstr>
      <vt:lpstr>PowerPoint Presentation</vt:lpstr>
      <vt:lpstr>Hyperthermia</vt:lpstr>
      <vt:lpstr>Hyperthermia</vt:lpstr>
      <vt:lpstr>Heat Illnesses</vt:lpstr>
      <vt:lpstr>Heat Syncope</vt:lpstr>
      <vt:lpstr>Heat Cramps</vt:lpstr>
      <vt:lpstr>Heat Exhaustion</vt:lpstr>
      <vt:lpstr>Heat Exhaustion</vt:lpstr>
      <vt:lpstr>Heatstroke</vt:lpstr>
      <vt:lpstr>Heatstroke</vt:lpstr>
      <vt:lpstr>Heat Emergencies: Signs and Symptoms</vt:lpstr>
      <vt:lpstr>PowerPoint Presentation</vt:lpstr>
      <vt:lpstr>Patient Assessment</vt:lpstr>
      <vt:lpstr>Patient Assessment: Heat Syncope</vt:lpstr>
      <vt:lpstr>Patient Assessment: Heat Cramps</vt:lpstr>
      <vt:lpstr>Patient Assessment: Heat Exhaustion</vt:lpstr>
      <vt:lpstr>Patient Assessment: Heatstroke</vt:lpstr>
      <vt:lpstr>PowerPoint Presentation</vt:lpstr>
      <vt:lpstr>Management of Heat-Related Emergencies</vt:lpstr>
      <vt:lpstr>Management: Heat Syncope</vt:lpstr>
      <vt:lpstr>Management: Heat Cramps</vt:lpstr>
      <vt:lpstr>Management: Heat Exhaustion</vt:lpstr>
      <vt:lpstr>Management: Heat Exhaustion</vt:lpstr>
      <vt:lpstr>Management: Heatstroke </vt:lpstr>
      <vt:lpstr>Management: Heatstroke</vt:lpstr>
      <vt:lpstr>Management: Heatstroke</vt:lpstr>
      <vt:lpstr>Management: Heatstroke</vt:lpstr>
      <vt:lpstr>Differentiating Between Heat Exhaustion and Heatstroke</vt:lpstr>
      <vt:lpstr>PowerPoint Presentation</vt:lpstr>
      <vt:lpstr>CASE PRESENTATION</vt:lpstr>
      <vt:lpstr>CASE UPDATE</vt:lpstr>
      <vt:lpstr>CASE OUTCOME</vt:lpstr>
      <vt:lpstr>CASE OUTCOME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Heat-Related Emergencies</dc:title>
  <dc:creator>Marisa Hines</dc:creator>
  <cp:lastModifiedBy>Sue M</cp:lastModifiedBy>
  <cp:revision>32</cp:revision>
  <dcterms:created xsi:type="dcterms:W3CDTF">2020-04-05T23:52:24Z</dcterms:created>
  <dcterms:modified xsi:type="dcterms:W3CDTF">2024-01-25T17:12:07Z</dcterms:modified>
</cp:coreProperties>
</file>