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6"/>
  </p:notesMasterIdLst>
  <p:handoutMasterIdLst>
    <p:handoutMasterId r:id="rId107"/>
  </p:handoutMasterIdLst>
  <p:sldIdLst>
    <p:sldId id="258" r:id="rId2"/>
    <p:sldId id="358" r:id="rId3"/>
    <p:sldId id="256" r:id="rId4"/>
    <p:sldId id="257" r:id="rId5"/>
    <p:sldId id="279" r:id="rId6"/>
    <p:sldId id="351" r:id="rId7"/>
    <p:sldId id="267" r:id="rId8"/>
    <p:sldId id="259" r:id="rId9"/>
    <p:sldId id="260" r:id="rId10"/>
    <p:sldId id="262" r:id="rId11"/>
    <p:sldId id="263" r:id="rId12"/>
    <p:sldId id="264" r:id="rId13"/>
    <p:sldId id="265" r:id="rId14"/>
    <p:sldId id="266" r:id="rId15"/>
    <p:sldId id="280" r:id="rId16"/>
    <p:sldId id="357" r:id="rId17"/>
    <p:sldId id="352" r:id="rId18"/>
    <p:sldId id="268" r:id="rId19"/>
    <p:sldId id="269" r:id="rId20"/>
    <p:sldId id="270" r:id="rId21"/>
    <p:sldId id="271" r:id="rId22"/>
    <p:sldId id="359" r:id="rId23"/>
    <p:sldId id="272" r:id="rId24"/>
    <p:sldId id="273" r:id="rId25"/>
    <p:sldId id="274" r:id="rId26"/>
    <p:sldId id="275" r:id="rId27"/>
    <p:sldId id="348" r:id="rId28"/>
    <p:sldId id="276" r:id="rId29"/>
    <p:sldId id="281" r:id="rId30"/>
    <p:sldId id="282" r:id="rId31"/>
    <p:sldId id="283" r:id="rId32"/>
    <p:sldId id="284" r:id="rId33"/>
    <p:sldId id="285" r:id="rId34"/>
    <p:sldId id="286" r:id="rId35"/>
    <p:sldId id="349" r:id="rId36"/>
    <p:sldId id="287" r:id="rId37"/>
    <p:sldId id="288" r:id="rId38"/>
    <p:sldId id="360" r:id="rId39"/>
    <p:sldId id="353" r:id="rId40"/>
    <p:sldId id="289" r:id="rId41"/>
    <p:sldId id="291" r:id="rId42"/>
    <p:sldId id="292" r:id="rId43"/>
    <p:sldId id="293" r:id="rId44"/>
    <p:sldId id="294" r:id="rId45"/>
    <p:sldId id="295" r:id="rId46"/>
    <p:sldId id="296" r:id="rId47"/>
    <p:sldId id="297" r:id="rId48"/>
    <p:sldId id="298" r:id="rId49"/>
    <p:sldId id="361" r:id="rId50"/>
    <p:sldId id="363" r:id="rId51"/>
    <p:sldId id="364" r:id="rId52"/>
    <p:sldId id="365" r:id="rId53"/>
    <p:sldId id="299" r:id="rId54"/>
    <p:sldId id="362" r:id="rId55"/>
    <p:sldId id="354" r:id="rId56"/>
    <p:sldId id="300" r:id="rId57"/>
    <p:sldId id="302" r:id="rId58"/>
    <p:sldId id="303" r:id="rId59"/>
    <p:sldId id="304" r:id="rId60"/>
    <p:sldId id="305" r:id="rId61"/>
    <p:sldId id="306" r:id="rId62"/>
    <p:sldId id="307" r:id="rId63"/>
    <p:sldId id="308" r:id="rId64"/>
    <p:sldId id="309" r:id="rId65"/>
    <p:sldId id="310" r:id="rId66"/>
    <p:sldId id="311" r:id="rId67"/>
    <p:sldId id="355" r:id="rId68"/>
    <p:sldId id="312" r:id="rId69"/>
    <p:sldId id="350" r:id="rId70"/>
    <p:sldId id="313" r:id="rId71"/>
    <p:sldId id="314" r:id="rId72"/>
    <p:sldId id="315" r:id="rId73"/>
    <p:sldId id="316" r:id="rId74"/>
    <p:sldId id="317" r:id="rId75"/>
    <p:sldId id="318" r:id="rId76"/>
    <p:sldId id="320" r:id="rId77"/>
    <p:sldId id="321" r:id="rId78"/>
    <p:sldId id="322" r:id="rId79"/>
    <p:sldId id="323" r:id="rId80"/>
    <p:sldId id="324" r:id="rId81"/>
    <p:sldId id="325" r:id="rId82"/>
    <p:sldId id="326" r:id="rId83"/>
    <p:sldId id="356" r:id="rId84"/>
    <p:sldId id="327" r:id="rId85"/>
    <p:sldId id="328" r:id="rId86"/>
    <p:sldId id="329" r:id="rId87"/>
    <p:sldId id="330" r:id="rId88"/>
    <p:sldId id="331" r:id="rId89"/>
    <p:sldId id="332" r:id="rId90"/>
    <p:sldId id="333" r:id="rId91"/>
    <p:sldId id="334" r:id="rId92"/>
    <p:sldId id="335" r:id="rId93"/>
    <p:sldId id="336" r:id="rId94"/>
    <p:sldId id="337" r:id="rId95"/>
    <p:sldId id="339" r:id="rId96"/>
    <p:sldId id="340" r:id="rId97"/>
    <p:sldId id="341" r:id="rId98"/>
    <p:sldId id="342" r:id="rId99"/>
    <p:sldId id="343" r:id="rId100"/>
    <p:sldId id="344" r:id="rId101"/>
    <p:sldId id="277" r:id="rId102"/>
    <p:sldId id="345" r:id="rId103"/>
    <p:sldId id="346" r:id="rId104"/>
    <p:sldId id="347"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95180-EE9C-4282-A497-71BC7695CF75}" v="47" dt="2020-06-19T19:33:21.11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274" autoAdjust="0"/>
    <p:restoredTop sz="94633"/>
  </p:normalViewPr>
  <p:slideViewPr>
    <p:cSldViewPr snapToGrid="0">
      <p:cViewPr varScale="1">
        <p:scale>
          <a:sx n="39" d="100"/>
          <a:sy n="39" d="100"/>
        </p:scale>
        <p:origin x="54" y="77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27095180-EE9C-4282-A497-71BC7695CF75}"/>
    <pc:docChg chg="undo custSel modSld">
      <pc:chgData name="Kathy Moczerniak" userId="482eff44a8730993" providerId="LiveId" clId="{27095180-EE9C-4282-A497-71BC7695CF75}" dt="2020-06-19T19:30:52.892" v="420" actId="20577"/>
      <pc:docMkLst>
        <pc:docMk/>
      </pc:docMkLst>
      <pc:sldChg chg="modSp">
        <pc:chgData name="Kathy Moczerniak" userId="482eff44a8730993" providerId="LiveId" clId="{27095180-EE9C-4282-A497-71BC7695CF75}" dt="2020-06-19T16:39:05.488" v="144"/>
        <pc:sldMkLst>
          <pc:docMk/>
          <pc:sldMk cId="3822570299" sldId="256"/>
        </pc:sldMkLst>
        <pc:spChg chg="mod">
          <ac:chgData name="Kathy Moczerniak" userId="482eff44a8730993" providerId="LiveId" clId="{27095180-EE9C-4282-A497-71BC7695CF75}" dt="2020-06-19T16:39:05.488" v="144"/>
          <ac:spMkLst>
            <pc:docMk/>
            <pc:sldMk cId="3822570299" sldId="256"/>
            <ac:spMk id="3" creationId="{A440593A-0F9C-44A1-8C43-208728504A08}"/>
          </ac:spMkLst>
        </pc:spChg>
      </pc:sldChg>
      <pc:sldChg chg="modSp">
        <pc:chgData name="Kathy Moczerniak" userId="482eff44a8730993" providerId="LiveId" clId="{27095180-EE9C-4282-A497-71BC7695CF75}" dt="2020-06-19T16:39:05.488" v="144"/>
        <pc:sldMkLst>
          <pc:docMk/>
          <pc:sldMk cId="1233023475" sldId="257"/>
        </pc:sldMkLst>
        <pc:spChg chg="mod">
          <ac:chgData name="Kathy Moczerniak" userId="482eff44a8730993" providerId="LiveId" clId="{27095180-EE9C-4282-A497-71BC7695CF75}" dt="2020-06-19T16:39:05.488" v="144"/>
          <ac:spMkLst>
            <pc:docMk/>
            <pc:sldMk cId="1233023475" sldId="257"/>
            <ac:spMk id="3" creationId="{850461DE-5006-45FF-9B5E-01915E64C266}"/>
          </ac:spMkLst>
        </pc:spChg>
      </pc:sldChg>
      <pc:sldChg chg="modSp mod">
        <pc:chgData name="Kathy Moczerniak" userId="482eff44a8730993" providerId="LiveId" clId="{27095180-EE9C-4282-A497-71BC7695CF75}" dt="2020-06-19T16:42:09.119" v="147" actId="20577"/>
        <pc:sldMkLst>
          <pc:docMk/>
          <pc:sldMk cId="1125995878" sldId="260"/>
        </pc:sldMkLst>
        <pc:spChg chg="mod">
          <ac:chgData name="Kathy Moczerniak" userId="482eff44a8730993" providerId="LiveId" clId="{27095180-EE9C-4282-A497-71BC7695CF75}" dt="2020-06-19T16:42:09.119" v="147" actId="20577"/>
          <ac:spMkLst>
            <pc:docMk/>
            <pc:sldMk cId="1125995878" sldId="260"/>
            <ac:spMk id="3" creationId="{ADBE6AE9-3958-4779-BC8B-835FD14330E1}"/>
          </ac:spMkLst>
        </pc:spChg>
      </pc:sldChg>
      <pc:sldChg chg="modSp mod">
        <pc:chgData name="Kathy Moczerniak" userId="482eff44a8730993" providerId="LiveId" clId="{27095180-EE9C-4282-A497-71BC7695CF75}" dt="2020-06-19T16:42:25.368" v="149" actId="20577"/>
        <pc:sldMkLst>
          <pc:docMk/>
          <pc:sldMk cId="3454962406" sldId="262"/>
        </pc:sldMkLst>
        <pc:spChg chg="mod">
          <ac:chgData name="Kathy Moczerniak" userId="482eff44a8730993" providerId="LiveId" clId="{27095180-EE9C-4282-A497-71BC7695CF75}" dt="2020-06-19T16:42:25.368" v="149" actId="20577"/>
          <ac:spMkLst>
            <pc:docMk/>
            <pc:sldMk cId="3454962406" sldId="262"/>
            <ac:spMk id="3" creationId="{E90DE638-1C33-4770-9989-050B276B8EC1}"/>
          </ac:spMkLst>
        </pc:spChg>
      </pc:sldChg>
      <pc:sldChg chg="modSp mod">
        <pc:chgData name="Kathy Moczerniak" userId="482eff44a8730993" providerId="LiveId" clId="{27095180-EE9C-4282-A497-71BC7695CF75}" dt="2020-06-19T16:43:06.380" v="151" actId="1076"/>
        <pc:sldMkLst>
          <pc:docMk/>
          <pc:sldMk cId="3525195715" sldId="263"/>
        </pc:sldMkLst>
        <pc:spChg chg="mod">
          <ac:chgData name="Kathy Moczerniak" userId="482eff44a8730993" providerId="LiveId" clId="{27095180-EE9C-4282-A497-71BC7695CF75}" dt="2020-06-19T16:43:06.380" v="151" actId="1076"/>
          <ac:spMkLst>
            <pc:docMk/>
            <pc:sldMk cId="3525195715" sldId="263"/>
            <ac:spMk id="3" creationId="{2810D91A-525B-47B3-9D01-DE3667349DAC}"/>
          </ac:spMkLst>
        </pc:spChg>
      </pc:sldChg>
      <pc:sldChg chg="modSp mod">
        <pc:chgData name="Kathy Moczerniak" userId="482eff44a8730993" providerId="LiveId" clId="{27095180-EE9C-4282-A497-71BC7695CF75}" dt="2020-06-19T16:43:42.986" v="153" actId="1076"/>
        <pc:sldMkLst>
          <pc:docMk/>
          <pc:sldMk cId="1343821791" sldId="264"/>
        </pc:sldMkLst>
        <pc:spChg chg="mod">
          <ac:chgData name="Kathy Moczerniak" userId="482eff44a8730993" providerId="LiveId" clId="{27095180-EE9C-4282-A497-71BC7695CF75}" dt="2020-06-19T16:43:42.986" v="153" actId="1076"/>
          <ac:spMkLst>
            <pc:docMk/>
            <pc:sldMk cId="1343821791" sldId="264"/>
            <ac:spMk id="3" creationId="{ABF276C1-3F70-4600-BB57-57CE29DCB0B8}"/>
          </ac:spMkLst>
        </pc:spChg>
      </pc:sldChg>
      <pc:sldChg chg="modSp">
        <pc:chgData name="Kathy Moczerniak" userId="482eff44a8730993" providerId="LiveId" clId="{27095180-EE9C-4282-A497-71BC7695CF75}" dt="2020-06-19T14:39:10.846" v="1" actId="207"/>
        <pc:sldMkLst>
          <pc:docMk/>
          <pc:sldMk cId="3991316207" sldId="265"/>
        </pc:sldMkLst>
        <pc:spChg chg="mod">
          <ac:chgData name="Kathy Moczerniak" userId="482eff44a8730993" providerId="LiveId" clId="{27095180-EE9C-4282-A497-71BC7695CF75}" dt="2020-06-19T14:39:10.846" v="1" actId="207"/>
          <ac:spMkLst>
            <pc:docMk/>
            <pc:sldMk cId="3991316207" sldId="265"/>
            <ac:spMk id="3" creationId="{0DB1DE3C-F356-489D-AD07-48CF7B521D49}"/>
          </ac:spMkLst>
        </pc:spChg>
      </pc:sldChg>
      <pc:sldChg chg="modSp mod">
        <pc:chgData name="Kathy Moczerniak" userId="482eff44a8730993" providerId="LiveId" clId="{27095180-EE9C-4282-A497-71BC7695CF75}" dt="2020-06-19T16:44:31.960" v="159" actId="20577"/>
        <pc:sldMkLst>
          <pc:docMk/>
          <pc:sldMk cId="1747793130" sldId="266"/>
        </pc:sldMkLst>
        <pc:spChg chg="mod">
          <ac:chgData name="Kathy Moczerniak" userId="482eff44a8730993" providerId="LiveId" clId="{27095180-EE9C-4282-A497-71BC7695CF75}" dt="2020-06-19T16:44:31.960" v="159" actId="20577"/>
          <ac:spMkLst>
            <pc:docMk/>
            <pc:sldMk cId="1747793130" sldId="266"/>
            <ac:spMk id="3" creationId="{8B6155B3-FF73-4282-AF5A-40B231DF0925}"/>
          </ac:spMkLst>
        </pc:spChg>
      </pc:sldChg>
      <pc:sldChg chg="modSp mod">
        <pc:chgData name="Kathy Moczerniak" userId="482eff44a8730993" providerId="LiveId" clId="{27095180-EE9C-4282-A497-71BC7695CF75}" dt="2020-06-19T16:48:31.833" v="175" actId="20577"/>
        <pc:sldMkLst>
          <pc:docMk/>
          <pc:sldMk cId="3228164926" sldId="268"/>
        </pc:sldMkLst>
        <pc:spChg chg="mod">
          <ac:chgData name="Kathy Moczerniak" userId="482eff44a8730993" providerId="LiveId" clId="{27095180-EE9C-4282-A497-71BC7695CF75}" dt="2020-06-19T16:39:02.646" v="143"/>
          <ac:spMkLst>
            <pc:docMk/>
            <pc:sldMk cId="3228164926" sldId="268"/>
            <ac:spMk id="2" creationId="{50CA558B-19E7-4D19-B35A-5073408D7F3F}"/>
          </ac:spMkLst>
        </pc:spChg>
        <pc:spChg chg="mod">
          <ac:chgData name="Kathy Moczerniak" userId="482eff44a8730993" providerId="LiveId" clId="{27095180-EE9C-4282-A497-71BC7695CF75}" dt="2020-06-19T16:48:31.833" v="175" actId="20577"/>
          <ac:spMkLst>
            <pc:docMk/>
            <pc:sldMk cId="3228164926" sldId="268"/>
            <ac:spMk id="3" creationId="{F2EC34AF-0FC4-4198-ABD6-5B2DE53FA451}"/>
          </ac:spMkLst>
        </pc:spChg>
      </pc:sldChg>
      <pc:sldChg chg="modSp">
        <pc:chgData name="Kathy Moczerniak" userId="482eff44a8730993" providerId="LiveId" clId="{27095180-EE9C-4282-A497-71BC7695CF75}" dt="2020-06-19T16:39:02.646" v="143"/>
        <pc:sldMkLst>
          <pc:docMk/>
          <pc:sldMk cId="498218567" sldId="269"/>
        </pc:sldMkLst>
        <pc:spChg chg="mod">
          <ac:chgData name="Kathy Moczerniak" userId="482eff44a8730993" providerId="LiveId" clId="{27095180-EE9C-4282-A497-71BC7695CF75}" dt="2020-06-19T16:39:02.646" v="143"/>
          <ac:spMkLst>
            <pc:docMk/>
            <pc:sldMk cId="498218567" sldId="269"/>
            <ac:spMk id="2" creationId="{D37ECFBA-E1D1-4650-984F-5D1A87253A91}"/>
          </ac:spMkLst>
        </pc:spChg>
      </pc:sldChg>
      <pc:sldChg chg="modSp mod">
        <pc:chgData name="Kathy Moczerniak" userId="482eff44a8730993" providerId="LiveId" clId="{27095180-EE9C-4282-A497-71BC7695CF75}" dt="2020-06-19T16:49:00.199" v="178" actId="20577"/>
        <pc:sldMkLst>
          <pc:docMk/>
          <pc:sldMk cId="3379965149" sldId="270"/>
        </pc:sldMkLst>
        <pc:spChg chg="mod">
          <ac:chgData name="Kathy Moczerniak" userId="482eff44a8730993" providerId="LiveId" clId="{27095180-EE9C-4282-A497-71BC7695CF75}" dt="2020-06-19T16:39:02.646" v="143"/>
          <ac:spMkLst>
            <pc:docMk/>
            <pc:sldMk cId="3379965149" sldId="270"/>
            <ac:spMk id="2" creationId="{C260F798-8CB2-4281-B2BA-04FA2C33783B}"/>
          </ac:spMkLst>
        </pc:spChg>
        <pc:spChg chg="mod">
          <ac:chgData name="Kathy Moczerniak" userId="482eff44a8730993" providerId="LiveId" clId="{27095180-EE9C-4282-A497-71BC7695CF75}" dt="2020-06-19T16:49:00.199" v="178" actId="20577"/>
          <ac:spMkLst>
            <pc:docMk/>
            <pc:sldMk cId="3379965149" sldId="270"/>
            <ac:spMk id="3" creationId="{DD4B75FC-F0C9-4642-9821-CCA604ED3B57}"/>
          </ac:spMkLst>
        </pc:spChg>
      </pc:sldChg>
      <pc:sldChg chg="modSp mod">
        <pc:chgData name="Kathy Moczerniak" userId="482eff44a8730993" providerId="LiveId" clId="{27095180-EE9C-4282-A497-71BC7695CF75}" dt="2020-06-19T16:49:37.272" v="179" actId="313"/>
        <pc:sldMkLst>
          <pc:docMk/>
          <pc:sldMk cId="129384504" sldId="271"/>
        </pc:sldMkLst>
        <pc:spChg chg="mod">
          <ac:chgData name="Kathy Moczerniak" userId="482eff44a8730993" providerId="LiveId" clId="{27095180-EE9C-4282-A497-71BC7695CF75}" dt="2020-06-19T16:49:37.272" v="179" actId="313"/>
          <ac:spMkLst>
            <pc:docMk/>
            <pc:sldMk cId="129384504" sldId="271"/>
            <ac:spMk id="2" creationId="{2FD41A61-E822-4166-B9AB-C0CA3C612AF9}"/>
          </ac:spMkLst>
        </pc:spChg>
        <pc:spChg chg="mod">
          <ac:chgData name="Kathy Moczerniak" userId="482eff44a8730993" providerId="LiveId" clId="{27095180-EE9C-4282-A497-71BC7695CF75}" dt="2020-06-19T14:48:49.131" v="38" actId="20577"/>
          <ac:spMkLst>
            <pc:docMk/>
            <pc:sldMk cId="129384504" sldId="271"/>
            <ac:spMk id="3" creationId="{6BD49BF3-388C-4CD2-843E-7D7B57F55F63}"/>
          </ac:spMkLst>
        </pc:spChg>
      </pc:sldChg>
      <pc:sldChg chg="modSp mod">
        <pc:chgData name="Kathy Moczerniak" userId="482eff44a8730993" providerId="LiveId" clId="{27095180-EE9C-4282-A497-71BC7695CF75}" dt="2020-06-19T16:52:36.707" v="186" actId="20577"/>
        <pc:sldMkLst>
          <pc:docMk/>
          <pc:sldMk cId="3458372330" sldId="272"/>
        </pc:sldMkLst>
        <pc:spChg chg="mod">
          <ac:chgData name="Kathy Moczerniak" userId="482eff44a8730993" providerId="LiveId" clId="{27095180-EE9C-4282-A497-71BC7695CF75}" dt="2020-06-19T16:39:02.646" v="143"/>
          <ac:spMkLst>
            <pc:docMk/>
            <pc:sldMk cId="3458372330" sldId="272"/>
            <ac:spMk id="2" creationId="{4602BFE6-98EE-4C44-A509-05CAB69B29D4}"/>
          </ac:spMkLst>
        </pc:spChg>
        <pc:spChg chg="mod">
          <ac:chgData name="Kathy Moczerniak" userId="482eff44a8730993" providerId="LiveId" clId="{27095180-EE9C-4282-A497-71BC7695CF75}" dt="2020-06-19T16:52:36.707" v="186" actId="20577"/>
          <ac:spMkLst>
            <pc:docMk/>
            <pc:sldMk cId="3458372330" sldId="272"/>
            <ac:spMk id="3" creationId="{B6DEB996-5047-47D5-ADC5-0BDFBF6EBFFE}"/>
          </ac:spMkLst>
        </pc:spChg>
      </pc:sldChg>
      <pc:sldChg chg="modSp mod">
        <pc:chgData name="Kathy Moczerniak" userId="482eff44a8730993" providerId="LiveId" clId="{27095180-EE9C-4282-A497-71BC7695CF75}" dt="2020-06-19T16:54:30.592" v="188" actId="1076"/>
        <pc:sldMkLst>
          <pc:docMk/>
          <pc:sldMk cId="1760988945" sldId="273"/>
        </pc:sldMkLst>
        <pc:spChg chg="mod">
          <ac:chgData name="Kathy Moczerniak" userId="482eff44a8730993" providerId="LiveId" clId="{27095180-EE9C-4282-A497-71BC7695CF75}" dt="2020-06-19T16:39:02.646" v="143"/>
          <ac:spMkLst>
            <pc:docMk/>
            <pc:sldMk cId="1760988945" sldId="273"/>
            <ac:spMk id="2" creationId="{C91B2FF0-3788-4CFF-8909-5165308FAB31}"/>
          </ac:spMkLst>
        </pc:spChg>
        <pc:spChg chg="mod">
          <ac:chgData name="Kathy Moczerniak" userId="482eff44a8730993" providerId="LiveId" clId="{27095180-EE9C-4282-A497-71BC7695CF75}" dt="2020-06-19T16:54:30.592" v="188" actId="1076"/>
          <ac:spMkLst>
            <pc:docMk/>
            <pc:sldMk cId="1760988945" sldId="273"/>
            <ac:spMk id="3" creationId="{4747880D-363F-4651-AD9B-A3753485AF08}"/>
          </ac:spMkLst>
        </pc:spChg>
      </pc:sldChg>
      <pc:sldChg chg="modSp mod">
        <pc:chgData name="Kathy Moczerniak" userId="482eff44a8730993" providerId="LiveId" clId="{27095180-EE9C-4282-A497-71BC7695CF75}" dt="2020-06-19T16:54:46.558" v="189" actId="20577"/>
        <pc:sldMkLst>
          <pc:docMk/>
          <pc:sldMk cId="3640335861" sldId="274"/>
        </pc:sldMkLst>
        <pc:spChg chg="mod">
          <ac:chgData name="Kathy Moczerniak" userId="482eff44a8730993" providerId="LiveId" clId="{27095180-EE9C-4282-A497-71BC7695CF75}" dt="2020-06-19T16:39:02.646" v="143"/>
          <ac:spMkLst>
            <pc:docMk/>
            <pc:sldMk cId="3640335861" sldId="274"/>
            <ac:spMk id="2" creationId="{B4B27C43-C4DE-4F3D-A1BA-6DAE71A6BA5D}"/>
          </ac:spMkLst>
        </pc:spChg>
        <pc:spChg chg="mod">
          <ac:chgData name="Kathy Moczerniak" userId="482eff44a8730993" providerId="LiveId" clId="{27095180-EE9C-4282-A497-71BC7695CF75}" dt="2020-06-19T16:54:46.558" v="189" actId="20577"/>
          <ac:spMkLst>
            <pc:docMk/>
            <pc:sldMk cId="3640335861" sldId="274"/>
            <ac:spMk id="3" creationId="{6DFDB90A-DC84-4551-A915-EAA3C5AEA485}"/>
          </ac:spMkLst>
        </pc:spChg>
      </pc:sldChg>
      <pc:sldChg chg="modSp mod">
        <pc:chgData name="Kathy Moczerniak" userId="482eff44a8730993" providerId="LiveId" clId="{27095180-EE9C-4282-A497-71BC7695CF75}" dt="2020-06-19T16:55:04.032" v="190" actId="1076"/>
        <pc:sldMkLst>
          <pc:docMk/>
          <pc:sldMk cId="4029906833" sldId="275"/>
        </pc:sldMkLst>
        <pc:spChg chg="mod">
          <ac:chgData name="Kathy Moczerniak" userId="482eff44a8730993" providerId="LiveId" clId="{27095180-EE9C-4282-A497-71BC7695CF75}" dt="2020-06-19T16:39:02.646" v="143"/>
          <ac:spMkLst>
            <pc:docMk/>
            <pc:sldMk cId="4029906833" sldId="275"/>
            <ac:spMk id="2" creationId="{A4A24B61-F6BA-4F02-BF36-30F9D6984FB8}"/>
          </ac:spMkLst>
        </pc:spChg>
        <pc:spChg chg="mod">
          <ac:chgData name="Kathy Moczerniak" userId="482eff44a8730993" providerId="LiveId" clId="{27095180-EE9C-4282-A497-71BC7695CF75}" dt="2020-06-19T16:55:04.032" v="190" actId="1076"/>
          <ac:spMkLst>
            <pc:docMk/>
            <pc:sldMk cId="4029906833" sldId="275"/>
            <ac:spMk id="3" creationId="{C366F40A-B951-4617-9E04-7782F9F13861}"/>
          </ac:spMkLst>
        </pc:spChg>
      </pc:sldChg>
      <pc:sldChg chg="modSp mod">
        <pc:chgData name="Kathy Moczerniak" userId="482eff44a8730993" providerId="LiveId" clId="{27095180-EE9C-4282-A497-71BC7695CF75}" dt="2020-06-19T16:56:22.206" v="192" actId="20577"/>
        <pc:sldMkLst>
          <pc:docMk/>
          <pc:sldMk cId="1981002534" sldId="276"/>
        </pc:sldMkLst>
        <pc:spChg chg="mod">
          <ac:chgData name="Kathy Moczerniak" userId="482eff44a8730993" providerId="LiveId" clId="{27095180-EE9C-4282-A497-71BC7695CF75}" dt="2020-06-19T16:39:02.646" v="143"/>
          <ac:spMkLst>
            <pc:docMk/>
            <pc:sldMk cId="1981002534" sldId="276"/>
            <ac:spMk id="2" creationId="{C8256B5C-56A1-43AF-B9F3-C6F8E39597EB}"/>
          </ac:spMkLst>
        </pc:spChg>
        <pc:spChg chg="mod">
          <ac:chgData name="Kathy Moczerniak" userId="482eff44a8730993" providerId="LiveId" clId="{27095180-EE9C-4282-A497-71BC7695CF75}" dt="2020-06-19T16:56:22.206" v="192" actId="20577"/>
          <ac:spMkLst>
            <pc:docMk/>
            <pc:sldMk cId="1981002534" sldId="276"/>
            <ac:spMk id="3" creationId="{C230CF01-CBA1-4199-BCE3-9A77586D757D}"/>
          </ac:spMkLst>
        </pc:spChg>
      </pc:sldChg>
      <pc:sldChg chg="modSp">
        <pc:chgData name="Kathy Moczerniak" userId="482eff44a8730993" providerId="LiveId" clId="{27095180-EE9C-4282-A497-71BC7695CF75}" dt="2020-06-19T16:39:05.488" v="144"/>
        <pc:sldMkLst>
          <pc:docMk/>
          <pc:sldMk cId="3008817935" sldId="279"/>
        </pc:sldMkLst>
        <pc:spChg chg="mod">
          <ac:chgData name="Kathy Moczerniak" userId="482eff44a8730993" providerId="LiveId" clId="{27095180-EE9C-4282-A497-71BC7695CF75}" dt="2020-06-19T16:39:05.488" v="144"/>
          <ac:spMkLst>
            <pc:docMk/>
            <pc:sldMk cId="3008817935" sldId="279"/>
            <ac:spMk id="3" creationId="{3F26970B-F8A4-499D-9A58-1BD6FC7BD7AF}"/>
          </ac:spMkLst>
        </pc:spChg>
      </pc:sldChg>
      <pc:sldChg chg="modSp mod">
        <pc:chgData name="Kathy Moczerniak" userId="482eff44a8730993" providerId="LiveId" clId="{27095180-EE9C-4282-A497-71BC7695CF75}" dt="2020-06-19T16:45:32.158" v="161" actId="20577"/>
        <pc:sldMkLst>
          <pc:docMk/>
          <pc:sldMk cId="3350564336" sldId="280"/>
        </pc:sldMkLst>
        <pc:spChg chg="mod">
          <ac:chgData name="Kathy Moczerniak" userId="482eff44a8730993" providerId="LiveId" clId="{27095180-EE9C-4282-A497-71BC7695CF75}" dt="2020-06-19T16:45:32.158" v="161" actId="20577"/>
          <ac:spMkLst>
            <pc:docMk/>
            <pc:sldMk cId="3350564336" sldId="280"/>
            <ac:spMk id="3" creationId="{A90B2FFC-24E4-4BF1-B2A9-56F920B523A1}"/>
          </ac:spMkLst>
        </pc:spChg>
      </pc:sldChg>
      <pc:sldChg chg="modSp">
        <pc:chgData name="Kathy Moczerniak" userId="482eff44a8730993" providerId="LiveId" clId="{27095180-EE9C-4282-A497-71BC7695CF75}" dt="2020-06-19T16:39:02.646" v="143"/>
        <pc:sldMkLst>
          <pc:docMk/>
          <pc:sldMk cId="2381547098" sldId="281"/>
        </pc:sldMkLst>
        <pc:spChg chg="mod">
          <ac:chgData name="Kathy Moczerniak" userId="482eff44a8730993" providerId="LiveId" clId="{27095180-EE9C-4282-A497-71BC7695CF75}" dt="2020-06-19T16:39:02.646" v="143"/>
          <ac:spMkLst>
            <pc:docMk/>
            <pc:sldMk cId="2381547098" sldId="281"/>
            <ac:spMk id="2" creationId="{28AFC729-48B0-4BA8-B9C5-93CF84A8C6E3}"/>
          </ac:spMkLst>
        </pc:spChg>
      </pc:sldChg>
      <pc:sldChg chg="modSp mod">
        <pc:chgData name="Kathy Moczerniak" userId="482eff44a8730993" providerId="LiveId" clId="{27095180-EE9C-4282-A497-71BC7695CF75}" dt="2020-06-19T17:00:27.555" v="194" actId="1076"/>
        <pc:sldMkLst>
          <pc:docMk/>
          <pc:sldMk cId="3076223386" sldId="282"/>
        </pc:sldMkLst>
        <pc:spChg chg="mod">
          <ac:chgData name="Kathy Moczerniak" userId="482eff44a8730993" providerId="LiveId" clId="{27095180-EE9C-4282-A497-71BC7695CF75}" dt="2020-06-19T16:39:02.646" v="143"/>
          <ac:spMkLst>
            <pc:docMk/>
            <pc:sldMk cId="3076223386" sldId="282"/>
            <ac:spMk id="2" creationId="{7BD9354F-0CA5-491F-BDDC-7EE7E2226BC4}"/>
          </ac:spMkLst>
        </pc:spChg>
        <pc:spChg chg="mod">
          <ac:chgData name="Kathy Moczerniak" userId="482eff44a8730993" providerId="LiveId" clId="{27095180-EE9C-4282-A497-71BC7695CF75}" dt="2020-06-19T17:00:27.555" v="194" actId="1076"/>
          <ac:spMkLst>
            <pc:docMk/>
            <pc:sldMk cId="3076223386" sldId="282"/>
            <ac:spMk id="3" creationId="{E7E7B4C8-B549-45E7-A891-A320D087F39C}"/>
          </ac:spMkLst>
        </pc:spChg>
      </pc:sldChg>
      <pc:sldChg chg="modSp">
        <pc:chgData name="Kathy Moczerniak" userId="482eff44a8730993" providerId="LiveId" clId="{27095180-EE9C-4282-A497-71BC7695CF75}" dt="2020-06-19T16:39:02.646" v="143"/>
        <pc:sldMkLst>
          <pc:docMk/>
          <pc:sldMk cId="1730889998" sldId="283"/>
        </pc:sldMkLst>
        <pc:spChg chg="mod">
          <ac:chgData name="Kathy Moczerniak" userId="482eff44a8730993" providerId="LiveId" clId="{27095180-EE9C-4282-A497-71BC7695CF75}" dt="2020-06-19T16:39:02.646" v="143"/>
          <ac:spMkLst>
            <pc:docMk/>
            <pc:sldMk cId="1730889998" sldId="283"/>
            <ac:spMk id="2" creationId="{470034E8-249C-4839-92F4-CB18A177CB0F}"/>
          </ac:spMkLst>
        </pc:spChg>
        <pc:spChg chg="mod">
          <ac:chgData name="Kathy Moczerniak" userId="482eff44a8730993" providerId="LiveId" clId="{27095180-EE9C-4282-A497-71BC7695CF75}" dt="2020-06-19T16:39:02.646" v="143"/>
          <ac:spMkLst>
            <pc:docMk/>
            <pc:sldMk cId="1730889998" sldId="283"/>
            <ac:spMk id="3" creationId="{E20DC164-FB21-409A-9A2B-72780025485F}"/>
          </ac:spMkLst>
        </pc:spChg>
      </pc:sldChg>
      <pc:sldChg chg="modSp mod">
        <pc:chgData name="Kathy Moczerniak" userId="482eff44a8730993" providerId="LiveId" clId="{27095180-EE9C-4282-A497-71BC7695CF75}" dt="2020-06-19T17:03:57.469" v="208" actId="20577"/>
        <pc:sldMkLst>
          <pc:docMk/>
          <pc:sldMk cId="473686330" sldId="284"/>
        </pc:sldMkLst>
        <pc:spChg chg="mod">
          <ac:chgData name="Kathy Moczerniak" userId="482eff44a8730993" providerId="LiveId" clId="{27095180-EE9C-4282-A497-71BC7695CF75}" dt="2020-06-19T16:39:02.646" v="143"/>
          <ac:spMkLst>
            <pc:docMk/>
            <pc:sldMk cId="473686330" sldId="284"/>
            <ac:spMk id="2" creationId="{FB24A753-C21B-4F96-A950-ACB4854C839B}"/>
          </ac:spMkLst>
        </pc:spChg>
        <pc:spChg chg="mod">
          <ac:chgData name="Kathy Moczerniak" userId="482eff44a8730993" providerId="LiveId" clId="{27095180-EE9C-4282-A497-71BC7695CF75}" dt="2020-06-19T17:03:57.469" v="208" actId="20577"/>
          <ac:spMkLst>
            <pc:docMk/>
            <pc:sldMk cId="473686330" sldId="284"/>
            <ac:spMk id="3" creationId="{0E92DBBA-92FE-4BFE-B93A-924EA044E9F9}"/>
          </ac:spMkLst>
        </pc:spChg>
      </pc:sldChg>
      <pc:sldChg chg="modSp">
        <pc:chgData name="Kathy Moczerniak" userId="482eff44a8730993" providerId="LiveId" clId="{27095180-EE9C-4282-A497-71BC7695CF75}" dt="2020-06-19T16:39:02.646" v="143"/>
        <pc:sldMkLst>
          <pc:docMk/>
          <pc:sldMk cId="2618548151" sldId="285"/>
        </pc:sldMkLst>
        <pc:spChg chg="mod">
          <ac:chgData name="Kathy Moczerniak" userId="482eff44a8730993" providerId="LiveId" clId="{27095180-EE9C-4282-A497-71BC7695CF75}" dt="2020-06-19T16:39:02.646" v="143"/>
          <ac:spMkLst>
            <pc:docMk/>
            <pc:sldMk cId="2618548151" sldId="285"/>
            <ac:spMk id="2" creationId="{A2262F5D-E511-4C56-A398-67DFF105527B}"/>
          </ac:spMkLst>
        </pc:spChg>
        <pc:spChg chg="mod">
          <ac:chgData name="Kathy Moczerniak" userId="482eff44a8730993" providerId="LiveId" clId="{27095180-EE9C-4282-A497-71BC7695CF75}" dt="2020-06-19T16:39:02.646" v="143"/>
          <ac:spMkLst>
            <pc:docMk/>
            <pc:sldMk cId="2618548151" sldId="285"/>
            <ac:spMk id="3" creationId="{98E6A44C-06FB-43FD-8E49-267962873905}"/>
          </ac:spMkLst>
        </pc:spChg>
      </pc:sldChg>
      <pc:sldChg chg="modSp">
        <pc:chgData name="Kathy Moczerniak" userId="482eff44a8730993" providerId="LiveId" clId="{27095180-EE9C-4282-A497-71BC7695CF75}" dt="2020-06-19T16:39:02.646" v="143"/>
        <pc:sldMkLst>
          <pc:docMk/>
          <pc:sldMk cId="1754497399" sldId="286"/>
        </pc:sldMkLst>
        <pc:spChg chg="mod">
          <ac:chgData name="Kathy Moczerniak" userId="482eff44a8730993" providerId="LiveId" clId="{27095180-EE9C-4282-A497-71BC7695CF75}" dt="2020-06-19T16:39:02.646" v="143"/>
          <ac:spMkLst>
            <pc:docMk/>
            <pc:sldMk cId="1754497399" sldId="286"/>
            <ac:spMk id="2" creationId="{F30DF02E-8456-4D4C-871A-369E86B39301}"/>
          </ac:spMkLst>
        </pc:spChg>
      </pc:sldChg>
      <pc:sldChg chg="modSp mod">
        <pc:chgData name="Kathy Moczerniak" userId="482eff44a8730993" providerId="LiveId" clId="{27095180-EE9C-4282-A497-71BC7695CF75}" dt="2020-06-19T17:07:42.304" v="212" actId="20577"/>
        <pc:sldMkLst>
          <pc:docMk/>
          <pc:sldMk cId="2245970372" sldId="287"/>
        </pc:sldMkLst>
        <pc:spChg chg="mod">
          <ac:chgData name="Kathy Moczerniak" userId="482eff44a8730993" providerId="LiveId" clId="{27095180-EE9C-4282-A497-71BC7695CF75}" dt="2020-06-19T16:39:02.646" v="143"/>
          <ac:spMkLst>
            <pc:docMk/>
            <pc:sldMk cId="2245970372" sldId="287"/>
            <ac:spMk id="2" creationId="{0551DF73-200C-4332-9DD6-D97FBEFCB9F0}"/>
          </ac:spMkLst>
        </pc:spChg>
        <pc:spChg chg="mod">
          <ac:chgData name="Kathy Moczerniak" userId="482eff44a8730993" providerId="LiveId" clId="{27095180-EE9C-4282-A497-71BC7695CF75}" dt="2020-06-19T17:07:42.304" v="212" actId="20577"/>
          <ac:spMkLst>
            <pc:docMk/>
            <pc:sldMk cId="2245970372" sldId="287"/>
            <ac:spMk id="3" creationId="{0F1F5443-7B44-4B81-9C31-5E4BB697E078}"/>
          </ac:spMkLst>
        </pc:spChg>
      </pc:sldChg>
      <pc:sldChg chg="modSp mod">
        <pc:chgData name="Kathy Moczerniak" userId="482eff44a8730993" providerId="LiveId" clId="{27095180-EE9C-4282-A497-71BC7695CF75}" dt="2020-06-19T17:08:54.529" v="215" actId="20577"/>
        <pc:sldMkLst>
          <pc:docMk/>
          <pc:sldMk cId="2971338897" sldId="288"/>
        </pc:sldMkLst>
        <pc:spChg chg="mod">
          <ac:chgData name="Kathy Moczerniak" userId="482eff44a8730993" providerId="LiveId" clId="{27095180-EE9C-4282-A497-71BC7695CF75}" dt="2020-06-19T16:39:02.646" v="143"/>
          <ac:spMkLst>
            <pc:docMk/>
            <pc:sldMk cId="2971338897" sldId="288"/>
            <ac:spMk id="2" creationId="{B0B1F4CF-0A6F-43FD-9183-A2A733BA01DA}"/>
          </ac:spMkLst>
        </pc:spChg>
        <pc:spChg chg="mod">
          <ac:chgData name="Kathy Moczerniak" userId="482eff44a8730993" providerId="LiveId" clId="{27095180-EE9C-4282-A497-71BC7695CF75}" dt="2020-06-19T17:08:54.529" v="215" actId="20577"/>
          <ac:spMkLst>
            <pc:docMk/>
            <pc:sldMk cId="2971338897" sldId="288"/>
            <ac:spMk id="3" creationId="{A3E4D73A-EF02-4DA7-9D43-5AD2CBFD2D06}"/>
          </ac:spMkLst>
        </pc:spChg>
      </pc:sldChg>
      <pc:sldChg chg="modSp mod">
        <pc:chgData name="Kathy Moczerniak" userId="482eff44a8730993" providerId="LiveId" clId="{27095180-EE9C-4282-A497-71BC7695CF75}" dt="2020-06-19T17:11:55.115" v="219" actId="1076"/>
        <pc:sldMkLst>
          <pc:docMk/>
          <pc:sldMk cId="1249929879" sldId="289"/>
        </pc:sldMkLst>
        <pc:spChg chg="mod">
          <ac:chgData name="Kathy Moczerniak" userId="482eff44a8730993" providerId="LiveId" clId="{27095180-EE9C-4282-A497-71BC7695CF75}" dt="2020-06-19T17:11:55.115" v="219" actId="1076"/>
          <ac:spMkLst>
            <pc:docMk/>
            <pc:sldMk cId="1249929879" sldId="289"/>
            <ac:spMk id="3" creationId="{DA786A7A-8051-48F8-9718-671019BE1720}"/>
          </ac:spMkLst>
        </pc:spChg>
      </pc:sldChg>
      <pc:sldChg chg="modSp mod">
        <pc:chgData name="Kathy Moczerniak" userId="482eff44a8730993" providerId="LiveId" clId="{27095180-EE9C-4282-A497-71BC7695CF75}" dt="2020-06-19T16:39:02.646" v="143"/>
        <pc:sldMkLst>
          <pc:docMk/>
          <pc:sldMk cId="1685967329" sldId="291"/>
        </pc:sldMkLst>
        <pc:spChg chg="mod">
          <ac:chgData name="Kathy Moczerniak" userId="482eff44a8730993" providerId="LiveId" clId="{27095180-EE9C-4282-A497-71BC7695CF75}" dt="2020-06-19T16:39:02.646" v="143"/>
          <ac:spMkLst>
            <pc:docMk/>
            <pc:sldMk cId="1685967329" sldId="291"/>
            <ac:spMk id="2" creationId="{BD239C8D-C581-4EA6-B996-0CD0E99A806C}"/>
          </ac:spMkLst>
        </pc:spChg>
        <pc:spChg chg="mod">
          <ac:chgData name="Kathy Moczerniak" userId="482eff44a8730993" providerId="LiveId" clId="{27095180-EE9C-4282-A497-71BC7695CF75}" dt="2020-06-19T15:49:45.015" v="97" actId="947"/>
          <ac:spMkLst>
            <pc:docMk/>
            <pc:sldMk cId="1685967329" sldId="291"/>
            <ac:spMk id="3" creationId="{B7D049E4-A7E1-4F92-A7B9-7FF19136DC55}"/>
          </ac:spMkLst>
        </pc:spChg>
      </pc:sldChg>
      <pc:sldChg chg="modSp mod">
        <pc:chgData name="Kathy Moczerniak" userId="482eff44a8730993" providerId="LiveId" clId="{27095180-EE9C-4282-A497-71BC7695CF75}" dt="2020-06-19T17:13:48.127" v="221" actId="20577"/>
        <pc:sldMkLst>
          <pc:docMk/>
          <pc:sldMk cId="870634835" sldId="292"/>
        </pc:sldMkLst>
        <pc:spChg chg="mod">
          <ac:chgData name="Kathy Moczerniak" userId="482eff44a8730993" providerId="LiveId" clId="{27095180-EE9C-4282-A497-71BC7695CF75}" dt="2020-06-19T16:39:02.646" v="143"/>
          <ac:spMkLst>
            <pc:docMk/>
            <pc:sldMk cId="870634835" sldId="292"/>
            <ac:spMk id="2" creationId="{485A533D-DB52-4295-98F6-386A332A565D}"/>
          </ac:spMkLst>
        </pc:spChg>
        <pc:spChg chg="mod">
          <ac:chgData name="Kathy Moczerniak" userId="482eff44a8730993" providerId="LiveId" clId="{27095180-EE9C-4282-A497-71BC7695CF75}" dt="2020-06-19T17:13:48.127" v="221" actId="20577"/>
          <ac:spMkLst>
            <pc:docMk/>
            <pc:sldMk cId="870634835" sldId="292"/>
            <ac:spMk id="3" creationId="{35491476-76C4-4E84-A199-92043C37C342}"/>
          </ac:spMkLst>
        </pc:spChg>
      </pc:sldChg>
      <pc:sldChg chg="modSp mod">
        <pc:chgData name="Kathy Moczerniak" userId="482eff44a8730993" providerId="LiveId" clId="{27095180-EE9C-4282-A497-71BC7695CF75}" dt="2020-06-19T17:14:36.902" v="225" actId="20577"/>
        <pc:sldMkLst>
          <pc:docMk/>
          <pc:sldMk cId="4207134852" sldId="293"/>
        </pc:sldMkLst>
        <pc:spChg chg="mod">
          <ac:chgData name="Kathy Moczerniak" userId="482eff44a8730993" providerId="LiveId" clId="{27095180-EE9C-4282-A497-71BC7695CF75}" dt="2020-06-19T16:39:02.646" v="143"/>
          <ac:spMkLst>
            <pc:docMk/>
            <pc:sldMk cId="4207134852" sldId="293"/>
            <ac:spMk id="2" creationId="{E010FE03-7737-4DC2-8A40-35B84626FF9E}"/>
          </ac:spMkLst>
        </pc:spChg>
        <pc:spChg chg="mod">
          <ac:chgData name="Kathy Moczerniak" userId="482eff44a8730993" providerId="LiveId" clId="{27095180-EE9C-4282-A497-71BC7695CF75}" dt="2020-06-19T17:14:36.902" v="225" actId="20577"/>
          <ac:spMkLst>
            <pc:docMk/>
            <pc:sldMk cId="4207134852" sldId="293"/>
            <ac:spMk id="3" creationId="{242811A9-DF28-4FA7-BF25-1B038624ED5B}"/>
          </ac:spMkLst>
        </pc:spChg>
      </pc:sldChg>
      <pc:sldChg chg="modSp">
        <pc:chgData name="Kathy Moczerniak" userId="482eff44a8730993" providerId="LiveId" clId="{27095180-EE9C-4282-A497-71BC7695CF75}" dt="2020-06-19T16:39:02.646" v="143"/>
        <pc:sldMkLst>
          <pc:docMk/>
          <pc:sldMk cId="70772957" sldId="294"/>
        </pc:sldMkLst>
        <pc:spChg chg="mod">
          <ac:chgData name="Kathy Moczerniak" userId="482eff44a8730993" providerId="LiveId" clId="{27095180-EE9C-4282-A497-71BC7695CF75}" dt="2020-06-19T16:39:02.646" v="143"/>
          <ac:spMkLst>
            <pc:docMk/>
            <pc:sldMk cId="70772957" sldId="294"/>
            <ac:spMk id="2" creationId="{CACAAC72-7D3F-4554-A79B-720D7F149327}"/>
          </ac:spMkLst>
        </pc:spChg>
      </pc:sldChg>
      <pc:sldChg chg="modSp mod">
        <pc:chgData name="Kathy Moczerniak" userId="482eff44a8730993" providerId="LiveId" clId="{27095180-EE9C-4282-A497-71BC7695CF75}" dt="2020-06-19T17:16:36.925" v="226" actId="1076"/>
        <pc:sldMkLst>
          <pc:docMk/>
          <pc:sldMk cId="3860334916" sldId="295"/>
        </pc:sldMkLst>
        <pc:spChg chg="mod">
          <ac:chgData name="Kathy Moczerniak" userId="482eff44a8730993" providerId="LiveId" clId="{27095180-EE9C-4282-A497-71BC7695CF75}" dt="2020-06-19T16:39:02.646" v="143"/>
          <ac:spMkLst>
            <pc:docMk/>
            <pc:sldMk cId="3860334916" sldId="295"/>
            <ac:spMk id="2" creationId="{BD002002-A258-4D00-AF6A-88854BBD0115}"/>
          </ac:spMkLst>
        </pc:spChg>
        <pc:spChg chg="mod">
          <ac:chgData name="Kathy Moczerniak" userId="482eff44a8730993" providerId="LiveId" clId="{27095180-EE9C-4282-A497-71BC7695CF75}" dt="2020-06-19T17:16:36.925" v="226" actId="1076"/>
          <ac:spMkLst>
            <pc:docMk/>
            <pc:sldMk cId="3860334916" sldId="295"/>
            <ac:spMk id="3" creationId="{751CAFD5-9ED1-4BC7-8C2A-2B242AB4FA80}"/>
          </ac:spMkLst>
        </pc:spChg>
      </pc:sldChg>
      <pc:sldChg chg="modSp mod">
        <pc:chgData name="Kathy Moczerniak" userId="482eff44a8730993" providerId="LiveId" clId="{27095180-EE9C-4282-A497-71BC7695CF75}" dt="2020-06-19T17:17:51.674" v="233" actId="14100"/>
        <pc:sldMkLst>
          <pc:docMk/>
          <pc:sldMk cId="1207718312" sldId="296"/>
        </pc:sldMkLst>
        <pc:spChg chg="mod">
          <ac:chgData name="Kathy Moczerniak" userId="482eff44a8730993" providerId="LiveId" clId="{27095180-EE9C-4282-A497-71BC7695CF75}" dt="2020-06-19T16:39:02.646" v="143"/>
          <ac:spMkLst>
            <pc:docMk/>
            <pc:sldMk cId="1207718312" sldId="296"/>
            <ac:spMk id="2" creationId="{9E97CF91-90EE-4AB3-B2EE-B1C4A4779879}"/>
          </ac:spMkLst>
        </pc:spChg>
        <pc:spChg chg="mod">
          <ac:chgData name="Kathy Moczerniak" userId="482eff44a8730993" providerId="LiveId" clId="{27095180-EE9C-4282-A497-71BC7695CF75}" dt="2020-06-19T17:17:51.674" v="233" actId="14100"/>
          <ac:spMkLst>
            <pc:docMk/>
            <pc:sldMk cId="1207718312" sldId="296"/>
            <ac:spMk id="3" creationId="{28E3270D-0D4D-42F6-80A9-4315E225271D}"/>
          </ac:spMkLst>
        </pc:spChg>
      </pc:sldChg>
      <pc:sldChg chg="modSp mod">
        <pc:chgData name="Kathy Moczerniak" userId="482eff44a8730993" providerId="LiveId" clId="{27095180-EE9C-4282-A497-71BC7695CF75}" dt="2020-06-19T17:18:56.846" v="237" actId="20577"/>
        <pc:sldMkLst>
          <pc:docMk/>
          <pc:sldMk cId="3987495907" sldId="297"/>
        </pc:sldMkLst>
        <pc:spChg chg="mod">
          <ac:chgData name="Kathy Moczerniak" userId="482eff44a8730993" providerId="LiveId" clId="{27095180-EE9C-4282-A497-71BC7695CF75}" dt="2020-06-19T16:39:02.646" v="143"/>
          <ac:spMkLst>
            <pc:docMk/>
            <pc:sldMk cId="3987495907" sldId="297"/>
            <ac:spMk id="2" creationId="{2A33FC96-E306-4014-BCCC-69DDDC908514}"/>
          </ac:spMkLst>
        </pc:spChg>
        <pc:spChg chg="mod">
          <ac:chgData name="Kathy Moczerniak" userId="482eff44a8730993" providerId="LiveId" clId="{27095180-EE9C-4282-A497-71BC7695CF75}" dt="2020-06-19T17:18:56.846" v="237" actId="20577"/>
          <ac:spMkLst>
            <pc:docMk/>
            <pc:sldMk cId="3987495907" sldId="297"/>
            <ac:spMk id="3" creationId="{53032FDF-B070-4245-AB4E-D8CF1C2FF605}"/>
          </ac:spMkLst>
        </pc:spChg>
      </pc:sldChg>
      <pc:sldChg chg="modSp mod">
        <pc:chgData name="Kathy Moczerniak" userId="482eff44a8730993" providerId="LiveId" clId="{27095180-EE9C-4282-A497-71BC7695CF75}" dt="2020-06-19T17:22:11.248" v="247" actId="20577"/>
        <pc:sldMkLst>
          <pc:docMk/>
          <pc:sldMk cId="3175629524" sldId="298"/>
        </pc:sldMkLst>
        <pc:spChg chg="mod">
          <ac:chgData name="Kathy Moczerniak" userId="482eff44a8730993" providerId="LiveId" clId="{27095180-EE9C-4282-A497-71BC7695CF75}" dt="2020-06-19T16:39:02.646" v="143"/>
          <ac:spMkLst>
            <pc:docMk/>
            <pc:sldMk cId="3175629524" sldId="298"/>
            <ac:spMk id="2" creationId="{09317BA8-8911-434E-A1F2-08178B5A4473}"/>
          </ac:spMkLst>
        </pc:spChg>
        <pc:spChg chg="mod">
          <ac:chgData name="Kathy Moczerniak" userId="482eff44a8730993" providerId="LiveId" clId="{27095180-EE9C-4282-A497-71BC7695CF75}" dt="2020-06-19T17:22:11.248" v="247" actId="20577"/>
          <ac:spMkLst>
            <pc:docMk/>
            <pc:sldMk cId="3175629524" sldId="298"/>
            <ac:spMk id="3" creationId="{C82C6ADC-35C9-4BF1-BA2C-1D509C25B1AD}"/>
          </ac:spMkLst>
        </pc:spChg>
      </pc:sldChg>
      <pc:sldChg chg="modSp mod">
        <pc:chgData name="Kathy Moczerniak" userId="482eff44a8730993" providerId="LiveId" clId="{27095180-EE9C-4282-A497-71BC7695CF75}" dt="2020-06-19T19:27:58.247" v="418" actId="20577"/>
        <pc:sldMkLst>
          <pc:docMk/>
          <pc:sldMk cId="1807332835" sldId="299"/>
        </pc:sldMkLst>
        <pc:spChg chg="mod">
          <ac:chgData name="Kathy Moczerniak" userId="482eff44a8730993" providerId="LiveId" clId="{27095180-EE9C-4282-A497-71BC7695CF75}" dt="2020-06-19T16:39:02.646" v="143"/>
          <ac:spMkLst>
            <pc:docMk/>
            <pc:sldMk cId="1807332835" sldId="299"/>
            <ac:spMk id="2" creationId="{305DC0D8-4650-49C0-90ED-A243D1275C65}"/>
          </ac:spMkLst>
        </pc:spChg>
        <pc:spChg chg="mod">
          <ac:chgData name="Kathy Moczerniak" userId="482eff44a8730993" providerId="LiveId" clId="{27095180-EE9C-4282-A497-71BC7695CF75}" dt="2020-06-19T19:27:58.247" v="418" actId="20577"/>
          <ac:spMkLst>
            <pc:docMk/>
            <pc:sldMk cId="1807332835" sldId="299"/>
            <ac:spMk id="3" creationId="{8CBD4ED4-BD9A-4169-8B2A-91F6070AB2A2}"/>
          </ac:spMkLst>
        </pc:spChg>
      </pc:sldChg>
      <pc:sldChg chg="modSp mod">
        <pc:chgData name="Kathy Moczerniak" userId="482eff44a8730993" providerId="LiveId" clId="{27095180-EE9C-4282-A497-71BC7695CF75}" dt="2020-06-19T17:28:22.499" v="286" actId="20577"/>
        <pc:sldMkLst>
          <pc:docMk/>
          <pc:sldMk cId="4048312483" sldId="300"/>
        </pc:sldMkLst>
        <pc:spChg chg="mod">
          <ac:chgData name="Kathy Moczerniak" userId="482eff44a8730993" providerId="LiveId" clId="{27095180-EE9C-4282-A497-71BC7695CF75}" dt="2020-06-19T17:28:22.499" v="286" actId="20577"/>
          <ac:spMkLst>
            <pc:docMk/>
            <pc:sldMk cId="4048312483" sldId="300"/>
            <ac:spMk id="2" creationId="{30176B58-5DC2-4B7C-A001-1B114C1AE6FF}"/>
          </ac:spMkLst>
        </pc:spChg>
        <pc:spChg chg="mod">
          <ac:chgData name="Kathy Moczerniak" userId="482eff44a8730993" providerId="LiveId" clId="{27095180-EE9C-4282-A497-71BC7695CF75}" dt="2020-06-19T17:27:10.129" v="283" actId="20577"/>
          <ac:spMkLst>
            <pc:docMk/>
            <pc:sldMk cId="4048312483" sldId="300"/>
            <ac:spMk id="3" creationId="{32BA4B33-51BF-4C82-AC41-EA99F8E6A55E}"/>
          </ac:spMkLst>
        </pc:spChg>
      </pc:sldChg>
      <pc:sldChg chg="modSp mod">
        <pc:chgData name="Kathy Moczerniak" userId="482eff44a8730993" providerId="LiveId" clId="{27095180-EE9C-4282-A497-71BC7695CF75}" dt="2020-06-19T17:29:33.967" v="287" actId="20577"/>
        <pc:sldMkLst>
          <pc:docMk/>
          <pc:sldMk cId="128234882" sldId="302"/>
        </pc:sldMkLst>
        <pc:spChg chg="mod">
          <ac:chgData name="Kathy Moczerniak" userId="482eff44a8730993" providerId="LiveId" clId="{27095180-EE9C-4282-A497-71BC7695CF75}" dt="2020-06-19T16:39:02.646" v="143"/>
          <ac:spMkLst>
            <pc:docMk/>
            <pc:sldMk cId="128234882" sldId="302"/>
            <ac:spMk id="2" creationId="{5F3842A6-44D3-4A78-86A0-3B3A08E5AB58}"/>
          </ac:spMkLst>
        </pc:spChg>
        <pc:spChg chg="mod">
          <ac:chgData name="Kathy Moczerniak" userId="482eff44a8730993" providerId="LiveId" clId="{27095180-EE9C-4282-A497-71BC7695CF75}" dt="2020-06-19T17:29:33.967" v="287" actId="20577"/>
          <ac:spMkLst>
            <pc:docMk/>
            <pc:sldMk cId="128234882" sldId="302"/>
            <ac:spMk id="3" creationId="{8D02FDA2-D11D-460D-A9EC-267DC63DEC6D}"/>
          </ac:spMkLst>
        </pc:spChg>
      </pc:sldChg>
      <pc:sldChg chg="modSp mod">
        <pc:chgData name="Kathy Moczerniak" userId="482eff44a8730993" providerId="LiveId" clId="{27095180-EE9C-4282-A497-71BC7695CF75}" dt="2020-06-19T17:30:07.240" v="288" actId="790"/>
        <pc:sldMkLst>
          <pc:docMk/>
          <pc:sldMk cId="2562135688" sldId="303"/>
        </pc:sldMkLst>
        <pc:spChg chg="mod">
          <ac:chgData name="Kathy Moczerniak" userId="482eff44a8730993" providerId="LiveId" clId="{27095180-EE9C-4282-A497-71BC7695CF75}" dt="2020-06-19T16:39:02.646" v="143"/>
          <ac:spMkLst>
            <pc:docMk/>
            <pc:sldMk cId="2562135688" sldId="303"/>
            <ac:spMk id="2" creationId="{70360455-429F-4756-99AD-BF74563519F5}"/>
          </ac:spMkLst>
        </pc:spChg>
        <pc:spChg chg="mod">
          <ac:chgData name="Kathy Moczerniak" userId="482eff44a8730993" providerId="LiveId" clId="{27095180-EE9C-4282-A497-71BC7695CF75}" dt="2020-06-19T17:30:07.240" v="288" actId="790"/>
          <ac:spMkLst>
            <pc:docMk/>
            <pc:sldMk cId="2562135688" sldId="303"/>
            <ac:spMk id="3" creationId="{9AAC60AC-FBB2-46E5-BA81-2AA294064BA8}"/>
          </ac:spMkLst>
        </pc:spChg>
      </pc:sldChg>
      <pc:sldChg chg="modSp mod">
        <pc:chgData name="Kathy Moczerniak" userId="482eff44a8730993" providerId="LiveId" clId="{27095180-EE9C-4282-A497-71BC7695CF75}" dt="2020-06-19T17:31:17.091" v="289" actId="14100"/>
        <pc:sldMkLst>
          <pc:docMk/>
          <pc:sldMk cId="1585443139" sldId="304"/>
        </pc:sldMkLst>
        <pc:spChg chg="mod">
          <ac:chgData name="Kathy Moczerniak" userId="482eff44a8730993" providerId="LiveId" clId="{27095180-EE9C-4282-A497-71BC7695CF75}" dt="2020-06-19T17:31:17.091" v="289" actId="14100"/>
          <ac:spMkLst>
            <pc:docMk/>
            <pc:sldMk cId="1585443139" sldId="304"/>
            <ac:spMk id="3" creationId="{E1AAD825-5517-44D9-8450-B54B10FA6D83}"/>
          </ac:spMkLst>
        </pc:spChg>
      </pc:sldChg>
      <pc:sldChg chg="modSp">
        <pc:chgData name="Kathy Moczerniak" userId="482eff44a8730993" providerId="LiveId" clId="{27095180-EE9C-4282-A497-71BC7695CF75}" dt="2020-06-19T16:39:02.646" v="143"/>
        <pc:sldMkLst>
          <pc:docMk/>
          <pc:sldMk cId="2668297692" sldId="305"/>
        </pc:sldMkLst>
        <pc:spChg chg="mod">
          <ac:chgData name="Kathy Moczerniak" userId="482eff44a8730993" providerId="LiveId" clId="{27095180-EE9C-4282-A497-71BC7695CF75}" dt="2020-06-19T16:39:02.646" v="143"/>
          <ac:spMkLst>
            <pc:docMk/>
            <pc:sldMk cId="2668297692" sldId="305"/>
            <ac:spMk id="2" creationId="{05A94DD2-4BBF-4FAC-9AD1-A9F093E27479}"/>
          </ac:spMkLst>
        </pc:spChg>
      </pc:sldChg>
      <pc:sldChg chg="modSp">
        <pc:chgData name="Kathy Moczerniak" userId="482eff44a8730993" providerId="LiveId" clId="{27095180-EE9C-4282-A497-71BC7695CF75}" dt="2020-06-19T16:39:02.646" v="143"/>
        <pc:sldMkLst>
          <pc:docMk/>
          <pc:sldMk cId="441240088" sldId="306"/>
        </pc:sldMkLst>
        <pc:spChg chg="mod">
          <ac:chgData name="Kathy Moczerniak" userId="482eff44a8730993" providerId="LiveId" clId="{27095180-EE9C-4282-A497-71BC7695CF75}" dt="2020-06-19T16:39:02.646" v="143"/>
          <ac:spMkLst>
            <pc:docMk/>
            <pc:sldMk cId="441240088" sldId="306"/>
            <ac:spMk id="2" creationId="{B0393995-EF40-42E0-AF11-8F14948F3620}"/>
          </ac:spMkLst>
        </pc:spChg>
        <pc:spChg chg="mod">
          <ac:chgData name="Kathy Moczerniak" userId="482eff44a8730993" providerId="LiveId" clId="{27095180-EE9C-4282-A497-71BC7695CF75}" dt="2020-06-19T16:39:02.646" v="143"/>
          <ac:spMkLst>
            <pc:docMk/>
            <pc:sldMk cId="441240088" sldId="306"/>
            <ac:spMk id="3" creationId="{6B229551-228C-4C1A-9AFA-4A40D0643025}"/>
          </ac:spMkLst>
        </pc:spChg>
      </pc:sldChg>
      <pc:sldChg chg="modSp mod">
        <pc:chgData name="Kathy Moczerniak" userId="482eff44a8730993" providerId="LiveId" clId="{27095180-EE9C-4282-A497-71BC7695CF75}" dt="2020-06-19T17:44:24.299" v="311" actId="6549"/>
        <pc:sldMkLst>
          <pc:docMk/>
          <pc:sldMk cId="1088068677" sldId="307"/>
        </pc:sldMkLst>
        <pc:spChg chg="mod">
          <ac:chgData name="Kathy Moczerniak" userId="482eff44a8730993" providerId="LiveId" clId="{27095180-EE9C-4282-A497-71BC7695CF75}" dt="2020-06-19T16:39:02.646" v="143"/>
          <ac:spMkLst>
            <pc:docMk/>
            <pc:sldMk cId="1088068677" sldId="307"/>
            <ac:spMk id="2" creationId="{0CD0A13E-4E31-4249-9F20-639AFEF68F68}"/>
          </ac:spMkLst>
        </pc:spChg>
        <pc:spChg chg="mod">
          <ac:chgData name="Kathy Moczerniak" userId="482eff44a8730993" providerId="LiveId" clId="{27095180-EE9C-4282-A497-71BC7695CF75}" dt="2020-06-19T17:44:24.299" v="311" actId="6549"/>
          <ac:spMkLst>
            <pc:docMk/>
            <pc:sldMk cId="1088068677" sldId="307"/>
            <ac:spMk id="3" creationId="{EE0F8B67-40B8-4F76-AB76-EB04A7B0C022}"/>
          </ac:spMkLst>
        </pc:spChg>
      </pc:sldChg>
      <pc:sldChg chg="modSp mod">
        <pc:chgData name="Kathy Moczerniak" userId="482eff44a8730993" providerId="LiveId" clId="{27095180-EE9C-4282-A497-71BC7695CF75}" dt="2020-06-19T17:46:11.906" v="313" actId="20577"/>
        <pc:sldMkLst>
          <pc:docMk/>
          <pc:sldMk cId="2822854659" sldId="308"/>
        </pc:sldMkLst>
        <pc:spChg chg="mod">
          <ac:chgData name="Kathy Moczerniak" userId="482eff44a8730993" providerId="LiveId" clId="{27095180-EE9C-4282-A497-71BC7695CF75}" dt="2020-06-19T16:39:02.646" v="143"/>
          <ac:spMkLst>
            <pc:docMk/>
            <pc:sldMk cId="2822854659" sldId="308"/>
            <ac:spMk id="2" creationId="{E0BCF1D6-28F3-48D9-A616-07308366E338}"/>
          </ac:spMkLst>
        </pc:spChg>
        <pc:spChg chg="mod">
          <ac:chgData name="Kathy Moczerniak" userId="482eff44a8730993" providerId="LiveId" clId="{27095180-EE9C-4282-A497-71BC7695CF75}" dt="2020-06-19T17:46:11.906" v="313" actId="20577"/>
          <ac:spMkLst>
            <pc:docMk/>
            <pc:sldMk cId="2822854659" sldId="308"/>
            <ac:spMk id="3" creationId="{950DBE15-AE91-41EE-8C33-E06E7F4AADF4}"/>
          </ac:spMkLst>
        </pc:spChg>
      </pc:sldChg>
      <pc:sldChg chg="modSp mod">
        <pc:chgData name="Kathy Moczerniak" userId="482eff44a8730993" providerId="LiveId" clId="{27095180-EE9C-4282-A497-71BC7695CF75}" dt="2020-06-19T17:47:48.058" v="315" actId="15"/>
        <pc:sldMkLst>
          <pc:docMk/>
          <pc:sldMk cId="782931782" sldId="309"/>
        </pc:sldMkLst>
        <pc:spChg chg="mod">
          <ac:chgData name="Kathy Moczerniak" userId="482eff44a8730993" providerId="LiveId" clId="{27095180-EE9C-4282-A497-71BC7695CF75}" dt="2020-06-19T16:39:02.646" v="143"/>
          <ac:spMkLst>
            <pc:docMk/>
            <pc:sldMk cId="782931782" sldId="309"/>
            <ac:spMk id="2" creationId="{4F0A3277-568E-4A91-9E2E-3A840CD7822A}"/>
          </ac:spMkLst>
        </pc:spChg>
        <pc:spChg chg="mod">
          <ac:chgData name="Kathy Moczerniak" userId="482eff44a8730993" providerId="LiveId" clId="{27095180-EE9C-4282-A497-71BC7695CF75}" dt="2020-06-19T17:47:48.058" v="315" actId="15"/>
          <ac:spMkLst>
            <pc:docMk/>
            <pc:sldMk cId="782931782" sldId="309"/>
            <ac:spMk id="3" creationId="{1FACBBB1-FAA6-489B-A6D4-FF3B01D64D86}"/>
          </ac:spMkLst>
        </pc:spChg>
      </pc:sldChg>
      <pc:sldChg chg="modSp mod">
        <pc:chgData name="Kathy Moczerniak" userId="482eff44a8730993" providerId="LiveId" clId="{27095180-EE9C-4282-A497-71BC7695CF75}" dt="2020-06-19T17:53:53.116" v="324" actId="20577"/>
        <pc:sldMkLst>
          <pc:docMk/>
          <pc:sldMk cId="3087621412" sldId="310"/>
        </pc:sldMkLst>
        <pc:spChg chg="mod">
          <ac:chgData name="Kathy Moczerniak" userId="482eff44a8730993" providerId="LiveId" clId="{27095180-EE9C-4282-A497-71BC7695CF75}" dt="2020-06-19T16:39:02.646" v="143"/>
          <ac:spMkLst>
            <pc:docMk/>
            <pc:sldMk cId="3087621412" sldId="310"/>
            <ac:spMk id="2" creationId="{8A292B60-CE90-44FF-A58A-EAA8FB2B07D7}"/>
          </ac:spMkLst>
        </pc:spChg>
        <pc:spChg chg="mod">
          <ac:chgData name="Kathy Moczerniak" userId="482eff44a8730993" providerId="LiveId" clId="{27095180-EE9C-4282-A497-71BC7695CF75}" dt="2020-06-19T17:53:53.116" v="324" actId="20577"/>
          <ac:spMkLst>
            <pc:docMk/>
            <pc:sldMk cId="3087621412" sldId="310"/>
            <ac:spMk id="3" creationId="{5E3CC1A5-40A3-4295-97ED-D1A5AC9FADCE}"/>
          </ac:spMkLst>
        </pc:spChg>
      </pc:sldChg>
      <pc:sldChg chg="modSp">
        <pc:chgData name="Kathy Moczerniak" userId="482eff44a8730993" providerId="LiveId" clId="{27095180-EE9C-4282-A497-71BC7695CF75}" dt="2020-06-19T16:39:02.646" v="143"/>
        <pc:sldMkLst>
          <pc:docMk/>
          <pc:sldMk cId="3282264398" sldId="311"/>
        </pc:sldMkLst>
        <pc:spChg chg="mod">
          <ac:chgData name="Kathy Moczerniak" userId="482eff44a8730993" providerId="LiveId" clId="{27095180-EE9C-4282-A497-71BC7695CF75}" dt="2020-06-19T16:39:02.646" v="143"/>
          <ac:spMkLst>
            <pc:docMk/>
            <pc:sldMk cId="3282264398" sldId="311"/>
            <ac:spMk id="2" creationId="{6D35B812-0DEB-4097-99B0-DC597FB02145}"/>
          </ac:spMkLst>
        </pc:spChg>
      </pc:sldChg>
      <pc:sldChg chg="modSp mod">
        <pc:chgData name="Kathy Moczerniak" userId="482eff44a8730993" providerId="LiveId" clId="{27095180-EE9C-4282-A497-71BC7695CF75}" dt="2020-06-19T18:01:59.978" v="325" actId="14100"/>
        <pc:sldMkLst>
          <pc:docMk/>
          <pc:sldMk cId="4188111453" sldId="312"/>
        </pc:sldMkLst>
        <pc:spChg chg="mod">
          <ac:chgData name="Kathy Moczerniak" userId="482eff44a8730993" providerId="LiveId" clId="{27095180-EE9C-4282-A497-71BC7695CF75}" dt="2020-06-19T18:01:59.978" v="325" actId="14100"/>
          <ac:spMkLst>
            <pc:docMk/>
            <pc:sldMk cId="4188111453" sldId="312"/>
            <ac:spMk id="3" creationId="{7477C121-D327-4C57-A7BF-647731997184}"/>
          </ac:spMkLst>
        </pc:spChg>
      </pc:sldChg>
      <pc:sldChg chg="modSp mod">
        <pc:chgData name="Kathy Moczerniak" userId="482eff44a8730993" providerId="LiveId" clId="{27095180-EE9C-4282-A497-71BC7695CF75}" dt="2020-06-19T18:04:13.949" v="326" actId="20577"/>
        <pc:sldMkLst>
          <pc:docMk/>
          <pc:sldMk cId="4150370595" sldId="313"/>
        </pc:sldMkLst>
        <pc:spChg chg="mod">
          <ac:chgData name="Kathy Moczerniak" userId="482eff44a8730993" providerId="LiveId" clId="{27095180-EE9C-4282-A497-71BC7695CF75}" dt="2020-06-19T16:39:02.646" v="143"/>
          <ac:spMkLst>
            <pc:docMk/>
            <pc:sldMk cId="4150370595" sldId="313"/>
            <ac:spMk id="2" creationId="{8D56B3F1-A28D-43C2-B766-238C43BC6265}"/>
          </ac:spMkLst>
        </pc:spChg>
        <pc:spChg chg="mod">
          <ac:chgData name="Kathy Moczerniak" userId="482eff44a8730993" providerId="LiveId" clId="{27095180-EE9C-4282-A497-71BC7695CF75}" dt="2020-06-19T18:04:13.949" v="326" actId="20577"/>
          <ac:spMkLst>
            <pc:docMk/>
            <pc:sldMk cId="4150370595" sldId="313"/>
            <ac:spMk id="3" creationId="{1EEBBD20-AB23-4736-ADE8-81EFBC9F4F72}"/>
          </ac:spMkLst>
        </pc:spChg>
      </pc:sldChg>
      <pc:sldChg chg="modSp mod">
        <pc:chgData name="Kathy Moczerniak" userId="482eff44a8730993" providerId="LiveId" clId="{27095180-EE9C-4282-A497-71BC7695CF75}" dt="2020-06-19T18:04:37.431" v="327" actId="1076"/>
        <pc:sldMkLst>
          <pc:docMk/>
          <pc:sldMk cId="2251742972" sldId="314"/>
        </pc:sldMkLst>
        <pc:spChg chg="mod">
          <ac:chgData name="Kathy Moczerniak" userId="482eff44a8730993" providerId="LiveId" clId="{27095180-EE9C-4282-A497-71BC7695CF75}" dt="2020-06-19T16:39:02.646" v="143"/>
          <ac:spMkLst>
            <pc:docMk/>
            <pc:sldMk cId="2251742972" sldId="314"/>
            <ac:spMk id="2" creationId="{921557E8-AA0D-41E2-A219-E81FA6E803BF}"/>
          </ac:spMkLst>
        </pc:spChg>
        <pc:spChg chg="mod">
          <ac:chgData name="Kathy Moczerniak" userId="482eff44a8730993" providerId="LiveId" clId="{27095180-EE9C-4282-A497-71BC7695CF75}" dt="2020-06-19T18:04:37.431" v="327" actId="1076"/>
          <ac:spMkLst>
            <pc:docMk/>
            <pc:sldMk cId="2251742972" sldId="314"/>
            <ac:spMk id="3" creationId="{A6F8A43D-008E-439E-B934-ABA443B7F520}"/>
          </ac:spMkLst>
        </pc:spChg>
      </pc:sldChg>
      <pc:sldChg chg="modSp mod">
        <pc:chgData name="Kathy Moczerniak" userId="482eff44a8730993" providerId="LiveId" clId="{27095180-EE9C-4282-A497-71BC7695CF75}" dt="2020-06-19T18:15:46.085" v="333" actId="20577"/>
        <pc:sldMkLst>
          <pc:docMk/>
          <pc:sldMk cId="1061679211" sldId="315"/>
        </pc:sldMkLst>
        <pc:spChg chg="mod">
          <ac:chgData name="Kathy Moczerniak" userId="482eff44a8730993" providerId="LiveId" clId="{27095180-EE9C-4282-A497-71BC7695CF75}" dt="2020-06-19T18:15:46.085" v="333" actId="20577"/>
          <ac:spMkLst>
            <pc:docMk/>
            <pc:sldMk cId="1061679211" sldId="315"/>
            <ac:spMk id="3" creationId="{C9847F50-6655-4657-ADE1-818FFAE2E954}"/>
          </ac:spMkLst>
        </pc:spChg>
      </pc:sldChg>
      <pc:sldChg chg="modSp mod">
        <pc:chgData name="Kathy Moczerniak" userId="482eff44a8730993" providerId="LiveId" clId="{27095180-EE9C-4282-A497-71BC7695CF75}" dt="2020-06-19T18:19:10.150" v="338" actId="1076"/>
        <pc:sldMkLst>
          <pc:docMk/>
          <pc:sldMk cId="2380870622" sldId="316"/>
        </pc:sldMkLst>
        <pc:spChg chg="mod">
          <ac:chgData name="Kathy Moczerniak" userId="482eff44a8730993" providerId="LiveId" clId="{27095180-EE9C-4282-A497-71BC7695CF75}" dt="2020-06-19T18:19:10.150" v="338" actId="1076"/>
          <ac:spMkLst>
            <pc:docMk/>
            <pc:sldMk cId="2380870622" sldId="316"/>
            <ac:spMk id="3" creationId="{7402348C-4D58-447B-9E91-D9A1AE2D0674}"/>
          </ac:spMkLst>
        </pc:spChg>
      </pc:sldChg>
      <pc:sldChg chg="modSp">
        <pc:chgData name="Kathy Moczerniak" userId="482eff44a8730993" providerId="LiveId" clId="{27095180-EE9C-4282-A497-71BC7695CF75}" dt="2020-06-19T16:39:02.646" v="143"/>
        <pc:sldMkLst>
          <pc:docMk/>
          <pc:sldMk cId="3406019531" sldId="317"/>
        </pc:sldMkLst>
        <pc:spChg chg="mod">
          <ac:chgData name="Kathy Moczerniak" userId="482eff44a8730993" providerId="LiveId" clId="{27095180-EE9C-4282-A497-71BC7695CF75}" dt="2020-06-19T16:39:02.646" v="143"/>
          <ac:spMkLst>
            <pc:docMk/>
            <pc:sldMk cId="3406019531" sldId="317"/>
            <ac:spMk id="2" creationId="{221654D9-C8E4-4DA4-B47B-61C15E5680D0}"/>
          </ac:spMkLst>
        </pc:spChg>
      </pc:sldChg>
      <pc:sldChg chg="modSp mod">
        <pc:chgData name="Kathy Moczerniak" userId="482eff44a8730993" providerId="LiveId" clId="{27095180-EE9C-4282-A497-71BC7695CF75}" dt="2020-06-19T16:39:02.646" v="143"/>
        <pc:sldMkLst>
          <pc:docMk/>
          <pc:sldMk cId="3949307717" sldId="318"/>
        </pc:sldMkLst>
        <pc:spChg chg="mod">
          <ac:chgData name="Kathy Moczerniak" userId="482eff44a8730993" providerId="LiveId" clId="{27095180-EE9C-4282-A497-71BC7695CF75}" dt="2020-06-19T16:39:02.646" v="143"/>
          <ac:spMkLst>
            <pc:docMk/>
            <pc:sldMk cId="3949307717" sldId="318"/>
            <ac:spMk id="2" creationId="{EA478DEE-6B7A-4736-A605-315706841F39}"/>
          </ac:spMkLst>
        </pc:spChg>
        <pc:spChg chg="mod">
          <ac:chgData name="Kathy Moczerniak" userId="482eff44a8730993" providerId="LiveId" clId="{27095180-EE9C-4282-A497-71BC7695CF75}" dt="2020-06-19T14:54:41.974" v="81" actId="20577"/>
          <ac:spMkLst>
            <pc:docMk/>
            <pc:sldMk cId="3949307717" sldId="318"/>
            <ac:spMk id="3" creationId="{B7DFD5C2-2D23-4245-9771-5DF2035ED09E}"/>
          </ac:spMkLst>
        </pc:spChg>
      </pc:sldChg>
      <pc:sldChg chg="modSp">
        <pc:chgData name="Kathy Moczerniak" userId="482eff44a8730993" providerId="LiveId" clId="{27095180-EE9C-4282-A497-71BC7695CF75}" dt="2020-06-19T16:39:02.646" v="143"/>
        <pc:sldMkLst>
          <pc:docMk/>
          <pc:sldMk cId="1111257769" sldId="320"/>
        </pc:sldMkLst>
        <pc:spChg chg="mod">
          <ac:chgData name="Kathy Moczerniak" userId="482eff44a8730993" providerId="LiveId" clId="{27095180-EE9C-4282-A497-71BC7695CF75}" dt="2020-06-19T16:39:02.646" v="143"/>
          <ac:spMkLst>
            <pc:docMk/>
            <pc:sldMk cId="1111257769" sldId="320"/>
            <ac:spMk id="2" creationId="{66B092E5-E6ED-476F-9E82-7B3CB5A3E8FE}"/>
          </ac:spMkLst>
        </pc:spChg>
        <pc:spChg chg="mod">
          <ac:chgData name="Kathy Moczerniak" userId="482eff44a8730993" providerId="LiveId" clId="{27095180-EE9C-4282-A497-71BC7695CF75}" dt="2020-06-19T16:39:02.646" v="143"/>
          <ac:spMkLst>
            <pc:docMk/>
            <pc:sldMk cId="1111257769" sldId="320"/>
            <ac:spMk id="3" creationId="{D708AF79-C77C-4983-8B93-F2E1DC5244C3}"/>
          </ac:spMkLst>
        </pc:spChg>
      </pc:sldChg>
      <pc:sldChg chg="modSp mod">
        <pc:chgData name="Kathy Moczerniak" userId="482eff44a8730993" providerId="LiveId" clId="{27095180-EE9C-4282-A497-71BC7695CF75}" dt="2020-06-19T16:39:02.646" v="143"/>
        <pc:sldMkLst>
          <pc:docMk/>
          <pc:sldMk cId="3080710499" sldId="321"/>
        </pc:sldMkLst>
        <pc:spChg chg="mod">
          <ac:chgData name="Kathy Moczerniak" userId="482eff44a8730993" providerId="LiveId" clId="{27095180-EE9C-4282-A497-71BC7695CF75}" dt="2020-06-19T16:39:02.646" v="143"/>
          <ac:spMkLst>
            <pc:docMk/>
            <pc:sldMk cId="3080710499" sldId="321"/>
            <ac:spMk id="2" creationId="{9FF65E40-2653-4120-A1C1-DD29136A524C}"/>
          </ac:spMkLst>
        </pc:spChg>
        <pc:spChg chg="mod">
          <ac:chgData name="Kathy Moczerniak" userId="482eff44a8730993" providerId="LiveId" clId="{27095180-EE9C-4282-A497-71BC7695CF75}" dt="2020-06-19T14:55:52.100" v="91" actId="14100"/>
          <ac:spMkLst>
            <pc:docMk/>
            <pc:sldMk cId="3080710499" sldId="321"/>
            <ac:spMk id="3" creationId="{1369B8E4-3B86-485B-A8EB-9F89F86B7653}"/>
          </ac:spMkLst>
        </pc:spChg>
      </pc:sldChg>
      <pc:sldChg chg="modSp">
        <pc:chgData name="Kathy Moczerniak" userId="482eff44a8730993" providerId="LiveId" clId="{27095180-EE9C-4282-A497-71BC7695CF75}" dt="2020-06-19T16:39:02.646" v="143"/>
        <pc:sldMkLst>
          <pc:docMk/>
          <pc:sldMk cId="3245386053" sldId="322"/>
        </pc:sldMkLst>
        <pc:spChg chg="mod">
          <ac:chgData name="Kathy Moczerniak" userId="482eff44a8730993" providerId="LiveId" clId="{27095180-EE9C-4282-A497-71BC7695CF75}" dt="2020-06-19T16:39:02.646" v="143"/>
          <ac:spMkLst>
            <pc:docMk/>
            <pc:sldMk cId="3245386053" sldId="322"/>
            <ac:spMk id="2" creationId="{0FF14C38-4B35-4B7C-BD3E-E94EC26721AD}"/>
          </ac:spMkLst>
        </pc:spChg>
      </pc:sldChg>
      <pc:sldChg chg="modSp mod">
        <pc:chgData name="Kathy Moczerniak" userId="482eff44a8730993" providerId="LiveId" clId="{27095180-EE9C-4282-A497-71BC7695CF75}" dt="2020-06-19T18:26:59.897" v="340" actId="14100"/>
        <pc:sldMkLst>
          <pc:docMk/>
          <pc:sldMk cId="1633501830" sldId="323"/>
        </pc:sldMkLst>
        <pc:spChg chg="mod">
          <ac:chgData name="Kathy Moczerniak" userId="482eff44a8730993" providerId="LiveId" clId="{27095180-EE9C-4282-A497-71BC7695CF75}" dt="2020-06-19T18:26:59.897" v="340" actId="14100"/>
          <ac:spMkLst>
            <pc:docMk/>
            <pc:sldMk cId="1633501830" sldId="323"/>
            <ac:spMk id="3" creationId="{20A63D54-3948-4360-ABFA-D8711C7748CE}"/>
          </ac:spMkLst>
        </pc:spChg>
      </pc:sldChg>
      <pc:sldChg chg="modSp mod">
        <pc:chgData name="Kathy Moczerniak" userId="482eff44a8730993" providerId="LiveId" clId="{27095180-EE9C-4282-A497-71BC7695CF75}" dt="2020-06-19T18:27:47.517" v="342" actId="1076"/>
        <pc:sldMkLst>
          <pc:docMk/>
          <pc:sldMk cId="444027221" sldId="324"/>
        </pc:sldMkLst>
        <pc:spChg chg="mod">
          <ac:chgData name="Kathy Moczerniak" userId="482eff44a8730993" providerId="LiveId" clId="{27095180-EE9C-4282-A497-71BC7695CF75}" dt="2020-06-19T18:27:47.517" v="342" actId="1076"/>
          <ac:spMkLst>
            <pc:docMk/>
            <pc:sldMk cId="444027221" sldId="324"/>
            <ac:spMk id="3" creationId="{6C456E29-A70D-488F-BD01-62E3377133E3}"/>
          </ac:spMkLst>
        </pc:spChg>
      </pc:sldChg>
      <pc:sldChg chg="modSp">
        <pc:chgData name="Kathy Moczerniak" userId="482eff44a8730993" providerId="LiveId" clId="{27095180-EE9C-4282-A497-71BC7695CF75}" dt="2020-06-19T16:39:02.646" v="143"/>
        <pc:sldMkLst>
          <pc:docMk/>
          <pc:sldMk cId="161175715" sldId="325"/>
        </pc:sldMkLst>
        <pc:spChg chg="mod">
          <ac:chgData name="Kathy Moczerniak" userId="482eff44a8730993" providerId="LiveId" clId="{27095180-EE9C-4282-A497-71BC7695CF75}" dt="2020-06-19T16:39:02.646" v="143"/>
          <ac:spMkLst>
            <pc:docMk/>
            <pc:sldMk cId="161175715" sldId="325"/>
            <ac:spMk id="2" creationId="{719223D0-8D15-42F8-BE47-5B543831281E}"/>
          </ac:spMkLst>
        </pc:spChg>
      </pc:sldChg>
      <pc:sldChg chg="modSp mod">
        <pc:chgData name="Kathy Moczerniak" userId="482eff44a8730993" providerId="LiveId" clId="{27095180-EE9C-4282-A497-71BC7695CF75}" dt="2020-06-19T18:29:06.532" v="344" actId="20577"/>
        <pc:sldMkLst>
          <pc:docMk/>
          <pc:sldMk cId="2538110906" sldId="326"/>
        </pc:sldMkLst>
        <pc:spChg chg="mod">
          <ac:chgData name="Kathy Moczerniak" userId="482eff44a8730993" providerId="LiveId" clId="{27095180-EE9C-4282-A497-71BC7695CF75}" dt="2020-06-19T16:39:02.646" v="143"/>
          <ac:spMkLst>
            <pc:docMk/>
            <pc:sldMk cId="2538110906" sldId="326"/>
            <ac:spMk id="2" creationId="{B7C6A4A6-893E-4CAE-950C-2E1E6A90E722}"/>
          </ac:spMkLst>
        </pc:spChg>
        <pc:spChg chg="mod">
          <ac:chgData name="Kathy Moczerniak" userId="482eff44a8730993" providerId="LiveId" clId="{27095180-EE9C-4282-A497-71BC7695CF75}" dt="2020-06-19T18:29:06.532" v="344" actId="20577"/>
          <ac:spMkLst>
            <pc:docMk/>
            <pc:sldMk cId="2538110906" sldId="326"/>
            <ac:spMk id="3" creationId="{B196F5C6-12BA-4C9D-B29D-1B5DCE946474}"/>
          </ac:spMkLst>
        </pc:spChg>
      </pc:sldChg>
      <pc:sldChg chg="modSp mod">
        <pc:chgData name="Kathy Moczerniak" userId="482eff44a8730993" providerId="LiveId" clId="{27095180-EE9C-4282-A497-71BC7695CF75}" dt="2020-06-19T18:53:53.361" v="357" actId="14100"/>
        <pc:sldMkLst>
          <pc:docMk/>
          <pc:sldMk cId="2650406789" sldId="327"/>
        </pc:sldMkLst>
        <pc:spChg chg="mod">
          <ac:chgData name="Kathy Moczerniak" userId="482eff44a8730993" providerId="LiveId" clId="{27095180-EE9C-4282-A497-71BC7695CF75}" dt="2020-06-19T18:53:53.361" v="357" actId="14100"/>
          <ac:spMkLst>
            <pc:docMk/>
            <pc:sldMk cId="2650406789" sldId="327"/>
            <ac:spMk id="3" creationId="{5795BE46-A116-42C0-9429-32439F36E7B2}"/>
          </ac:spMkLst>
        </pc:spChg>
      </pc:sldChg>
      <pc:sldChg chg="modSp mod">
        <pc:chgData name="Kathy Moczerniak" userId="482eff44a8730993" providerId="LiveId" clId="{27095180-EE9C-4282-A497-71BC7695CF75}" dt="2020-06-19T18:53:38.066" v="355" actId="1076"/>
        <pc:sldMkLst>
          <pc:docMk/>
          <pc:sldMk cId="2950686595" sldId="328"/>
        </pc:sldMkLst>
        <pc:spChg chg="mod">
          <ac:chgData name="Kathy Moczerniak" userId="482eff44a8730993" providerId="LiveId" clId="{27095180-EE9C-4282-A497-71BC7695CF75}" dt="2020-06-19T16:39:02.646" v="143"/>
          <ac:spMkLst>
            <pc:docMk/>
            <pc:sldMk cId="2950686595" sldId="328"/>
            <ac:spMk id="2" creationId="{4FDD94F7-1C5A-4867-8904-53FF48AFE287}"/>
          </ac:spMkLst>
        </pc:spChg>
        <pc:spChg chg="mod">
          <ac:chgData name="Kathy Moczerniak" userId="482eff44a8730993" providerId="LiveId" clId="{27095180-EE9C-4282-A497-71BC7695CF75}" dt="2020-06-19T18:53:38.066" v="355" actId="1076"/>
          <ac:spMkLst>
            <pc:docMk/>
            <pc:sldMk cId="2950686595" sldId="328"/>
            <ac:spMk id="3" creationId="{078BB991-C31F-44A0-A7DA-437404BBBE90}"/>
          </ac:spMkLst>
        </pc:spChg>
      </pc:sldChg>
      <pc:sldChg chg="modSp mod">
        <pc:chgData name="Kathy Moczerniak" userId="482eff44a8730993" providerId="LiveId" clId="{27095180-EE9C-4282-A497-71BC7695CF75}" dt="2020-06-19T18:56:38.228" v="361" actId="1076"/>
        <pc:sldMkLst>
          <pc:docMk/>
          <pc:sldMk cId="2124497194" sldId="329"/>
        </pc:sldMkLst>
        <pc:spChg chg="mod">
          <ac:chgData name="Kathy Moczerniak" userId="482eff44a8730993" providerId="LiveId" clId="{27095180-EE9C-4282-A497-71BC7695CF75}" dt="2020-06-19T16:39:02.646" v="143"/>
          <ac:spMkLst>
            <pc:docMk/>
            <pc:sldMk cId="2124497194" sldId="329"/>
            <ac:spMk id="2" creationId="{A01E625C-D1FF-426C-8E2C-4050A727370B}"/>
          </ac:spMkLst>
        </pc:spChg>
        <pc:spChg chg="mod">
          <ac:chgData name="Kathy Moczerniak" userId="482eff44a8730993" providerId="LiveId" clId="{27095180-EE9C-4282-A497-71BC7695CF75}" dt="2020-06-19T18:56:38.228" v="361" actId="1076"/>
          <ac:spMkLst>
            <pc:docMk/>
            <pc:sldMk cId="2124497194" sldId="329"/>
            <ac:spMk id="3" creationId="{C6C6A73B-EAE9-452E-AE5D-D0F4219820F2}"/>
          </ac:spMkLst>
        </pc:spChg>
      </pc:sldChg>
      <pc:sldChg chg="modSp mod">
        <pc:chgData name="Kathy Moczerniak" userId="482eff44a8730993" providerId="LiveId" clId="{27095180-EE9C-4282-A497-71BC7695CF75}" dt="2020-06-19T18:59:31.293" v="363" actId="1076"/>
        <pc:sldMkLst>
          <pc:docMk/>
          <pc:sldMk cId="2460058286" sldId="330"/>
        </pc:sldMkLst>
        <pc:spChg chg="mod">
          <ac:chgData name="Kathy Moczerniak" userId="482eff44a8730993" providerId="LiveId" clId="{27095180-EE9C-4282-A497-71BC7695CF75}" dt="2020-06-19T18:59:31.293" v="363" actId="1076"/>
          <ac:spMkLst>
            <pc:docMk/>
            <pc:sldMk cId="2460058286" sldId="330"/>
            <ac:spMk id="3" creationId="{B7CE9C13-1D0E-4A8E-AD01-D39E76C39163}"/>
          </ac:spMkLst>
        </pc:spChg>
      </pc:sldChg>
      <pc:sldChg chg="modSp mod">
        <pc:chgData name="Kathy Moczerniak" userId="482eff44a8730993" providerId="LiveId" clId="{27095180-EE9C-4282-A497-71BC7695CF75}" dt="2020-06-19T19:00:35.448" v="373" actId="20577"/>
        <pc:sldMkLst>
          <pc:docMk/>
          <pc:sldMk cId="3848517805" sldId="331"/>
        </pc:sldMkLst>
        <pc:spChg chg="mod">
          <ac:chgData name="Kathy Moczerniak" userId="482eff44a8730993" providerId="LiveId" clId="{27095180-EE9C-4282-A497-71BC7695CF75}" dt="2020-06-19T16:39:02.646" v="143"/>
          <ac:spMkLst>
            <pc:docMk/>
            <pc:sldMk cId="3848517805" sldId="331"/>
            <ac:spMk id="2" creationId="{524B3142-BE75-4DFC-8914-ED437E52F0F6}"/>
          </ac:spMkLst>
        </pc:spChg>
        <pc:spChg chg="mod">
          <ac:chgData name="Kathy Moczerniak" userId="482eff44a8730993" providerId="LiveId" clId="{27095180-EE9C-4282-A497-71BC7695CF75}" dt="2020-06-19T19:00:35.448" v="373" actId="20577"/>
          <ac:spMkLst>
            <pc:docMk/>
            <pc:sldMk cId="3848517805" sldId="331"/>
            <ac:spMk id="3" creationId="{A49D0A6A-5F4D-4145-AEBA-2BFB7D177EEE}"/>
          </ac:spMkLst>
        </pc:spChg>
      </pc:sldChg>
      <pc:sldChg chg="modSp mod">
        <pc:chgData name="Kathy Moczerniak" userId="482eff44a8730993" providerId="LiveId" clId="{27095180-EE9C-4282-A497-71BC7695CF75}" dt="2020-06-19T19:01:19.137" v="374" actId="6549"/>
        <pc:sldMkLst>
          <pc:docMk/>
          <pc:sldMk cId="991687709" sldId="332"/>
        </pc:sldMkLst>
        <pc:spChg chg="mod">
          <ac:chgData name="Kathy Moczerniak" userId="482eff44a8730993" providerId="LiveId" clId="{27095180-EE9C-4282-A497-71BC7695CF75}" dt="2020-06-19T16:39:02.646" v="143"/>
          <ac:spMkLst>
            <pc:docMk/>
            <pc:sldMk cId="991687709" sldId="332"/>
            <ac:spMk id="2" creationId="{F404E4C4-F404-4BCE-A43B-B072C8D0FD31}"/>
          </ac:spMkLst>
        </pc:spChg>
        <pc:spChg chg="mod">
          <ac:chgData name="Kathy Moczerniak" userId="482eff44a8730993" providerId="LiveId" clId="{27095180-EE9C-4282-A497-71BC7695CF75}" dt="2020-06-19T19:01:19.137" v="374" actId="6549"/>
          <ac:spMkLst>
            <pc:docMk/>
            <pc:sldMk cId="991687709" sldId="332"/>
            <ac:spMk id="3" creationId="{C2DD5052-87E4-4566-873C-6FEDC2FD0294}"/>
          </ac:spMkLst>
        </pc:spChg>
      </pc:sldChg>
      <pc:sldChg chg="modSp mod">
        <pc:chgData name="Kathy Moczerniak" userId="482eff44a8730993" providerId="LiveId" clId="{27095180-EE9C-4282-A497-71BC7695CF75}" dt="2020-06-19T19:04:33.862" v="376" actId="20577"/>
        <pc:sldMkLst>
          <pc:docMk/>
          <pc:sldMk cId="1899145609" sldId="333"/>
        </pc:sldMkLst>
        <pc:spChg chg="mod">
          <ac:chgData name="Kathy Moczerniak" userId="482eff44a8730993" providerId="LiveId" clId="{27095180-EE9C-4282-A497-71BC7695CF75}" dt="2020-06-19T19:04:33.862" v="376" actId="20577"/>
          <ac:spMkLst>
            <pc:docMk/>
            <pc:sldMk cId="1899145609" sldId="333"/>
            <ac:spMk id="3" creationId="{30C907C5-D1CC-45EC-9F32-710953530F53}"/>
          </ac:spMkLst>
        </pc:spChg>
      </pc:sldChg>
      <pc:sldChg chg="modSp mod">
        <pc:chgData name="Kathy Moczerniak" userId="482eff44a8730993" providerId="LiveId" clId="{27095180-EE9C-4282-A497-71BC7695CF75}" dt="2020-06-19T19:06:14.715" v="379" actId="20577"/>
        <pc:sldMkLst>
          <pc:docMk/>
          <pc:sldMk cId="62341653" sldId="334"/>
        </pc:sldMkLst>
        <pc:spChg chg="mod">
          <ac:chgData name="Kathy Moczerniak" userId="482eff44a8730993" providerId="LiveId" clId="{27095180-EE9C-4282-A497-71BC7695CF75}" dt="2020-06-19T16:39:02.646" v="143"/>
          <ac:spMkLst>
            <pc:docMk/>
            <pc:sldMk cId="62341653" sldId="334"/>
            <ac:spMk id="2" creationId="{9491E36B-BE9F-4001-B647-166346C67003}"/>
          </ac:spMkLst>
        </pc:spChg>
        <pc:spChg chg="mod">
          <ac:chgData name="Kathy Moczerniak" userId="482eff44a8730993" providerId="LiveId" clId="{27095180-EE9C-4282-A497-71BC7695CF75}" dt="2020-06-19T19:06:14.715" v="379" actId="20577"/>
          <ac:spMkLst>
            <pc:docMk/>
            <pc:sldMk cId="62341653" sldId="334"/>
            <ac:spMk id="3" creationId="{205DC316-CA98-409F-BE5C-C68B630A2BA1}"/>
          </ac:spMkLst>
        </pc:spChg>
      </pc:sldChg>
      <pc:sldChg chg="modSp mod">
        <pc:chgData name="Kathy Moczerniak" userId="482eff44a8730993" providerId="LiveId" clId="{27095180-EE9C-4282-A497-71BC7695CF75}" dt="2020-06-19T19:07:58.032" v="387" actId="1076"/>
        <pc:sldMkLst>
          <pc:docMk/>
          <pc:sldMk cId="135325006" sldId="335"/>
        </pc:sldMkLst>
        <pc:spChg chg="mod">
          <ac:chgData name="Kathy Moczerniak" userId="482eff44a8730993" providerId="LiveId" clId="{27095180-EE9C-4282-A497-71BC7695CF75}" dt="2020-06-19T16:39:02.646" v="143"/>
          <ac:spMkLst>
            <pc:docMk/>
            <pc:sldMk cId="135325006" sldId="335"/>
            <ac:spMk id="2" creationId="{6BD81A54-5A95-47F3-965C-7FC52874A53B}"/>
          </ac:spMkLst>
        </pc:spChg>
        <pc:spChg chg="mod">
          <ac:chgData name="Kathy Moczerniak" userId="482eff44a8730993" providerId="LiveId" clId="{27095180-EE9C-4282-A497-71BC7695CF75}" dt="2020-06-19T19:07:58.032" v="387" actId="1076"/>
          <ac:spMkLst>
            <pc:docMk/>
            <pc:sldMk cId="135325006" sldId="335"/>
            <ac:spMk id="3" creationId="{9F59B2FA-ECF6-481E-8B63-EAB250AE93A7}"/>
          </ac:spMkLst>
        </pc:spChg>
      </pc:sldChg>
      <pc:sldChg chg="modSp mod">
        <pc:chgData name="Kathy Moczerniak" userId="482eff44a8730993" providerId="LiveId" clId="{27095180-EE9C-4282-A497-71BC7695CF75}" dt="2020-06-19T19:10:49.440" v="394" actId="1076"/>
        <pc:sldMkLst>
          <pc:docMk/>
          <pc:sldMk cId="3200626689" sldId="336"/>
        </pc:sldMkLst>
        <pc:spChg chg="mod">
          <ac:chgData name="Kathy Moczerniak" userId="482eff44a8730993" providerId="LiveId" clId="{27095180-EE9C-4282-A497-71BC7695CF75}" dt="2020-06-19T16:39:02.646" v="143"/>
          <ac:spMkLst>
            <pc:docMk/>
            <pc:sldMk cId="3200626689" sldId="336"/>
            <ac:spMk id="2" creationId="{CE337902-0722-4C18-AC36-4B00B36CEE62}"/>
          </ac:spMkLst>
        </pc:spChg>
        <pc:spChg chg="mod">
          <ac:chgData name="Kathy Moczerniak" userId="482eff44a8730993" providerId="LiveId" clId="{27095180-EE9C-4282-A497-71BC7695CF75}" dt="2020-06-19T19:10:49.440" v="394" actId="1076"/>
          <ac:spMkLst>
            <pc:docMk/>
            <pc:sldMk cId="3200626689" sldId="336"/>
            <ac:spMk id="3" creationId="{7BC1F0C3-B9A1-4044-ACB7-BA6762FC801D}"/>
          </ac:spMkLst>
        </pc:spChg>
      </pc:sldChg>
      <pc:sldChg chg="modSp mod">
        <pc:chgData name="Kathy Moczerniak" userId="482eff44a8730993" providerId="LiveId" clId="{27095180-EE9C-4282-A497-71BC7695CF75}" dt="2020-06-19T19:12:18.131" v="395" actId="20577"/>
        <pc:sldMkLst>
          <pc:docMk/>
          <pc:sldMk cId="465191312" sldId="337"/>
        </pc:sldMkLst>
        <pc:spChg chg="mod">
          <ac:chgData name="Kathy Moczerniak" userId="482eff44a8730993" providerId="LiveId" clId="{27095180-EE9C-4282-A497-71BC7695CF75}" dt="2020-06-19T16:39:02.646" v="143"/>
          <ac:spMkLst>
            <pc:docMk/>
            <pc:sldMk cId="465191312" sldId="337"/>
            <ac:spMk id="2" creationId="{F9B06818-18FD-4827-8000-FC70BD338986}"/>
          </ac:spMkLst>
        </pc:spChg>
        <pc:spChg chg="mod">
          <ac:chgData name="Kathy Moczerniak" userId="482eff44a8730993" providerId="LiveId" clId="{27095180-EE9C-4282-A497-71BC7695CF75}" dt="2020-06-19T19:12:18.131" v="395" actId="20577"/>
          <ac:spMkLst>
            <pc:docMk/>
            <pc:sldMk cId="465191312" sldId="337"/>
            <ac:spMk id="3" creationId="{054421C2-CF10-406F-97A4-7C4138E5F5FB}"/>
          </ac:spMkLst>
        </pc:spChg>
      </pc:sldChg>
      <pc:sldChg chg="modSp mod">
        <pc:chgData name="Kathy Moczerniak" userId="482eff44a8730993" providerId="LiveId" clId="{27095180-EE9C-4282-A497-71BC7695CF75}" dt="2020-06-19T19:16:02.619" v="396" actId="14100"/>
        <pc:sldMkLst>
          <pc:docMk/>
          <pc:sldMk cId="1762782734" sldId="339"/>
        </pc:sldMkLst>
        <pc:spChg chg="mod">
          <ac:chgData name="Kathy Moczerniak" userId="482eff44a8730993" providerId="LiveId" clId="{27095180-EE9C-4282-A497-71BC7695CF75}" dt="2020-06-19T16:39:02.646" v="143"/>
          <ac:spMkLst>
            <pc:docMk/>
            <pc:sldMk cId="1762782734" sldId="339"/>
            <ac:spMk id="2" creationId="{BB1F8C4B-9F59-4E93-8A82-7BDC21E554F9}"/>
          </ac:spMkLst>
        </pc:spChg>
        <pc:spChg chg="mod">
          <ac:chgData name="Kathy Moczerniak" userId="482eff44a8730993" providerId="LiveId" clId="{27095180-EE9C-4282-A497-71BC7695CF75}" dt="2020-06-19T19:16:02.619" v="396" actId="14100"/>
          <ac:spMkLst>
            <pc:docMk/>
            <pc:sldMk cId="1762782734" sldId="339"/>
            <ac:spMk id="3" creationId="{E2E98B7D-D30E-4F38-821E-00C173E06B99}"/>
          </ac:spMkLst>
        </pc:spChg>
      </pc:sldChg>
      <pc:sldChg chg="modSp mod">
        <pc:chgData name="Kathy Moczerniak" userId="482eff44a8730993" providerId="LiveId" clId="{27095180-EE9C-4282-A497-71BC7695CF75}" dt="2020-06-19T19:24:04.555" v="399" actId="20577"/>
        <pc:sldMkLst>
          <pc:docMk/>
          <pc:sldMk cId="81205592" sldId="340"/>
        </pc:sldMkLst>
        <pc:spChg chg="mod">
          <ac:chgData name="Kathy Moczerniak" userId="482eff44a8730993" providerId="LiveId" clId="{27095180-EE9C-4282-A497-71BC7695CF75}" dt="2020-06-19T16:39:02.646" v="143"/>
          <ac:spMkLst>
            <pc:docMk/>
            <pc:sldMk cId="81205592" sldId="340"/>
            <ac:spMk id="2" creationId="{16945A5F-FC87-4233-8276-3795D55F2443}"/>
          </ac:spMkLst>
        </pc:spChg>
        <pc:spChg chg="mod">
          <ac:chgData name="Kathy Moczerniak" userId="482eff44a8730993" providerId="LiveId" clId="{27095180-EE9C-4282-A497-71BC7695CF75}" dt="2020-06-19T19:24:04.555" v="399" actId="20577"/>
          <ac:spMkLst>
            <pc:docMk/>
            <pc:sldMk cId="81205592" sldId="340"/>
            <ac:spMk id="3" creationId="{BC6D413E-B49F-4C43-8B11-8D957B3DF944}"/>
          </ac:spMkLst>
        </pc:spChg>
      </pc:sldChg>
      <pc:sldChg chg="modSp mod">
        <pc:chgData name="Kathy Moczerniak" userId="482eff44a8730993" providerId="LiveId" clId="{27095180-EE9C-4282-A497-71BC7695CF75}" dt="2020-06-19T19:24:43.021" v="401" actId="20577"/>
        <pc:sldMkLst>
          <pc:docMk/>
          <pc:sldMk cId="2809498076" sldId="341"/>
        </pc:sldMkLst>
        <pc:spChg chg="mod">
          <ac:chgData name="Kathy Moczerniak" userId="482eff44a8730993" providerId="LiveId" clId="{27095180-EE9C-4282-A497-71BC7695CF75}" dt="2020-06-19T16:39:02.646" v="143"/>
          <ac:spMkLst>
            <pc:docMk/>
            <pc:sldMk cId="2809498076" sldId="341"/>
            <ac:spMk id="2" creationId="{ABB4DC44-ED84-4A0F-941B-7252BC18680A}"/>
          </ac:spMkLst>
        </pc:spChg>
        <pc:spChg chg="mod">
          <ac:chgData name="Kathy Moczerniak" userId="482eff44a8730993" providerId="LiveId" clId="{27095180-EE9C-4282-A497-71BC7695CF75}" dt="2020-06-19T19:24:43.021" v="401" actId="20577"/>
          <ac:spMkLst>
            <pc:docMk/>
            <pc:sldMk cId="2809498076" sldId="341"/>
            <ac:spMk id="3" creationId="{827D67B1-92A7-43B3-A7AE-B5393AEA6720}"/>
          </ac:spMkLst>
        </pc:spChg>
      </pc:sldChg>
      <pc:sldChg chg="modSp mod">
        <pc:chgData name="Kathy Moczerniak" userId="482eff44a8730993" providerId="LiveId" clId="{27095180-EE9C-4282-A497-71BC7695CF75}" dt="2020-06-19T19:25:35.296" v="410" actId="20577"/>
        <pc:sldMkLst>
          <pc:docMk/>
          <pc:sldMk cId="2637394058" sldId="342"/>
        </pc:sldMkLst>
        <pc:spChg chg="mod">
          <ac:chgData name="Kathy Moczerniak" userId="482eff44a8730993" providerId="LiveId" clId="{27095180-EE9C-4282-A497-71BC7695CF75}" dt="2020-06-19T16:39:02.646" v="143"/>
          <ac:spMkLst>
            <pc:docMk/>
            <pc:sldMk cId="2637394058" sldId="342"/>
            <ac:spMk id="2" creationId="{2D4DB46D-8FD2-49B3-AE05-721E37E0D67B}"/>
          </ac:spMkLst>
        </pc:spChg>
        <pc:spChg chg="mod">
          <ac:chgData name="Kathy Moczerniak" userId="482eff44a8730993" providerId="LiveId" clId="{27095180-EE9C-4282-A497-71BC7695CF75}" dt="2020-06-19T19:25:35.296" v="410" actId="20577"/>
          <ac:spMkLst>
            <pc:docMk/>
            <pc:sldMk cId="2637394058" sldId="342"/>
            <ac:spMk id="3" creationId="{A14B1D85-8445-47B9-AE37-E715ACF15A0A}"/>
          </ac:spMkLst>
        </pc:spChg>
      </pc:sldChg>
      <pc:sldChg chg="modSp mod">
        <pc:chgData name="Kathy Moczerniak" userId="482eff44a8730993" providerId="LiveId" clId="{27095180-EE9C-4282-A497-71BC7695CF75}" dt="2020-06-19T19:26:14.950" v="412" actId="20577"/>
        <pc:sldMkLst>
          <pc:docMk/>
          <pc:sldMk cId="922950552" sldId="343"/>
        </pc:sldMkLst>
        <pc:spChg chg="mod">
          <ac:chgData name="Kathy Moczerniak" userId="482eff44a8730993" providerId="LiveId" clId="{27095180-EE9C-4282-A497-71BC7695CF75}" dt="2020-06-19T16:39:02.646" v="143"/>
          <ac:spMkLst>
            <pc:docMk/>
            <pc:sldMk cId="922950552" sldId="343"/>
            <ac:spMk id="2" creationId="{C4BAE243-DDF8-4C84-8F83-09F8FDF40579}"/>
          </ac:spMkLst>
        </pc:spChg>
        <pc:spChg chg="mod">
          <ac:chgData name="Kathy Moczerniak" userId="482eff44a8730993" providerId="LiveId" clId="{27095180-EE9C-4282-A497-71BC7695CF75}" dt="2020-06-19T19:26:14.950" v="412" actId="20577"/>
          <ac:spMkLst>
            <pc:docMk/>
            <pc:sldMk cId="922950552" sldId="343"/>
            <ac:spMk id="3" creationId="{ECA40756-AAAF-439D-A073-5ABE4CA6A0B8}"/>
          </ac:spMkLst>
        </pc:spChg>
      </pc:sldChg>
      <pc:sldChg chg="modSp mod">
        <pc:chgData name="Kathy Moczerniak" userId="482eff44a8730993" providerId="LiveId" clId="{27095180-EE9C-4282-A497-71BC7695CF75}" dt="2020-06-19T19:26:46.843" v="414" actId="20577"/>
        <pc:sldMkLst>
          <pc:docMk/>
          <pc:sldMk cId="967484674" sldId="344"/>
        </pc:sldMkLst>
        <pc:spChg chg="mod">
          <ac:chgData name="Kathy Moczerniak" userId="482eff44a8730993" providerId="LiveId" clId="{27095180-EE9C-4282-A497-71BC7695CF75}" dt="2020-06-19T16:39:02.646" v="143"/>
          <ac:spMkLst>
            <pc:docMk/>
            <pc:sldMk cId="967484674" sldId="344"/>
            <ac:spMk id="2" creationId="{8E004BCF-BD68-4A30-BF6E-7205D4E0C9D8}"/>
          </ac:spMkLst>
        </pc:spChg>
        <pc:spChg chg="mod">
          <ac:chgData name="Kathy Moczerniak" userId="482eff44a8730993" providerId="LiveId" clId="{27095180-EE9C-4282-A497-71BC7695CF75}" dt="2020-06-19T19:26:46.843" v="414" actId="20577"/>
          <ac:spMkLst>
            <pc:docMk/>
            <pc:sldMk cId="967484674" sldId="344"/>
            <ac:spMk id="3" creationId="{4FE44142-FE55-4231-BBE9-31B6B59EF587}"/>
          </ac:spMkLst>
        </pc:spChg>
      </pc:sldChg>
      <pc:sldChg chg="modSp mod">
        <pc:chgData name="Kathy Moczerniak" userId="482eff44a8730993" providerId="LiveId" clId="{27095180-EE9C-4282-A497-71BC7695CF75}" dt="2020-06-19T19:28:35.257" v="419" actId="20577"/>
        <pc:sldMkLst>
          <pc:docMk/>
          <pc:sldMk cId="1573542831" sldId="345"/>
        </pc:sldMkLst>
        <pc:spChg chg="mod">
          <ac:chgData name="Kathy Moczerniak" userId="482eff44a8730993" providerId="LiveId" clId="{27095180-EE9C-4282-A497-71BC7695CF75}" dt="2020-06-19T19:28:35.257" v="419" actId="20577"/>
          <ac:spMkLst>
            <pc:docMk/>
            <pc:sldMk cId="1573542831" sldId="345"/>
            <ac:spMk id="3" creationId="{9CE41668-5484-4239-B95D-759C94F594A2}"/>
          </ac:spMkLst>
        </pc:spChg>
      </pc:sldChg>
      <pc:sldChg chg="modSp mod">
        <pc:chgData name="Kathy Moczerniak" userId="482eff44a8730993" providerId="LiveId" clId="{27095180-EE9C-4282-A497-71BC7695CF75}" dt="2020-06-19T19:30:52.892" v="420" actId="20577"/>
        <pc:sldMkLst>
          <pc:docMk/>
          <pc:sldMk cId="2502278763" sldId="346"/>
        </pc:sldMkLst>
        <pc:spChg chg="mod">
          <ac:chgData name="Kathy Moczerniak" userId="482eff44a8730993" providerId="LiveId" clId="{27095180-EE9C-4282-A497-71BC7695CF75}" dt="2020-06-19T19:30:52.892" v="420" actId="20577"/>
          <ac:spMkLst>
            <pc:docMk/>
            <pc:sldMk cId="2502278763" sldId="346"/>
            <ac:spMk id="3" creationId="{CD476011-CAE5-4D44-91D2-5F071AA7B388}"/>
          </ac:spMkLst>
        </pc:spChg>
      </pc:sldChg>
      <pc:sldChg chg="modSp mod">
        <pc:chgData name="Kathy Moczerniak" userId="482eff44a8730993" providerId="LiveId" clId="{27095180-EE9C-4282-A497-71BC7695CF75}" dt="2020-06-19T15:55:04.901" v="127" actId="1076"/>
        <pc:sldMkLst>
          <pc:docMk/>
          <pc:sldMk cId="1932666928" sldId="347"/>
        </pc:sldMkLst>
        <pc:spChg chg="mod">
          <ac:chgData name="Kathy Moczerniak" userId="482eff44a8730993" providerId="LiveId" clId="{27095180-EE9C-4282-A497-71BC7695CF75}" dt="2020-06-19T15:55:04.901" v="127" actId="1076"/>
          <ac:spMkLst>
            <pc:docMk/>
            <pc:sldMk cId="1932666928" sldId="347"/>
            <ac:spMk id="3" creationId="{624B8603-EA24-42E1-AA1B-886273532AE1}"/>
          </ac:spMkLst>
        </pc:spChg>
      </pc:sldChg>
      <pc:sldChg chg="modSp">
        <pc:chgData name="Kathy Moczerniak" userId="482eff44a8730993" providerId="LiveId" clId="{27095180-EE9C-4282-A497-71BC7695CF75}" dt="2020-06-19T16:39:02.646" v="143"/>
        <pc:sldMkLst>
          <pc:docMk/>
          <pc:sldMk cId="275653155" sldId="348"/>
        </pc:sldMkLst>
        <pc:spChg chg="mod">
          <ac:chgData name="Kathy Moczerniak" userId="482eff44a8730993" providerId="LiveId" clId="{27095180-EE9C-4282-A497-71BC7695CF75}" dt="2020-06-19T16:39:02.646" v="143"/>
          <ac:spMkLst>
            <pc:docMk/>
            <pc:sldMk cId="275653155" sldId="348"/>
            <ac:spMk id="2" creationId="{A4A24B61-F6BA-4F02-BF36-30F9D6984FB8}"/>
          </ac:spMkLst>
        </pc:spChg>
      </pc:sldChg>
      <pc:sldChg chg="modSp">
        <pc:chgData name="Kathy Moczerniak" userId="482eff44a8730993" providerId="LiveId" clId="{27095180-EE9C-4282-A497-71BC7695CF75}" dt="2020-06-19T16:39:02.646" v="143"/>
        <pc:sldMkLst>
          <pc:docMk/>
          <pc:sldMk cId="3456419586" sldId="349"/>
        </pc:sldMkLst>
        <pc:spChg chg="mod">
          <ac:chgData name="Kathy Moczerniak" userId="482eff44a8730993" providerId="LiveId" clId="{27095180-EE9C-4282-A497-71BC7695CF75}" dt="2020-06-19T16:39:02.646" v="143"/>
          <ac:spMkLst>
            <pc:docMk/>
            <pc:sldMk cId="3456419586" sldId="349"/>
            <ac:spMk id="2" creationId="{F30DF02E-8456-4D4C-871A-369E86B39301}"/>
          </ac:spMkLst>
        </pc:spChg>
      </pc:sldChg>
      <pc:sldChg chg="modSp">
        <pc:chgData name="Kathy Moczerniak" userId="482eff44a8730993" providerId="LiveId" clId="{27095180-EE9C-4282-A497-71BC7695CF75}" dt="2020-06-19T16:39:02.646" v="143"/>
        <pc:sldMkLst>
          <pc:docMk/>
          <pc:sldMk cId="903399889" sldId="350"/>
        </pc:sldMkLst>
        <pc:spChg chg="mod">
          <ac:chgData name="Kathy Moczerniak" userId="482eff44a8730993" providerId="LiveId" clId="{27095180-EE9C-4282-A497-71BC7695CF75}" dt="2020-06-19T16:39:02.646" v="143"/>
          <ac:spMkLst>
            <pc:docMk/>
            <pc:sldMk cId="903399889" sldId="350"/>
            <ac:spMk id="2" creationId="{6C99B5E7-9CC7-41F4-B235-CC48A4F18A97}"/>
          </ac:spMkLst>
        </pc:spChg>
      </pc:sldChg>
      <pc:sldChg chg="modSp">
        <pc:chgData name="Kathy Moczerniak" userId="482eff44a8730993" providerId="LiveId" clId="{27095180-EE9C-4282-A497-71BC7695CF75}" dt="2020-06-19T16:39:02.646" v="143"/>
        <pc:sldMkLst>
          <pc:docMk/>
          <pc:sldMk cId="3902951556" sldId="358"/>
        </pc:sldMkLst>
        <pc:spChg chg="mod">
          <ac:chgData name="Kathy Moczerniak" userId="482eff44a8730993" providerId="LiveId" clId="{27095180-EE9C-4282-A497-71BC7695CF75}" dt="2020-06-19T16:39:02.646" v="143"/>
          <ac:spMkLst>
            <pc:docMk/>
            <pc:sldMk cId="3902951556" sldId="358"/>
            <ac:spMk id="4" creationId="{00000000-0000-0000-0000-000000000000}"/>
          </ac:spMkLst>
        </pc:spChg>
        <pc:spChg chg="mod">
          <ac:chgData name="Kathy Moczerniak" userId="482eff44a8730993" providerId="LiveId" clId="{27095180-EE9C-4282-A497-71BC7695CF75}" dt="2020-06-19T14:38:22.520" v="0" actId="207"/>
          <ac:spMkLst>
            <pc:docMk/>
            <pc:sldMk cId="3902951556" sldId="358"/>
            <ac:spMk id="6" creationId="{00000000-0000-0000-0000-000000000000}"/>
          </ac:spMkLst>
        </pc:spChg>
      </pc:sldChg>
      <pc:sldChg chg="modSp mod">
        <pc:chgData name="Kathy Moczerniak" userId="482eff44a8730993" providerId="LiveId" clId="{27095180-EE9C-4282-A497-71BC7695CF75}" dt="2020-06-19T16:51:24.504" v="183" actId="1076"/>
        <pc:sldMkLst>
          <pc:docMk/>
          <pc:sldMk cId="684550862" sldId="359"/>
        </pc:sldMkLst>
        <pc:spChg chg="mod">
          <ac:chgData name="Kathy Moczerniak" userId="482eff44a8730993" providerId="LiveId" clId="{27095180-EE9C-4282-A497-71BC7695CF75}" dt="2020-06-19T16:50:15.394" v="180" actId="313"/>
          <ac:spMkLst>
            <pc:docMk/>
            <pc:sldMk cId="684550862" sldId="359"/>
            <ac:spMk id="2" creationId="{2FD41A61-E822-4166-B9AB-C0CA3C612AF9}"/>
          </ac:spMkLst>
        </pc:spChg>
        <pc:spChg chg="mod">
          <ac:chgData name="Kathy Moczerniak" userId="482eff44a8730993" providerId="LiveId" clId="{27095180-EE9C-4282-A497-71BC7695CF75}" dt="2020-06-19T16:51:24.504" v="183" actId="1076"/>
          <ac:spMkLst>
            <pc:docMk/>
            <pc:sldMk cId="684550862" sldId="359"/>
            <ac:spMk id="7" creationId="{00000000-0000-0000-0000-000000000000}"/>
          </ac:spMkLst>
        </pc:spChg>
      </pc:sldChg>
      <pc:sldChg chg="modSp mod">
        <pc:chgData name="Kathy Moczerniak" userId="482eff44a8730993" providerId="LiveId" clId="{27095180-EE9C-4282-A497-71BC7695CF75}" dt="2020-06-19T17:09:19.574" v="216" actId="20577"/>
        <pc:sldMkLst>
          <pc:docMk/>
          <pc:sldMk cId="2081847372" sldId="360"/>
        </pc:sldMkLst>
        <pc:spChg chg="mod">
          <ac:chgData name="Kathy Moczerniak" userId="482eff44a8730993" providerId="LiveId" clId="{27095180-EE9C-4282-A497-71BC7695CF75}" dt="2020-06-19T16:39:02.646" v="143"/>
          <ac:spMkLst>
            <pc:docMk/>
            <pc:sldMk cId="2081847372" sldId="360"/>
            <ac:spMk id="2" creationId="{00000000-0000-0000-0000-000000000000}"/>
          </ac:spMkLst>
        </pc:spChg>
        <pc:spChg chg="mod">
          <ac:chgData name="Kathy Moczerniak" userId="482eff44a8730993" providerId="LiveId" clId="{27095180-EE9C-4282-A497-71BC7695CF75}" dt="2020-06-19T17:09:19.574" v="216" actId="20577"/>
          <ac:spMkLst>
            <pc:docMk/>
            <pc:sldMk cId="2081847372" sldId="360"/>
            <ac:spMk id="3" creationId="{00000000-0000-0000-0000-000000000000}"/>
          </ac:spMkLst>
        </pc:spChg>
      </pc:sldChg>
      <pc:sldChg chg="modSp">
        <pc:chgData name="Kathy Moczerniak" userId="482eff44a8730993" providerId="LiveId" clId="{27095180-EE9C-4282-A497-71BC7695CF75}" dt="2020-06-19T16:39:02.646" v="143"/>
        <pc:sldMkLst>
          <pc:docMk/>
          <pc:sldMk cId="407315717" sldId="361"/>
        </pc:sldMkLst>
        <pc:spChg chg="mod">
          <ac:chgData name="Kathy Moczerniak" userId="482eff44a8730993" providerId="LiveId" clId="{27095180-EE9C-4282-A497-71BC7695CF75}" dt="2020-06-19T16:39:02.646" v="143"/>
          <ac:spMkLst>
            <pc:docMk/>
            <pc:sldMk cId="407315717" sldId="361"/>
            <ac:spMk id="2" creationId="{00000000-0000-0000-0000-000000000000}"/>
          </ac:spMkLst>
        </pc:spChg>
        <pc:spChg chg="mod">
          <ac:chgData name="Kathy Moczerniak" userId="482eff44a8730993" providerId="LiveId" clId="{27095180-EE9C-4282-A497-71BC7695CF75}" dt="2020-06-19T14:51:30.220" v="60" actId="207"/>
          <ac:spMkLst>
            <pc:docMk/>
            <pc:sldMk cId="407315717" sldId="361"/>
            <ac:spMk id="3" creationId="{00000000-0000-0000-0000-000000000000}"/>
          </ac:spMkLst>
        </pc:spChg>
      </pc:sldChg>
      <pc:sldChg chg="modSp">
        <pc:chgData name="Kathy Moczerniak" userId="482eff44a8730993" providerId="LiveId" clId="{27095180-EE9C-4282-A497-71BC7695CF75}" dt="2020-06-19T16:39:02.646" v="143"/>
        <pc:sldMkLst>
          <pc:docMk/>
          <pc:sldMk cId="3631317394" sldId="362"/>
        </pc:sldMkLst>
        <pc:spChg chg="mod">
          <ac:chgData name="Kathy Moczerniak" userId="482eff44a8730993" providerId="LiveId" clId="{27095180-EE9C-4282-A497-71BC7695CF75}" dt="2020-06-19T16:39:02.646" v="143"/>
          <ac:spMkLst>
            <pc:docMk/>
            <pc:sldMk cId="3631317394" sldId="362"/>
            <ac:spMk id="2" creationId="{305DC0D8-4650-49C0-90ED-A243D1275C65}"/>
          </ac:spMkLst>
        </pc:spChg>
      </pc:sldChg>
      <pc:sldChg chg="modSp mod">
        <pc:chgData name="Kathy Moczerniak" userId="482eff44a8730993" providerId="LiveId" clId="{27095180-EE9C-4282-A497-71BC7695CF75}" dt="2020-06-19T17:23:02.829" v="249" actId="20577"/>
        <pc:sldMkLst>
          <pc:docMk/>
          <pc:sldMk cId="2909097578" sldId="363"/>
        </pc:sldMkLst>
        <pc:spChg chg="mod">
          <ac:chgData name="Kathy Moczerniak" userId="482eff44a8730993" providerId="LiveId" clId="{27095180-EE9C-4282-A497-71BC7695CF75}" dt="2020-06-19T16:39:02.646" v="143"/>
          <ac:spMkLst>
            <pc:docMk/>
            <pc:sldMk cId="2909097578" sldId="363"/>
            <ac:spMk id="2" creationId="{00000000-0000-0000-0000-000000000000}"/>
          </ac:spMkLst>
        </pc:spChg>
        <pc:spChg chg="mod">
          <ac:chgData name="Kathy Moczerniak" userId="482eff44a8730993" providerId="LiveId" clId="{27095180-EE9C-4282-A497-71BC7695CF75}" dt="2020-06-19T17:23:02.829" v="249" actId="20577"/>
          <ac:spMkLst>
            <pc:docMk/>
            <pc:sldMk cId="2909097578" sldId="363"/>
            <ac:spMk id="3" creationId="{00000000-0000-0000-0000-000000000000}"/>
          </ac:spMkLst>
        </pc:spChg>
      </pc:sldChg>
      <pc:sldChg chg="modSp mod">
        <pc:chgData name="Kathy Moczerniak" userId="482eff44a8730993" providerId="LiveId" clId="{27095180-EE9C-4282-A497-71BC7695CF75}" dt="2020-06-19T17:23:39.879" v="250" actId="20577"/>
        <pc:sldMkLst>
          <pc:docMk/>
          <pc:sldMk cId="3611898011" sldId="364"/>
        </pc:sldMkLst>
        <pc:spChg chg="mod">
          <ac:chgData name="Kathy Moczerniak" userId="482eff44a8730993" providerId="LiveId" clId="{27095180-EE9C-4282-A497-71BC7695CF75}" dt="2020-06-19T16:39:02.646" v="143"/>
          <ac:spMkLst>
            <pc:docMk/>
            <pc:sldMk cId="3611898011" sldId="364"/>
            <ac:spMk id="2" creationId="{00000000-0000-0000-0000-000000000000}"/>
          </ac:spMkLst>
        </pc:spChg>
        <pc:spChg chg="mod">
          <ac:chgData name="Kathy Moczerniak" userId="482eff44a8730993" providerId="LiveId" clId="{27095180-EE9C-4282-A497-71BC7695CF75}" dt="2020-06-19T17:23:39.879" v="250" actId="20577"/>
          <ac:spMkLst>
            <pc:docMk/>
            <pc:sldMk cId="3611898011" sldId="364"/>
            <ac:spMk id="3" creationId="{00000000-0000-0000-0000-000000000000}"/>
          </ac:spMkLst>
        </pc:spChg>
      </pc:sldChg>
      <pc:sldChg chg="modSp">
        <pc:chgData name="Kathy Moczerniak" userId="482eff44a8730993" providerId="LiveId" clId="{27095180-EE9C-4282-A497-71BC7695CF75}" dt="2020-06-19T16:39:02.646" v="143"/>
        <pc:sldMkLst>
          <pc:docMk/>
          <pc:sldMk cId="442916417" sldId="365"/>
        </pc:sldMkLst>
        <pc:spChg chg="mod">
          <ac:chgData name="Kathy Moczerniak" userId="482eff44a8730993" providerId="LiveId" clId="{27095180-EE9C-4282-A497-71BC7695CF75}" dt="2020-06-19T16:39:02.646" v="143"/>
          <ac:spMkLst>
            <pc:docMk/>
            <pc:sldMk cId="442916417" sldId="365"/>
            <ac:spMk id="2" creationId="{00000000-0000-0000-0000-000000000000}"/>
          </ac:spMkLst>
        </pc:spChg>
        <pc:spChg chg="mod">
          <ac:chgData name="Kathy Moczerniak" userId="482eff44a8730993" providerId="LiveId" clId="{27095180-EE9C-4282-A497-71BC7695CF75}" dt="2020-06-19T14:52:04.005" v="65" actId="207"/>
          <ac:spMkLst>
            <pc:docMk/>
            <pc:sldMk cId="442916417" sldId="36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 xmlns:a16="http://schemas.microsoft.com/office/drawing/2014/main"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 xmlns:a16="http://schemas.microsoft.com/office/drawing/2014/main"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 xmlns:a16="http://schemas.microsoft.com/office/drawing/2014/main" id="{CF4F1586-DE6A-1A40-AEF4-23ADA41937E4}"/>
              </a:ext>
            </a:extLst>
          </p:cNvPr>
          <p:cNvSpPr>
            <a:spLocks noGrp="1"/>
          </p:cNvSpPr>
          <p:nvPr>
            <p:ph type="subTitle" idx="1"/>
          </p:nvPr>
        </p:nvSpPr>
        <p:spPr/>
        <p:txBody>
          <a:bodyPr/>
          <a:lstStyle/>
          <a:p>
            <a:r>
              <a:rPr lang="en-US" dirty="0"/>
              <a:t>CHAPTER 32</a:t>
            </a:r>
          </a:p>
        </p:txBody>
      </p:sp>
      <p:sp>
        <p:nvSpPr>
          <p:cNvPr id="19" name="Title 18">
            <a:extLst>
              <a:ext uri="{FF2B5EF4-FFF2-40B4-BE49-F238E27FC236}">
                <a16:creationId xmlns="" xmlns:a16="http://schemas.microsoft.com/office/drawing/2014/main" id="{A58A35F8-EA88-094E-8EAD-88FE6A07C447}"/>
              </a:ext>
            </a:extLst>
          </p:cNvPr>
          <p:cNvSpPr>
            <a:spLocks noGrp="1"/>
          </p:cNvSpPr>
          <p:nvPr>
            <p:ph type="ctrTitle"/>
          </p:nvPr>
        </p:nvSpPr>
        <p:spPr/>
        <p:txBody>
          <a:bodyPr>
            <a:noAutofit/>
          </a:bodyPr>
          <a:lstStyle/>
          <a:p>
            <a:r>
              <a:rPr lang="en-US" sz="4800" dirty="0"/>
              <a:t>Adaptive Athletes</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F30BB4-28C0-43B0-A11C-5D452B66B6D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a:t>
            </a:r>
          </a:p>
        </p:txBody>
      </p:sp>
      <p:sp>
        <p:nvSpPr>
          <p:cNvPr id="3" name="Text Placeholder 2">
            <a:extLst>
              <a:ext uri="{FF2B5EF4-FFF2-40B4-BE49-F238E27FC236}">
                <a16:creationId xmlns="" xmlns:a16="http://schemas.microsoft.com/office/drawing/2014/main" id="{E90DE638-1C33-4770-9989-050B276B8EC1}"/>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A person can have an intellectual impairment, a physical impairment, or both. </a:t>
            </a:r>
          </a:p>
          <a:p>
            <a:pPr lvl="1"/>
            <a:r>
              <a:rPr lang="en-US" u="none" strike="noStrike" baseline="0" dirty="0">
                <a:latin typeface="Arial" panose="020B0604020202020204" pitchFamily="34" charset="0"/>
              </a:rPr>
              <a:t>Intellectual impairments:</a:t>
            </a:r>
          </a:p>
          <a:p>
            <a:pPr lvl="2"/>
            <a:r>
              <a:rPr lang="en-US" dirty="0"/>
              <a:t>I</a:t>
            </a:r>
            <a:r>
              <a:rPr lang="en-US" u="none" strike="noStrike" baseline="0" dirty="0">
                <a:latin typeface="Arial" panose="020B0604020202020204" pitchFamily="34" charset="0"/>
              </a:rPr>
              <a:t>nvolve a learning disability, or psychological and personality problems</a:t>
            </a:r>
          </a:p>
          <a:p>
            <a:pPr lvl="2"/>
            <a:r>
              <a:rPr lang="en-US" dirty="0"/>
              <a:t>I</a:t>
            </a:r>
            <a:r>
              <a:rPr lang="en-US" u="none" strike="noStrike" baseline="0" dirty="0">
                <a:latin typeface="Arial" panose="020B0604020202020204" pitchFamily="34" charset="0"/>
              </a:rPr>
              <a:t>nability to see, hear, or become aware of something using the senses makes life more challenging. </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6036" y="991499"/>
            <a:ext cx="1361094" cy="461665"/>
          </a:xfrm>
          <a:prstGeom prst="rect">
            <a:avLst/>
          </a:prstGeom>
          <a:noFill/>
        </p:spPr>
        <p:txBody>
          <a:bodyPr wrap="square" rtlCol="0">
            <a:spAutoFit/>
          </a:bodyPr>
          <a:lstStyle/>
          <a:p>
            <a:pPr algn="ctr"/>
            <a:r>
              <a:rPr lang="en-US" sz="2400" b="1" dirty="0"/>
              <a:t>32-1</a:t>
            </a:r>
          </a:p>
        </p:txBody>
      </p:sp>
    </p:spTree>
    <p:extLst>
      <p:ext uri="{BB962C8B-B14F-4D97-AF65-F5344CB8AC3E}">
        <p14:creationId xmlns:p14="http://schemas.microsoft.com/office/powerpoint/2010/main" val="34549624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04BCF-BD68-4A30-BF6E-7205D4E0C9D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Lift Evacuation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4FE44142-FE55-4231-BBE9-31B6B59EF587}"/>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Hearing Impaired skiers and snowboarders may not be able to hear verbal directions. </a:t>
            </a:r>
          </a:p>
          <a:p>
            <a:pPr lvl="1"/>
            <a:r>
              <a:rPr lang="en-US" dirty="0"/>
              <a:t>M</a:t>
            </a:r>
            <a:r>
              <a:rPr lang="en-US" u="none" strike="noStrike" baseline="0" dirty="0">
                <a:latin typeface="Arial" panose="020B0604020202020204" pitchFamily="34" charset="0"/>
              </a:rPr>
              <a:t>ay be skiing or riding with a hearing friend, who can act as a translator</a:t>
            </a:r>
          </a:p>
          <a:p>
            <a:pPr lvl="1"/>
            <a:r>
              <a:rPr lang="en-US" dirty="0"/>
              <a:t>Y</a:t>
            </a:r>
            <a:r>
              <a:rPr lang="en-US" u="none" strike="noStrike" baseline="0" dirty="0">
                <a:latin typeface="Arial" panose="020B0604020202020204" pitchFamily="34" charset="0"/>
              </a:rPr>
              <a:t>ou could communicate with the adaptive athlete with a cell phone using text on your phone. </a:t>
            </a:r>
          </a:p>
          <a:p>
            <a:pPr lvl="1"/>
            <a:r>
              <a:rPr lang="en-US" dirty="0"/>
              <a:t>C</a:t>
            </a:r>
            <a:r>
              <a:rPr lang="en-US" u="none" strike="noStrike" baseline="0" dirty="0">
                <a:latin typeface="Arial" panose="020B0604020202020204" pitchFamily="34" charset="0"/>
              </a:rPr>
              <a:t>learly visually demonstrate how the evacuation will work. </a:t>
            </a:r>
          </a:p>
          <a:p>
            <a:pPr marR="0" lvl="0" rtl="0"/>
            <a:r>
              <a:rPr lang="en-US" u="none" strike="noStrike" baseline="0" dirty="0">
                <a:latin typeface="Arial" panose="020B0604020202020204" pitchFamily="34" charset="0"/>
              </a:rPr>
              <a:t>If three or more people are on the lift, let another off the lift first to demonstrate the process.</a:t>
            </a:r>
          </a:p>
          <a:p>
            <a:pPr marR="0" lvl="1" rtl="0"/>
            <a:endParaRPr lang="en-US" u="none" strike="noStrike" baseline="0" dirty="0">
              <a:latin typeface="Arial" panose="020B0604020202020204" pitchFamily="34" charset="0"/>
            </a:endParaRPr>
          </a:p>
          <a:p>
            <a:pPr marR="0" lvl="1" rtl="0"/>
            <a:endParaRPr lang="en-US" u="none" strike="noStrike" baseline="0" dirty="0">
              <a:latin typeface="Arial" panose="020B0604020202020204" pitchFamily="34" charset="0"/>
            </a:endParaRPr>
          </a:p>
          <a:p>
            <a:pPr marR="0" lvl="1" rtl="0"/>
            <a:endParaRPr lang="en-US" u="none" strike="noStrike" baseline="0" dirty="0">
              <a:latin typeface="Arial" panose="020B0604020202020204" pitchFamily="34" charset="0"/>
            </a:endParaRPr>
          </a:p>
          <a:p>
            <a:pPr marR="0" lvl="1" rtl="0"/>
            <a:endParaRPr lang="en-US" u="none" strike="noStrike" baseline="0" dirty="0">
              <a:latin typeface="Arial" panose="020B0604020202020204" pitchFamily="34" charset="0"/>
            </a:endParaRPr>
          </a:p>
          <a:p>
            <a:pPr marR="0" lvl="1" rtl="0"/>
            <a:endParaRPr lang="en-US" u="none" strike="noStrike" baseline="0" dirty="0">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9967604" y="530285"/>
            <a:ext cx="1359526" cy="1365622"/>
          </a:xfrm>
          <a:prstGeom prst="rect">
            <a:avLst/>
          </a:prstGeom>
        </p:spPr>
      </p:pic>
      <p:sp>
        <p:nvSpPr>
          <p:cNvPr id="7" name="TextBox 6"/>
          <p:cNvSpPr txBox="1"/>
          <p:nvPr/>
        </p:nvSpPr>
        <p:spPr>
          <a:xfrm>
            <a:off x="9967604" y="982263"/>
            <a:ext cx="1370330" cy="461665"/>
          </a:xfrm>
          <a:prstGeom prst="rect">
            <a:avLst/>
          </a:prstGeom>
          <a:noFill/>
        </p:spPr>
        <p:txBody>
          <a:bodyPr wrap="square" rtlCol="0">
            <a:spAutoFit/>
          </a:bodyPr>
          <a:lstStyle/>
          <a:p>
            <a:pPr algn="ctr"/>
            <a:r>
              <a:rPr lang="en-US" sz="2400" b="1" dirty="0"/>
              <a:t>32-7</a:t>
            </a:r>
          </a:p>
        </p:txBody>
      </p:sp>
    </p:spTree>
    <p:extLst>
      <p:ext uri="{BB962C8B-B14F-4D97-AF65-F5344CB8AC3E}">
        <p14:creationId xmlns:p14="http://schemas.microsoft.com/office/powerpoint/2010/main" val="9674846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17A035-8F96-4D4F-933D-F92F52E1E02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PRESENTATION</a:t>
            </a:r>
          </a:p>
        </p:txBody>
      </p:sp>
      <p:sp>
        <p:nvSpPr>
          <p:cNvPr id="3" name="Text Placeholder 2">
            <a:extLst>
              <a:ext uri="{FF2B5EF4-FFF2-40B4-BE49-F238E27FC236}">
                <a16:creationId xmlns="" xmlns:a16="http://schemas.microsoft.com/office/drawing/2014/main" id="{9CE41668-5484-4239-B95D-759C94F594A2}"/>
              </a:ext>
            </a:extLst>
          </p:cNvPr>
          <p:cNvSpPr>
            <a:spLocks noGrp="1"/>
          </p:cNvSpPr>
          <p:nvPr>
            <p:ph type="body" idx="1"/>
          </p:nvPr>
        </p:nvSpPr>
        <p:spPr>
          <a:xfrm>
            <a:off x="594911" y="1531345"/>
            <a:ext cx="10732219" cy="5205621"/>
          </a:xfrm>
        </p:spPr>
        <p:txBody>
          <a:bodyPr>
            <a:normAutofit fontScale="92500" lnSpcReduction="10000"/>
          </a:bodyPr>
          <a:lstStyle/>
          <a:p>
            <a:pPr marR="0" lvl="0" rtl="0"/>
            <a:r>
              <a:rPr lang="en-US" u="none" strike="noStrike" baseline="0" dirty="0">
                <a:latin typeface="Arial" panose="020B0604020202020204" pitchFamily="34" charset="0"/>
              </a:rPr>
              <a:t>You are stationed at your ski resort’s recreational racecourse during a special event for disabled athletes when an adult coach calls you to her group. As you approach, you notice an adaptive competitor using skis and outriggers (a four-track adaptive skier) sitting on the snow, wearing a helmet. Before reaching the skier, you talk with the coach. The coach explains that the 14-year-old girl has cerebral palsy and has not been acting normally since she finished racing about 10 minutes ago. The coach explains the athlete is usually much more interactive, and even though the skier just negotiated the racecourse without mishap, she had “a few falls” earlier that day.</a:t>
            </a:r>
          </a:p>
          <a:p>
            <a:pPr marR="0" lvl="0" rtl="0"/>
            <a:r>
              <a:rPr lang="en-US" u="none" strike="noStrike" baseline="0" dirty="0">
                <a:latin typeface="Arial" panose="020B0604020202020204" pitchFamily="34" charset="0"/>
              </a:rPr>
              <a:t>Kneeling next to the girl, you begin your visual assessment and address her at eye level.</a:t>
            </a:r>
          </a:p>
          <a:p>
            <a:pPr marR="0" lvl="0" rtl="0"/>
            <a:r>
              <a:rPr lang="en-US" u="none" strike="noStrike" baseline="0" dirty="0">
                <a:latin typeface="Arial" panose="020B0604020202020204" pitchFamily="34" charset="0"/>
              </a:rPr>
              <a:t>She stares off in one direction, not making eye contact with you. She does not respond to your questions and is unable to follow verbal instructions. The coach repeats, “This is not her normal personality.” Concerned that the patient’s mental status has changed, you radio dispatch for equipment and assistance.</a:t>
            </a:r>
          </a:p>
          <a:p>
            <a:pPr marR="0" lvl="0" rtl="0"/>
            <a:endParaRPr lang="en-US" u="none" strike="noStrike" baseline="0" dirty="0">
              <a:latin typeface="Arial" panose="020B0604020202020204" pitchFamily="34" charset="0"/>
            </a:endParaRPr>
          </a:p>
          <a:p>
            <a:pPr marR="0" lvl="0" rtl="0"/>
            <a:r>
              <a:rPr lang="en-US" i="1" u="none" strike="noStrike" baseline="0" dirty="0">
                <a:latin typeface="Arial" panose="020B0604020202020204" pitchFamily="34" charset="0"/>
              </a:rPr>
              <a:t>What should you do while you are waiting for assistance?</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15735428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C2A168-DBD3-41DB-8B1E-4DB68748255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UPDATE</a:t>
            </a:r>
          </a:p>
        </p:txBody>
      </p:sp>
      <p:sp>
        <p:nvSpPr>
          <p:cNvPr id="3" name="Text Placeholder 2">
            <a:extLst>
              <a:ext uri="{FF2B5EF4-FFF2-40B4-BE49-F238E27FC236}">
                <a16:creationId xmlns="" xmlns:a16="http://schemas.microsoft.com/office/drawing/2014/main" id="{CD476011-CAE5-4D44-91D2-5F071AA7B388}"/>
              </a:ext>
            </a:extLst>
          </p:cNvPr>
          <p:cNvSpPr>
            <a:spLocks noGrp="1"/>
          </p:cNvSpPr>
          <p:nvPr>
            <p:ph type="body" idx="1"/>
          </p:nvPr>
        </p:nvSpPr>
        <p:spPr>
          <a:xfrm>
            <a:off x="878205" y="1817783"/>
            <a:ext cx="10435590" cy="4416201"/>
          </a:xfrm>
        </p:spPr>
        <p:txBody>
          <a:bodyPr>
            <a:normAutofit/>
          </a:bodyPr>
          <a:lstStyle/>
          <a:p>
            <a:pPr marR="0" lvl="0" rtl="0"/>
            <a:r>
              <a:rPr lang="en-US" u="none" strike="noStrike" baseline="0" dirty="0">
                <a:latin typeface="Arial" panose="020B0604020202020204" pitchFamily="34" charset="0"/>
              </a:rPr>
              <a:t>The adaptive athlete remains sitting on the snow as you establish that airway, breathing, and circulation (of ABCD) appear to be intact. There is no excessive bleeding. However, you are concerned that D for disability may not be her baseline response. You introduce yourself and ask if you can help. During your assessment of the patient, the coach lists the patient’s medications and describes her known seizure disorder. Two other patrollers arrive with a fully loaded toboggan. The patient begins to have a tonic-clonic (grand mal) seizure.</a:t>
            </a:r>
          </a:p>
          <a:p>
            <a:pPr marR="0" lvl="0" rtl="0"/>
            <a:r>
              <a:rPr lang="en-US" u="none" strike="noStrike" baseline="0" dirty="0">
                <a:latin typeface="Arial" panose="020B0604020202020204" pitchFamily="34" charset="0"/>
              </a:rPr>
              <a:t>You direct one of the other patrollers to maintain the airway. You consider the possibility that she has sustained a head injury. The patient’s seizure activity stops spontaneously after about a minute, and she becomes postictal.</a:t>
            </a:r>
          </a:p>
          <a:p>
            <a:pPr marR="0" lvl="7" rtl="0"/>
            <a:endParaRPr lang="en-US" u="none" strike="noStrike" baseline="0" dirty="0">
              <a:latin typeface="Arial" panose="020B0604020202020204" pitchFamily="34" charset="0"/>
            </a:endParaRPr>
          </a:p>
          <a:p>
            <a:pPr marR="0" lvl="0" rtl="0"/>
            <a:r>
              <a:rPr lang="en-US" i="1" u="none" strike="noStrike" baseline="0" dirty="0">
                <a:latin typeface="Arial" panose="020B0604020202020204" pitchFamily="34" charset="0"/>
              </a:rPr>
              <a:t>What should you do now?</a:t>
            </a:r>
          </a:p>
        </p:txBody>
      </p:sp>
    </p:spTree>
    <p:extLst>
      <p:ext uri="{BB962C8B-B14F-4D97-AF65-F5344CB8AC3E}">
        <p14:creationId xmlns:p14="http://schemas.microsoft.com/office/powerpoint/2010/main" val="25022787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C21DB2-B294-4CEE-B2E7-01BA29E7D2F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OUTCOME</a:t>
            </a:r>
          </a:p>
        </p:txBody>
      </p:sp>
      <p:sp>
        <p:nvSpPr>
          <p:cNvPr id="3" name="Text Placeholder 2">
            <a:extLst>
              <a:ext uri="{FF2B5EF4-FFF2-40B4-BE49-F238E27FC236}">
                <a16:creationId xmlns="" xmlns:a16="http://schemas.microsoft.com/office/drawing/2014/main" id="{624B8603-EA24-42E1-AA1B-886273532AE1}"/>
              </a:ext>
            </a:extLst>
          </p:cNvPr>
          <p:cNvSpPr>
            <a:spLocks noGrp="1"/>
          </p:cNvSpPr>
          <p:nvPr>
            <p:ph type="body" idx="1"/>
          </p:nvPr>
        </p:nvSpPr>
        <p:spPr>
          <a:xfrm>
            <a:off x="878205" y="1680226"/>
            <a:ext cx="10435590" cy="5056741"/>
          </a:xfrm>
        </p:spPr>
        <p:txBody>
          <a:bodyPr>
            <a:normAutofit/>
          </a:bodyPr>
          <a:lstStyle/>
          <a:p>
            <a:pPr marR="0" lvl="0" rtl="0"/>
            <a:r>
              <a:rPr lang="en-US" u="none" strike="noStrike" baseline="0" dirty="0">
                <a:latin typeface="Arial" panose="020B0604020202020204" pitchFamily="34" charset="0"/>
              </a:rPr>
              <a:t>Because the patient has remained confused and unresponsive to questioning, you are not sure of her mental status. You explain in detail to her and the coach that you are going to apply a cervical collar while the patient is still on the ski slope. You transport her using spinal motion restriction with the cervical collar in place. During transport in the toboggan down the slope, one patroller skis beside the toboggan, reassuring the patient and watching to make sure she does not vomit. You’ve radioed ahead to the patrol room, and EMS will be waiting for your arrival to transport the patient to further medical care. A family member and the coach meet the patient in the patrol room. The ambulance takes her away. X-ray imaging at the hospital of the patient’s cervical spine shows no evidence of injury, but a computed tomography scan of her brain shows a new small subdural hematoma. Even though the patient had a history of seizures, you made the correct decision to have her evaluated for a new condition, which probably saved her life.</a:t>
            </a:r>
          </a:p>
        </p:txBody>
      </p:sp>
    </p:spTree>
    <p:extLst>
      <p:ext uri="{BB962C8B-B14F-4D97-AF65-F5344CB8AC3E}">
        <p14:creationId xmlns:p14="http://schemas.microsoft.com/office/powerpoint/2010/main" val="193266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DF3D36-E159-4E1E-902B-4EBE91BD3FC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a:t>
            </a:r>
          </a:p>
        </p:txBody>
      </p:sp>
      <p:sp>
        <p:nvSpPr>
          <p:cNvPr id="3" name="Text Placeholder 2">
            <a:extLst>
              <a:ext uri="{FF2B5EF4-FFF2-40B4-BE49-F238E27FC236}">
                <a16:creationId xmlns="" xmlns:a16="http://schemas.microsoft.com/office/drawing/2014/main" id="{2810D91A-525B-47B3-9D01-DE3667349DAC}"/>
              </a:ext>
            </a:extLst>
          </p:cNvPr>
          <p:cNvSpPr>
            <a:spLocks noGrp="1"/>
          </p:cNvSpPr>
          <p:nvPr>
            <p:ph sz="half" idx="1"/>
          </p:nvPr>
        </p:nvSpPr>
        <p:spPr>
          <a:xfrm>
            <a:off x="758383" y="1967345"/>
            <a:ext cx="4855464" cy="4729436"/>
          </a:xfrm>
        </p:spPr>
        <p:txBody>
          <a:bodyPr>
            <a:normAutofit/>
          </a:bodyPr>
          <a:lstStyle/>
          <a:p>
            <a:pPr marR="0" lvl="0" rtl="0"/>
            <a:r>
              <a:rPr lang="en-US" u="none" strike="noStrike" baseline="0" dirty="0"/>
              <a:t>Participation in outdoor sports has become more popular for adaptive athletes due to improved access, trained helpers, and innovative equipment.</a:t>
            </a:r>
          </a:p>
          <a:p>
            <a:pPr lvl="1"/>
            <a:r>
              <a:rPr lang="en-US" sz="2200" u="none" strike="noStrike" baseline="0" dirty="0"/>
              <a:t>In 1990, the US Congress passed the Americans with Disabilities Act (ADA).</a:t>
            </a:r>
          </a:p>
        </p:txBody>
      </p:sp>
      <p:pic>
        <p:nvPicPr>
          <p:cNvPr id="1026" name="Picture 2" descr="Photo shows a disabled person snow sliding using adaptive equip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1380" y="1991844"/>
            <a:ext cx="3273978" cy="314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19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D78B45-D54D-410D-A0C7-7A3BE927A08E}"/>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a:t>
            </a:r>
          </a:p>
        </p:txBody>
      </p:sp>
      <p:sp>
        <p:nvSpPr>
          <p:cNvPr id="3" name="Text Placeholder 2">
            <a:extLst>
              <a:ext uri="{FF2B5EF4-FFF2-40B4-BE49-F238E27FC236}">
                <a16:creationId xmlns="" xmlns:a16="http://schemas.microsoft.com/office/drawing/2014/main" id="{ABF276C1-3F70-4600-BB57-57CE29DCB0B8}"/>
              </a:ext>
            </a:extLst>
          </p:cNvPr>
          <p:cNvSpPr>
            <a:spLocks noGrp="1"/>
          </p:cNvSpPr>
          <p:nvPr>
            <p:ph sz="half" idx="1"/>
          </p:nvPr>
        </p:nvSpPr>
        <p:spPr>
          <a:xfrm>
            <a:off x="914400" y="1700344"/>
            <a:ext cx="4855464" cy="4729436"/>
          </a:xfrm>
        </p:spPr>
        <p:txBody>
          <a:bodyPr>
            <a:normAutofit lnSpcReduction="10000"/>
          </a:bodyPr>
          <a:lstStyle/>
          <a:p>
            <a:pPr marR="0" lvl="0" rtl="0"/>
            <a:r>
              <a:rPr lang="en-US" u="none" strike="noStrike" baseline="0" dirty="0"/>
              <a:t>Incorporating new materials that are less expensive, stronger, and lighter into adaptive equipment has meant more independence for impaired athletes. </a:t>
            </a:r>
          </a:p>
          <a:p>
            <a:pPr lvl="0"/>
            <a:r>
              <a:rPr lang="en-US" dirty="0"/>
              <a:t>Many young US military veterans with traumatic physical problems and/or brain injuries want to continue to be active in recreational sports. </a:t>
            </a:r>
          </a:p>
          <a:p>
            <a:pPr lvl="0"/>
            <a:r>
              <a:rPr lang="en-US" dirty="0"/>
              <a:t>Outdated thinking regarding recreational opportunities appropriate for athletes with impairments has changed.</a:t>
            </a:r>
          </a:p>
          <a:p>
            <a:pPr marR="0" lvl="0" rtl="0"/>
            <a:endParaRPr lang="en-US" u="none" strike="noStrike" baseline="0" dirty="0"/>
          </a:p>
        </p:txBody>
      </p:sp>
      <p:pic>
        <p:nvPicPr>
          <p:cNvPr id="2050" name="Picture 2" descr="Photo shows a disabled skier seated on a chair lift wearing adaptive equipment. The skis have been adap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7921" y="1810354"/>
            <a:ext cx="3190358" cy="424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82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F1FDDB-D672-4B95-A133-855D561F55A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a:t>
            </a:r>
          </a:p>
        </p:txBody>
      </p:sp>
      <p:sp>
        <p:nvSpPr>
          <p:cNvPr id="3" name="Text Placeholder 2">
            <a:extLst>
              <a:ext uri="{FF2B5EF4-FFF2-40B4-BE49-F238E27FC236}">
                <a16:creationId xmlns="" xmlns:a16="http://schemas.microsoft.com/office/drawing/2014/main" id="{0DB1DE3C-F356-489D-AD07-48CF7B521D49}"/>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OEC technicians must be prepared to care for sick or injured adaptive athletes. </a:t>
            </a:r>
          </a:p>
          <a:p>
            <a:pPr marR="0" lvl="0" rtl="0"/>
            <a:r>
              <a:rPr lang="en-US" u="none" strike="noStrike" baseline="0" dirty="0">
                <a:latin typeface="Arial" panose="020B0604020202020204" pitchFamily="34" charset="0"/>
              </a:rPr>
              <a:t>Patients with impairments may present unique challenges for assessment and management by OEC technicians. </a:t>
            </a:r>
          </a:p>
          <a:p>
            <a:pPr marR="0" lvl="0" rtl="0"/>
            <a:r>
              <a:rPr lang="en-US" u="none" strike="noStrike" baseline="0" dirty="0">
                <a:latin typeface="Arial" panose="020B0604020202020204" pitchFamily="34" charset="0"/>
              </a:rPr>
              <a:t>Specialized equipment may be required to evacuate these athletes from the scene. </a:t>
            </a:r>
          </a:p>
          <a:p>
            <a:pPr marR="0" lvl="0" rtl="0"/>
            <a:r>
              <a:rPr lang="en-US" u="none" strike="noStrike" baseline="0" dirty="0">
                <a:latin typeface="Arial" panose="020B0604020202020204" pitchFamily="34" charset="0"/>
              </a:rPr>
              <a:t>A </a:t>
            </a:r>
            <a:r>
              <a:rPr lang="en-US" u="dbl" strike="noStrike" dirty="0">
                <a:solidFill>
                  <a:srgbClr val="FF0000"/>
                </a:solidFill>
                <a:latin typeface="Arial" panose="020B0604020202020204" pitchFamily="34" charset="0"/>
              </a:rPr>
              <a:t>guide</a:t>
            </a:r>
            <a:r>
              <a:rPr lang="en-US" u="none" strike="noStrike" baseline="0" dirty="0">
                <a:latin typeface="Arial" panose="020B0604020202020204" pitchFamily="34" charset="0"/>
              </a:rPr>
              <a:t>, instructor, coach, or companion accompanying a disabled athlete may be required to assist during a rescue.</a:t>
            </a:r>
          </a:p>
        </p:txBody>
      </p:sp>
    </p:spTree>
    <p:extLst>
      <p:ext uri="{BB962C8B-B14F-4D97-AF65-F5344CB8AC3E}">
        <p14:creationId xmlns:p14="http://schemas.microsoft.com/office/powerpoint/2010/main" val="399131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93157F-0A0E-48CF-AE71-144E2BDD944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a:t>
            </a:r>
          </a:p>
        </p:txBody>
      </p:sp>
      <p:sp>
        <p:nvSpPr>
          <p:cNvPr id="3" name="Text Placeholder 2">
            <a:extLst>
              <a:ext uri="{FF2B5EF4-FFF2-40B4-BE49-F238E27FC236}">
                <a16:creationId xmlns="" xmlns:a16="http://schemas.microsoft.com/office/drawing/2014/main" id="{8B6155B3-FF73-4282-AF5A-40B231DF0925}"/>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The terms used to describe a person with a limitation are important. </a:t>
            </a:r>
          </a:p>
          <a:p>
            <a:pPr lvl="1"/>
            <a:r>
              <a:rPr lang="en-US" dirty="0"/>
              <a:t>I</a:t>
            </a:r>
            <a:r>
              <a:rPr lang="en-US" u="none" strike="noStrike" baseline="0" dirty="0">
                <a:latin typeface="Arial" panose="020B0604020202020204" pitchFamily="34" charset="0"/>
              </a:rPr>
              <a:t>mpairment </a:t>
            </a:r>
          </a:p>
          <a:p>
            <a:pPr lvl="2"/>
            <a:r>
              <a:rPr lang="en-US" dirty="0"/>
              <a:t>A loss of a specific physical, physiological, or psychological ability</a:t>
            </a:r>
          </a:p>
          <a:p>
            <a:pPr lvl="1"/>
            <a:r>
              <a:rPr lang="en-US" u="none" strike="noStrike" baseline="0" dirty="0">
                <a:latin typeface="Arial" panose="020B0604020202020204" pitchFamily="34" charset="0"/>
              </a:rPr>
              <a:t>Disability</a:t>
            </a:r>
          </a:p>
          <a:p>
            <a:pPr lvl="2"/>
            <a:r>
              <a:rPr lang="en-US" u="none" strike="noStrike" baseline="0" dirty="0">
                <a:latin typeface="Arial" panose="020B0604020202020204" pitchFamily="34" charset="0"/>
              </a:rPr>
              <a:t>Any physical or mental condition that prevents a normal function or daily activity</a:t>
            </a:r>
          </a:p>
          <a:p>
            <a:pPr marR="0" lvl="0" rtl="0"/>
            <a:r>
              <a:rPr lang="en-US" u="none" strike="noStrike" baseline="0" dirty="0">
                <a:latin typeface="Arial" panose="020B0604020202020204" pitchFamily="34" charset="0"/>
              </a:rPr>
              <a:t>An individual can have an impairment and not have a disability. </a:t>
            </a:r>
          </a:p>
          <a:p>
            <a:pPr lvl="1"/>
            <a:r>
              <a:rPr lang="en-US" u="none" strike="noStrike" baseline="0" dirty="0">
                <a:latin typeface="Arial" panose="020B0604020202020204" pitchFamily="34" charset="0"/>
              </a:rPr>
              <a:t>Many people with impairments are not disabled from many activities.</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32-1</a:t>
            </a:r>
          </a:p>
        </p:txBody>
      </p:sp>
    </p:spTree>
    <p:extLst>
      <p:ext uri="{BB962C8B-B14F-4D97-AF65-F5344CB8AC3E}">
        <p14:creationId xmlns:p14="http://schemas.microsoft.com/office/powerpoint/2010/main" val="1747793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8157A2-802B-4BFF-A467-1B898AA90A8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a:t>
            </a:r>
          </a:p>
        </p:txBody>
      </p:sp>
      <p:sp>
        <p:nvSpPr>
          <p:cNvPr id="3" name="Text Placeholder 2">
            <a:extLst>
              <a:ext uri="{FF2B5EF4-FFF2-40B4-BE49-F238E27FC236}">
                <a16:creationId xmlns="" xmlns:a16="http://schemas.microsoft.com/office/drawing/2014/main" id="{A90B2FFC-24E4-4BF1-B2A9-56F920B523A1}"/>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 handicap is a condition that markedly restricts a person’s ability to function physically, mentally, or socially.</a:t>
            </a:r>
          </a:p>
          <a:p>
            <a:pPr lvl="1"/>
            <a:r>
              <a:rPr lang="en-US" u="none" strike="noStrike" baseline="0" dirty="0">
                <a:latin typeface="Arial" panose="020B0604020202020204" pitchFamily="34" charset="0"/>
              </a:rPr>
              <a:t>Individuals with disabilities, whether genetically inherited or acquired through trauma or illness, prefer the term disability to the term handicap. </a:t>
            </a:r>
          </a:p>
          <a:p>
            <a:pPr marR="0" lvl="0" rtl="0"/>
            <a:r>
              <a:rPr lang="en-US" u="dbl" dirty="0">
                <a:solidFill>
                  <a:srgbClr val="FF0000"/>
                </a:solidFill>
              </a:rPr>
              <a:t>A</a:t>
            </a:r>
            <a:r>
              <a:rPr lang="en-US" u="dbl" strike="noStrike" dirty="0">
                <a:solidFill>
                  <a:srgbClr val="FF0000"/>
                </a:solidFill>
                <a:latin typeface="Arial" panose="020B0604020202020204" pitchFamily="34" charset="0"/>
              </a:rPr>
              <a:t>daptive athlete</a:t>
            </a:r>
            <a:r>
              <a:rPr lang="en-US" strike="noStrike" dirty="0">
                <a:solidFill>
                  <a:srgbClr val="FF0000"/>
                </a:solidFill>
                <a:latin typeface="Arial" panose="020B0604020202020204" pitchFamily="34" charset="0"/>
              </a:rPr>
              <a:t> </a:t>
            </a:r>
          </a:p>
          <a:p>
            <a:pPr lvl="1"/>
            <a:r>
              <a:rPr lang="en-US" dirty="0"/>
              <a:t>D</a:t>
            </a:r>
            <a:r>
              <a:rPr lang="en-US" u="none" strike="noStrike" baseline="0" dirty="0">
                <a:latin typeface="Arial" panose="020B0604020202020204" pitchFamily="34" charset="0"/>
              </a:rPr>
              <a:t>escribes any individual with an impairment who participates in a sport or an outdoor activity</a:t>
            </a:r>
            <a:endParaRPr lang="en-US" dirty="0"/>
          </a:p>
          <a:p>
            <a:pPr lvl="1"/>
            <a:r>
              <a:rPr lang="en-US" dirty="0"/>
              <a:t>National Ski Patrol adopted term</a:t>
            </a:r>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32-1</a:t>
            </a:r>
          </a:p>
        </p:txBody>
      </p:sp>
    </p:spTree>
    <p:extLst>
      <p:ext uri="{BB962C8B-B14F-4D97-AF65-F5344CB8AC3E}">
        <p14:creationId xmlns:p14="http://schemas.microsoft.com/office/powerpoint/2010/main" val="3350564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8157A2-802B-4BFF-A467-1B898AA90A8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a:t>
            </a:r>
          </a:p>
        </p:txBody>
      </p:sp>
      <p:sp>
        <p:nvSpPr>
          <p:cNvPr id="3" name="Text Placeholder 2">
            <a:extLst>
              <a:ext uri="{FF2B5EF4-FFF2-40B4-BE49-F238E27FC236}">
                <a16:creationId xmlns="" xmlns:a16="http://schemas.microsoft.com/office/drawing/2014/main" id="{A90B2FFC-24E4-4BF1-B2A9-56F920B523A1}"/>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The following terms are no longer acceptable and should be avoided:</a:t>
            </a:r>
          </a:p>
          <a:p>
            <a:pPr lvl="1"/>
            <a:r>
              <a:rPr lang="en-US" dirty="0"/>
              <a:t>D</a:t>
            </a:r>
            <a:r>
              <a:rPr lang="en-US" u="none" strike="noStrike" baseline="0" dirty="0">
                <a:latin typeface="Arial" panose="020B0604020202020204" pitchFamily="34" charset="0"/>
              </a:rPr>
              <a:t>eaf</a:t>
            </a:r>
          </a:p>
          <a:p>
            <a:pPr lvl="1"/>
            <a:r>
              <a:rPr lang="en-US" u="none" strike="noStrike" baseline="0" dirty="0">
                <a:latin typeface="Arial" panose="020B0604020202020204" pitchFamily="34" charset="0"/>
              </a:rPr>
              <a:t>Dumb</a:t>
            </a:r>
          </a:p>
          <a:p>
            <a:pPr lvl="1"/>
            <a:r>
              <a:rPr lang="en-US" u="none" strike="noStrike" baseline="0" dirty="0">
                <a:latin typeface="Arial" panose="020B0604020202020204" pitchFamily="34" charset="0"/>
              </a:rPr>
              <a:t>Mute</a:t>
            </a:r>
          </a:p>
          <a:p>
            <a:pPr lvl="1"/>
            <a:r>
              <a:rPr lang="en-US" u="none" strike="noStrike" baseline="0" dirty="0">
                <a:latin typeface="Arial" panose="020B0604020202020204" pitchFamily="34" charset="0"/>
              </a:rPr>
              <a:t>Retarded</a:t>
            </a:r>
          </a:p>
          <a:p>
            <a:pPr lvl="1"/>
            <a:r>
              <a:rPr lang="en-US" u="none" strike="noStrike" baseline="0" dirty="0">
                <a:latin typeface="Arial" panose="020B0604020202020204" pitchFamily="34" charset="0"/>
              </a:rPr>
              <a:t>Crippled</a:t>
            </a:r>
          </a:p>
          <a:p>
            <a:pPr lvl="1"/>
            <a:r>
              <a:rPr lang="en-US" dirty="0"/>
              <a:t>L</a:t>
            </a:r>
            <a:r>
              <a:rPr lang="en-US" u="none" strike="noStrike" baseline="0" dirty="0">
                <a:latin typeface="Arial" panose="020B0604020202020204" pitchFamily="34" charset="0"/>
              </a:rPr>
              <a:t>ame</a:t>
            </a:r>
          </a:p>
        </p:txBody>
      </p:sp>
    </p:spTree>
    <p:extLst>
      <p:ext uri="{BB962C8B-B14F-4D97-AF65-F5344CB8AC3E}">
        <p14:creationId xmlns:p14="http://schemas.microsoft.com/office/powerpoint/2010/main" val="1625383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Impairment Categories</a:t>
            </a:r>
          </a:p>
        </p:txBody>
      </p:sp>
    </p:spTree>
    <p:extLst>
      <p:ext uri="{BB962C8B-B14F-4D97-AF65-F5344CB8AC3E}">
        <p14:creationId xmlns:p14="http://schemas.microsoft.com/office/powerpoint/2010/main" val="207374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CA558B-19E7-4D19-B35A-5073408D7F3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Autonomic Dysreflexia</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F2EC34AF-0FC4-4198-ABD6-5B2DE53FA451}"/>
              </a:ext>
            </a:extLst>
          </p:cNvPr>
          <p:cNvSpPr>
            <a:spLocks noGrp="1"/>
          </p:cNvSpPr>
          <p:nvPr>
            <p:ph type="body" idx="1"/>
          </p:nvPr>
        </p:nvSpPr>
        <p:spPr/>
        <p:txBody>
          <a:bodyPr/>
          <a:lstStyle/>
          <a:p>
            <a:r>
              <a:rPr lang="en-US" u="dbl" dirty="0">
                <a:solidFill>
                  <a:srgbClr val="FF0000"/>
                </a:solidFill>
              </a:rPr>
              <a:t>Autonomic Dysreflexia</a:t>
            </a:r>
            <a:r>
              <a:rPr lang="en-US" dirty="0">
                <a:solidFill>
                  <a:srgbClr val="FF0000"/>
                </a:solidFill>
              </a:rPr>
              <a:t> </a:t>
            </a:r>
            <a:r>
              <a:rPr lang="en-US" dirty="0"/>
              <a:t>is a</a:t>
            </a:r>
            <a:r>
              <a:rPr lang="en-US" u="none" strike="noStrike" baseline="0" dirty="0">
                <a:latin typeface="Arial" panose="020B0604020202020204" pitchFamily="34" charset="0"/>
              </a:rPr>
              <a:t>n abnormal function of the nervous system that can lead to dangerously high blood pressure. </a:t>
            </a:r>
          </a:p>
          <a:p>
            <a:pPr lvl="1"/>
            <a:r>
              <a:rPr lang="en-US" dirty="0"/>
              <a:t>P</a:t>
            </a:r>
            <a:r>
              <a:rPr lang="en-US" u="none" strike="noStrike" baseline="0" dirty="0">
                <a:latin typeface="Arial" panose="020B0604020202020204" pitchFamily="34" charset="0"/>
              </a:rPr>
              <a:t>otentially life-threatening emergency in a patient with a previous Spinal Cord Injury (SCI) due to a new problem below the level of the preexisting midthoracic or higher SCI</a:t>
            </a:r>
          </a:p>
          <a:p>
            <a:pPr lvl="1"/>
            <a:r>
              <a:rPr lang="en-US" dirty="0"/>
              <a:t>May be triggered by a variety of causes, including:</a:t>
            </a:r>
          </a:p>
          <a:p>
            <a:pPr lvl="2"/>
            <a:r>
              <a:rPr lang="en-US" dirty="0"/>
              <a:t>Pinching of skin</a:t>
            </a:r>
          </a:p>
          <a:p>
            <a:pPr lvl="2"/>
            <a:r>
              <a:rPr lang="en-US" dirty="0"/>
              <a:t>Sunburn</a:t>
            </a:r>
          </a:p>
          <a:p>
            <a:pPr lvl="2"/>
            <a:r>
              <a:rPr lang="en-US" dirty="0"/>
              <a:t>Distended bladder or bowel</a:t>
            </a:r>
          </a:p>
          <a:p>
            <a:pPr lvl="2"/>
            <a:r>
              <a:rPr lang="en-US" dirty="0"/>
              <a:t>Sexual arousal</a:t>
            </a:r>
          </a:p>
          <a:p>
            <a:pPr lvl="2"/>
            <a:r>
              <a:rPr lang="en-US" dirty="0"/>
              <a:t>Constipation </a:t>
            </a:r>
          </a:p>
          <a:p>
            <a:pPr lvl="1"/>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32-2</a:t>
            </a:r>
          </a:p>
        </p:txBody>
      </p:sp>
    </p:spTree>
    <p:extLst>
      <p:ext uri="{BB962C8B-B14F-4D97-AF65-F5344CB8AC3E}">
        <p14:creationId xmlns:p14="http://schemas.microsoft.com/office/powerpoint/2010/main" val="3228164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7ECFBA-E1D1-4650-984F-5D1A87253A91}"/>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Impairment Categories: Autonomic Dysreflexia</a:t>
            </a:r>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1499"/>
            <a:ext cx="1370330" cy="461665"/>
          </a:xfrm>
          <a:prstGeom prst="rect">
            <a:avLst/>
          </a:prstGeom>
          <a:noFill/>
        </p:spPr>
        <p:txBody>
          <a:bodyPr wrap="square" rtlCol="0">
            <a:spAutoFit/>
          </a:bodyPr>
          <a:lstStyle/>
          <a:p>
            <a:pPr algn="ctr"/>
            <a:r>
              <a:rPr lang="en-US" sz="2400" b="1" dirty="0"/>
              <a:t>32-2</a:t>
            </a:r>
          </a:p>
        </p:txBody>
      </p:sp>
      <p:pic>
        <p:nvPicPr>
          <p:cNvPr id="1026" name="Picture 2" descr="Text reads: Blocked urinary catheter. Constipation. Constrictive clothing. Deep vein thrombosis. Distended bowel or bladder. Fracture or any pain below the level of a spinal cord injury. Hemorrhoids. Infection. Ingrown toenail. Kidney stones. Pin sticking in skin. Pinching of skin. Pressure ulcer. Scrotal compression. Sexual arousal. Sunburn. Urinary tract infection." title="A table shows Some Causes of Autonomic Dysreflex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0009" y="1642652"/>
            <a:ext cx="2876550" cy="475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1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FF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390295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60F798-8CB2-4281-B2BA-04FA2C33783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 Autonomic Dysreflexia</a:t>
            </a:r>
          </a:p>
        </p:txBody>
      </p:sp>
      <p:sp>
        <p:nvSpPr>
          <p:cNvPr id="3" name="Text Placeholder 2">
            <a:extLst>
              <a:ext uri="{FF2B5EF4-FFF2-40B4-BE49-F238E27FC236}">
                <a16:creationId xmlns="" xmlns:a16="http://schemas.microsoft.com/office/drawing/2014/main" id="{DD4B75FC-F0C9-4642-9821-CCA604ED3B57}"/>
              </a:ext>
            </a:extLst>
          </p:cNvPr>
          <p:cNvSpPr>
            <a:spLocks noGrp="1"/>
          </p:cNvSpPr>
          <p:nvPr>
            <p:ph type="body" idx="1"/>
          </p:nvPr>
        </p:nvSpPr>
        <p:spPr>
          <a:xfrm>
            <a:off x="878205" y="2064954"/>
            <a:ext cx="10435590" cy="3986213"/>
          </a:xfrm>
        </p:spPr>
        <p:txBody>
          <a:bodyPr>
            <a:normAutofit/>
          </a:bodyPr>
          <a:lstStyle/>
          <a:p>
            <a:pPr marR="0" lvl="0" rtl="0"/>
            <a:r>
              <a:rPr lang="en-US" dirty="0"/>
              <a:t>M</a:t>
            </a:r>
            <a:r>
              <a:rPr lang="en-US" u="none" strike="noStrike" baseline="0" dirty="0">
                <a:latin typeface="Arial" panose="020B0604020202020204" pitchFamily="34" charset="0"/>
              </a:rPr>
              <a:t>ay initially present with feelings of panic or anxiety</a:t>
            </a:r>
          </a:p>
          <a:p>
            <a:pPr marR="0" lvl="0" rtl="0"/>
            <a:r>
              <a:rPr lang="en-US" dirty="0"/>
              <a:t>C</a:t>
            </a:r>
            <a:r>
              <a:rPr lang="en-US" u="none" strike="noStrike" baseline="0" dirty="0">
                <a:latin typeface="Arial" panose="020B0604020202020204" pitchFamily="34" charset="0"/>
              </a:rPr>
              <a:t>an cause a rapid increase in blood pressure to dangerously high levels</a:t>
            </a:r>
          </a:p>
          <a:p>
            <a:pPr lvl="1"/>
            <a:r>
              <a:rPr lang="en-US" u="none" strike="noStrike" baseline="0" dirty="0">
                <a:latin typeface="Arial" panose="020B0604020202020204" pitchFamily="34" charset="0"/>
              </a:rPr>
              <a:t>Possibly resulting in a stroke</a:t>
            </a:r>
          </a:p>
          <a:p>
            <a:pPr lvl="1"/>
            <a:r>
              <a:rPr lang="en-US" u="none" strike="noStrike" baseline="0" dirty="0">
                <a:latin typeface="Arial" panose="020B0604020202020204" pitchFamily="34" charset="0"/>
              </a:rPr>
              <a:t>Seizures and cardiac arrest may also occur. </a:t>
            </a:r>
          </a:p>
          <a:p>
            <a:pPr marR="0" lvl="0" rtl="0"/>
            <a:r>
              <a:rPr lang="en-US" u="none" strike="noStrike" baseline="0" dirty="0">
                <a:latin typeface="Arial" panose="020B0604020202020204" pitchFamily="34" charset="0"/>
              </a:rPr>
              <a:t>Symptoms may include:</a:t>
            </a:r>
          </a:p>
          <a:p>
            <a:pPr lvl="1"/>
            <a:r>
              <a:rPr lang="en-US" u="none" strike="noStrike" baseline="0" dirty="0">
                <a:latin typeface="Arial" panose="020B0604020202020204" pitchFamily="34" charset="0"/>
              </a:rPr>
              <a:t>A pounding headache</a:t>
            </a:r>
          </a:p>
          <a:p>
            <a:pPr lvl="1"/>
            <a:r>
              <a:rPr lang="en-US" u="none" strike="noStrike" baseline="0" dirty="0">
                <a:latin typeface="Arial" panose="020B0604020202020204" pitchFamily="34" charset="0"/>
              </a:rPr>
              <a:t>Dizziness</a:t>
            </a:r>
          </a:p>
          <a:p>
            <a:pPr lvl="1"/>
            <a:r>
              <a:rPr lang="en-US" u="none" strike="noStrike" baseline="0" dirty="0">
                <a:latin typeface="Arial" panose="020B0604020202020204" pitchFamily="34" charset="0"/>
              </a:rPr>
              <a:t>Nausea</a:t>
            </a:r>
          </a:p>
          <a:p>
            <a:pPr lvl="1"/>
            <a:r>
              <a:rPr lang="en-US" u="none" strike="noStrike" baseline="0" dirty="0">
                <a:latin typeface="Arial" panose="020B0604020202020204" pitchFamily="34" charset="0"/>
              </a:rPr>
              <a:t>Altered mental status</a:t>
            </a:r>
          </a:p>
          <a:p>
            <a:pPr lvl="1"/>
            <a:r>
              <a:rPr lang="en-US" u="none" strike="noStrike" baseline="0" dirty="0">
                <a:latin typeface="Arial" panose="020B0604020202020204" pitchFamily="34" charset="0"/>
              </a:rPr>
              <a:t>Blurry vision</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806833"/>
            <a:ext cx="1370330" cy="830997"/>
          </a:xfrm>
          <a:prstGeom prst="rect">
            <a:avLst/>
          </a:prstGeom>
          <a:noFill/>
        </p:spPr>
        <p:txBody>
          <a:bodyPr wrap="square" rtlCol="0">
            <a:spAutoFit/>
          </a:bodyPr>
          <a:lstStyle/>
          <a:p>
            <a:pPr algn="ctr"/>
            <a:r>
              <a:rPr lang="en-US" sz="2400" b="1" dirty="0"/>
              <a:t>32-2</a:t>
            </a:r>
          </a:p>
          <a:p>
            <a:pPr algn="ctr"/>
            <a:r>
              <a:rPr lang="en-US" sz="2400" b="1" dirty="0"/>
              <a:t>32-11</a:t>
            </a:r>
          </a:p>
        </p:txBody>
      </p:sp>
    </p:spTree>
    <p:extLst>
      <p:ext uri="{BB962C8B-B14F-4D97-AF65-F5344CB8AC3E}">
        <p14:creationId xmlns:p14="http://schemas.microsoft.com/office/powerpoint/2010/main" val="337996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D41A61-E822-4166-B9AB-C0CA3C612AF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Autonomic Dysreflexia</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6BD49BF3-388C-4CD2-843E-7D7B57F55F63}"/>
              </a:ext>
            </a:extLst>
          </p:cNvPr>
          <p:cNvSpPr>
            <a:spLocks noGrp="1"/>
          </p:cNvSpPr>
          <p:nvPr>
            <p:ph type="body" idx="1"/>
          </p:nvPr>
        </p:nvSpPr>
        <p:spPr/>
        <p:txBody>
          <a:bodyPr>
            <a:normAutofit/>
          </a:bodyPr>
          <a:lstStyle/>
          <a:p>
            <a:r>
              <a:rPr lang="en-US" dirty="0"/>
              <a:t>Physical findings: </a:t>
            </a:r>
          </a:p>
          <a:p>
            <a:pPr lvl="1"/>
            <a:r>
              <a:rPr lang="en-US" dirty="0"/>
              <a:t>Skin changes such as sweating or flushing</a:t>
            </a:r>
          </a:p>
          <a:p>
            <a:pPr lvl="1"/>
            <a:r>
              <a:rPr lang="en-US" dirty="0"/>
              <a:t>Dilated pupils</a:t>
            </a:r>
          </a:p>
          <a:p>
            <a:pPr lvl="1"/>
            <a:r>
              <a:rPr lang="en-US" dirty="0"/>
              <a:t>Fluctuations in body temperature</a:t>
            </a:r>
          </a:p>
          <a:p>
            <a:pPr lvl="1"/>
            <a:r>
              <a:rPr lang="en-US" dirty="0"/>
              <a:t>A slow pulse below 60 beats per minute</a:t>
            </a:r>
          </a:p>
          <a:p>
            <a:pPr lvl="1"/>
            <a:r>
              <a:rPr lang="en-US" dirty="0"/>
              <a:t>Severe high blood pressure</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32-2</a:t>
            </a:r>
          </a:p>
        </p:txBody>
      </p:sp>
      <p:pic>
        <p:nvPicPr>
          <p:cNvPr id="6" name="Picture 5"/>
          <p:cNvPicPr>
            <a:picLocks noChangeAspect="1"/>
          </p:cNvPicPr>
          <p:nvPr/>
        </p:nvPicPr>
        <p:blipFill>
          <a:blip r:embed="rId2"/>
          <a:stretch>
            <a:fillRect/>
          </a:stretch>
        </p:blipFill>
        <p:spPr>
          <a:xfrm>
            <a:off x="9967604" y="539521"/>
            <a:ext cx="1359526" cy="1365622"/>
          </a:xfrm>
          <a:prstGeom prst="rect">
            <a:avLst/>
          </a:prstGeom>
        </p:spPr>
      </p:pic>
      <p:sp>
        <p:nvSpPr>
          <p:cNvPr id="7" name="TextBox 6"/>
          <p:cNvSpPr txBox="1"/>
          <p:nvPr/>
        </p:nvSpPr>
        <p:spPr>
          <a:xfrm>
            <a:off x="9967604" y="806833"/>
            <a:ext cx="1370330" cy="830997"/>
          </a:xfrm>
          <a:prstGeom prst="rect">
            <a:avLst/>
          </a:prstGeom>
          <a:noFill/>
        </p:spPr>
        <p:txBody>
          <a:bodyPr wrap="square" rtlCol="0">
            <a:spAutoFit/>
          </a:bodyPr>
          <a:lstStyle/>
          <a:p>
            <a:pPr algn="ctr"/>
            <a:r>
              <a:rPr lang="en-US" sz="2400" b="1" dirty="0"/>
              <a:t>32-2</a:t>
            </a:r>
          </a:p>
          <a:p>
            <a:pPr algn="ctr"/>
            <a:r>
              <a:rPr lang="en-US" sz="2400" b="1" dirty="0"/>
              <a:t>32-11</a:t>
            </a:r>
          </a:p>
        </p:txBody>
      </p:sp>
    </p:spTree>
    <p:extLst>
      <p:ext uri="{BB962C8B-B14F-4D97-AF65-F5344CB8AC3E}">
        <p14:creationId xmlns:p14="http://schemas.microsoft.com/office/powerpoint/2010/main" val="129384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D41A61-E822-4166-B9AB-C0CA3C612AF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Autonomic Dysreflexia</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6BD49BF3-388C-4CD2-843E-7D7B57F55F63}"/>
              </a:ext>
            </a:extLst>
          </p:cNvPr>
          <p:cNvSpPr>
            <a:spLocks noGrp="1"/>
          </p:cNvSpPr>
          <p:nvPr>
            <p:ph type="body" idx="1"/>
          </p:nvPr>
        </p:nvSpPr>
        <p:spPr/>
        <p:txBody>
          <a:bodyPr>
            <a:normAutofit/>
          </a:bodyPr>
          <a:lstStyle/>
          <a:p>
            <a:pPr lvl="0"/>
            <a:r>
              <a:rPr lang="en-US" dirty="0"/>
              <a:t>Look for a cause and correct it. </a:t>
            </a:r>
          </a:p>
          <a:p>
            <a:pPr lvl="1"/>
            <a:r>
              <a:rPr lang="en-US" dirty="0"/>
              <a:t>Take off tight clothes, unblock the urinary catheter, or look for other irritants. </a:t>
            </a:r>
          </a:p>
          <a:p>
            <a:pPr lvl="1"/>
            <a:r>
              <a:rPr lang="en-US" dirty="0"/>
              <a:t>Have the patient urinate to relieve a full bladder. </a:t>
            </a:r>
          </a:p>
          <a:p>
            <a:pPr lvl="1"/>
            <a:r>
              <a:rPr lang="en-US" dirty="0"/>
              <a:t>When autonomic dysreflexia occurs, have the patient sit up. </a:t>
            </a:r>
          </a:p>
          <a:p>
            <a:pPr lvl="1"/>
            <a:r>
              <a:rPr lang="en-US" dirty="0"/>
              <a:t>Sitting upright helps move blood to the lower body and eases the high blood pressure. </a:t>
            </a:r>
          </a:p>
          <a:p>
            <a:pPr lvl="0"/>
            <a:r>
              <a:rPr lang="en-US" dirty="0"/>
              <a:t>Arrange transport with ALS as soon as possible. </a:t>
            </a:r>
          </a:p>
          <a:p>
            <a:pPr lvl="0"/>
            <a:r>
              <a:rPr lang="en-US" dirty="0"/>
              <a:t>Even if you find the problem and correct it, allowing the patient to regain normal vital signs, you should still transfer the patient for further medical care.</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32-2</a:t>
            </a:r>
          </a:p>
        </p:txBody>
      </p:sp>
      <p:pic>
        <p:nvPicPr>
          <p:cNvPr id="6" name="Picture 5"/>
          <p:cNvPicPr>
            <a:picLocks noChangeAspect="1"/>
          </p:cNvPicPr>
          <p:nvPr/>
        </p:nvPicPr>
        <p:blipFill>
          <a:blip r:embed="rId2"/>
          <a:stretch>
            <a:fillRect/>
          </a:stretch>
        </p:blipFill>
        <p:spPr>
          <a:xfrm>
            <a:off x="9967604" y="530285"/>
            <a:ext cx="1359526" cy="1365622"/>
          </a:xfrm>
          <a:prstGeom prst="rect">
            <a:avLst/>
          </a:prstGeom>
        </p:spPr>
      </p:pic>
      <p:sp>
        <p:nvSpPr>
          <p:cNvPr id="7" name="TextBox 6"/>
          <p:cNvSpPr txBox="1"/>
          <p:nvPr/>
        </p:nvSpPr>
        <p:spPr>
          <a:xfrm>
            <a:off x="9967604" y="783729"/>
            <a:ext cx="1370330" cy="830997"/>
          </a:xfrm>
          <a:prstGeom prst="rect">
            <a:avLst/>
          </a:prstGeom>
          <a:noFill/>
        </p:spPr>
        <p:txBody>
          <a:bodyPr wrap="square" rtlCol="0">
            <a:spAutoFit/>
          </a:bodyPr>
          <a:lstStyle/>
          <a:p>
            <a:pPr algn="ctr"/>
            <a:r>
              <a:rPr lang="en-US" sz="2300" b="1" dirty="0"/>
              <a:t>32-2</a:t>
            </a:r>
          </a:p>
          <a:p>
            <a:pPr algn="ctr"/>
            <a:r>
              <a:rPr lang="en-US" sz="2300" b="1" dirty="0"/>
              <a:t>32-11</a:t>
            </a:r>
          </a:p>
        </p:txBody>
      </p:sp>
    </p:spTree>
    <p:extLst>
      <p:ext uri="{BB962C8B-B14F-4D97-AF65-F5344CB8AC3E}">
        <p14:creationId xmlns:p14="http://schemas.microsoft.com/office/powerpoint/2010/main" val="684550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2BFE6-98EE-4C44-A509-05CAB69B29D4}"/>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Impairment Categories:</a:t>
            </a:r>
            <a:r>
              <a:rPr lang="en-US" b="1" i="0" u="none" strike="noStrike" kern="1600" dirty="0"/>
              <a:t> Amputations</a:t>
            </a:r>
            <a:endParaRPr lang="en-US" b="1" i="0" u="none" strike="noStrike" kern="1600" baseline="0" dirty="0"/>
          </a:p>
        </p:txBody>
      </p:sp>
      <p:sp>
        <p:nvSpPr>
          <p:cNvPr id="3" name="Text Placeholder 2">
            <a:extLst>
              <a:ext uri="{FF2B5EF4-FFF2-40B4-BE49-F238E27FC236}">
                <a16:creationId xmlns="" xmlns:a16="http://schemas.microsoft.com/office/drawing/2014/main" id="{B6DEB996-5047-47D5-ADC5-0BDFBF6EBFFE}"/>
              </a:ext>
            </a:extLst>
          </p:cNvPr>
          <p:cNvSpPr>
            <a:spLocks noGrp="1"/>
          </p:cNvSpPr>
          <p:nvPr>
            <p:ph sz="half" idx="1"/>
          </p:nvPr>
        </p:nvSpPr>
        <p:spPr>
          <a:xfrm>
            <a:off x="864870" y="1699281"/>
            <a:ext cx="4855464" cy="4729436"/>
          </a:xfrm>
        </p:spPr>
        <p:txBody>
          <a:bodyPr>
            <a:normAutofit/>
          </a:bodyPr>
          <a:lstStyle/>
          <a:p>
            <a:pPr>
              <a:lnSpc>
                <a:spcPct val="90000"/>
              </a:lnSpc>
            </a:pPr>
            <a:r>
              <a:rPr lang="en-US" sz="2100" u="none" strike="noStrike" baseline="0" dirty="0"/>
              <a:t>Individuals with amputations are one of the largest groups of adaptive athletes. </a:t>
            </a:r>
          </a:p>
          <a:p>
            <a:pPr>
              <a:lnSpc>
                <a:spcPct val="90000"/>
              </a:lnSpc>
            </a:pPr>
            <a:r>
              <a:rPr lang="en-US" sz="2100" dirty="0"/>
              <a:t>Can be c</a:t>
            </a:r>
            <a:r>
              <a:rPr lang="en-US" sz="2100" u="none" strike="noStrike" baseline="0" dirty="0"/>
              <a:t>ongenital, traumatic, or surgical in origin</a:t>
            </a:r>
          </a:p>
          <a:p>
            <a:pPr lvl="1">
              <a:lnSpc>
                <a:spcPct val="90000"/>
              </a:lnSpc>
            </a:pPr>
            <a:r>
              <a:rPr lang="en-US" sz="1900" dirty="0"/>
              <a:t>S</a:t>
            </a:r>
            <a:r>
              <a:rPr lang="en-US" sz="1900" u="none" strike="noStrike" baseline="0" dirty="0"/>
              <a:t>ome people have more than one amputated extremity.</a:t>
            </a:r>
          </a:p>
          <a:p>
            <a:pPr lvl="1">
              <a:lnSpc>
                <a:spcPct val="90000"/>
              </a:lnSpc>
            </a:pPr>
            <a:r>
              <a:rPr lang="en-US" sz="1900" dirty="0"/>
              <a:t>B/K amputation: b</a:t>
            </a:r>
            <a:r>
              <a:rPr lang="en-US" sz="1900" u="none" strike="noStrike" baseline="0" dirty="0"/>
              <a:t>elow-the-knee amputation </a:t>
            </a:r>
          </a:p>
          <a:p>
            <a:pPr lvl="1">
              <a:lnSpc>
                <a:spcPct val="90000"/>
              </a:lnSpc>
            </a:pPr>
            <a:r>
              <a:rPr lang="en-US" sz="1900" dirty="0"/>
              <a:t>A/K amputation: </a:t>
            </a:r>
            <a:r>
              <a:rPr lang="en-US" sz="1900" u="none" strike="noStrike" baseline="0" dirty="0"/>
              <a:t>above-the-knee amputation</a:t>
            </a:r>
          </a:p>
          <a:p>
            <a:pPr>
              <a:lnSpc>
                <a:spcPct val="90000"/>
              </a:lnSpc>
            </a:pPr>
            <a:r>
              <a:rPr lang="en-US" sz="2100" dirty="0"/>
              <a:t>R</a:t>
            </a:r>
            <a:r>
              <a:rPr lang="en-US" sz="2100" u="none" strike="noStrike" baseline="0" dirty="0"/>
              <a:t>elative impairment depends on:</a:t>
            </a:r>
          </a:p>
          <a:p>
            <a:pPr lvl="1">
              <a:lnSpc>
                <a:spcPct val="90000"/>
              </a:lnSpc>
            </a:pPr>
            <a:r>
              <a:rPr lang="en-US" sz="1900" u="none" strike="noStrike" baseline="0" dirty="0"/>
              <a:t>Whether</a:t>
            </a:r>
            <a:r>
              <a:rPr lang="en-US" sz="1900" u="none" strike="noStrike" dirty="0"/>
              <a:t> </a:t>
            </a:r>
            <a:r>
              <a:rPr lang="en-US" sz="1900" u="none" strike="noStrike" baseline="0" dirty="0"/>
              <a:t>arm or a leg</a:t>
            </a:r>
          </a:p>
          <a:p>
            <a:pPr lvl="1">
              <a:lnSpc>
                <a:spcPct val="90000"/>
              </a:lnSpc>
            </a:pPr>
            <a:r>
              <a:rPr lang="en-US" sz="1900" u="none" strike="noStrike" baseline="0" dirty="0"/>
              <a:t>How much of the extremity was lost</a:t>
            </a:r>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1499"/>
            <a:ext cx="1370330" cy="461665"/>
          </a:xfrm>
          <a:prstGeom prst="rect">
            <a:avLst/>
          </a:prstGeom>
          <a:noFill/>
        </p:spPr>
        <p:txBody>
          <a:bodyPr wrap="square" rtlCol="0">
            <a:spAutoFit/>
          </a:bodyPr>
          <a:lstStyle/>
          <a:p>
            <a:pPr algn="ctr"/>
            <a:r>
              <a:rPr lang="en-US" sz="2400" b="1" dirty="0"/>
              <a:t>32-2</a:t>
            </a:r>
          </a:p>
        </p:txBody>
      </p:sp>
      <p:pic>
        <p:nvPicPr>
          <p:cNvPr id="3074" name="Picture 2" descr="Photo shows adaptive athlete skiing with one leg on the ski. The other leg is amputated just below the kn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421" y="2614360"/>
            <a:ext cx="4114184" cy="276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7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1B2FF0-3788-4CFF-8909-5165308FAB3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Amputations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4747880D-363F-4651-AD9B-A3753485AF08}"/>
              </a:ext>
            </a:extLst>
          </p:cNvPr>
          <p:cNvSpPr>
            <a:spLocks noGrp="1"/>
          </p:cNvSpPr>
          <p:nvPr>
            <p:ph type="body" idx="1"/>
          </p:nvPr>
        </p:nvSpPr>
        <p:spPr>
          <a:xfrm>
            <a:off x="878205" y="2323630"/>
            <a:ext cx="10435590" cy="3348797"/>
          </a:xfrm>
        </p:spPr>
        <p:txBody>
          <a:bodyPr/>
          <a:lstStyle/>
          <a:p>
            <a:pPr marR="0" lvl="0" rtl="0"/>
            <a:r>
              <a:rPr lang="en-US" u="none" strike="noStrike" baseline="0" dirty="0">
                <a:latin typeface="Arial" panose="020B0604020202020204" pitchFamily="34" charset="0"/>
              </a:rPr>
              <a:t>People who have a limb missing from birth adapt early in life to the loss of the limb.</a:t>
            </a:r>
          </a:p>
          <a:p>
            <a:pPr lvl="1"/>
            <a:r>
              <a:rPr lang="en-US" u="none" strike="noStrike" baseline="0" dirty="0">
                <a:latin typeface="Arial" panose="020B0604020202020204" pitchFamily="34" charset="0"/>
              </a:rPr>
              <a:t>These individuals use a wide variety of adaptive equipment and </a:t>
            </a:r>
            <a:r>
              <a:rPr lang="en-US" strike="noStrike" dirty="0">
                <a:latin typeface="Arial" panose="020B0604020202020204" pitchFamily="34" charset="0"/>
              </a:rPr>
              <a:t>prosthetics</a:t>
            </a:r>
            <a:r>
              <a:rPr lang="en-US" u="none" strike="noStrike" baseline="0" dirty="0">
                <a:latin typeface="Arial" panose="020B0604020202020204" pitchFamily="34" charset="0"/>
              </a:rPr>
              <a:t> to overcome physical impairments. </a:t>
            </a:r>
          </a:p>
          <a:p>
            <a:r>
              <a:rPr lang="en-US" u="dbl" dirty="0">
                <a:solidFill>
                  <a:srgbClr val="FF0000"/>
                </a:solidFill>
              </a:rPr>
              <a:t>Prosthetic</a:t>
            </a:r>
            <a:r>
              <a:rPr lang="en-US" dirty="0"/>
              <a:t> is defined as an artificial part that substitutes for a missing or impaired body part.</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32-2</a:t>
            </a:r>
          </a:p>
        </p:txBody>
      </p:sp>
    </p:spTree>
    <p:extLst>
      <p:ext uri="{BB962C8B-B14F-4D97-AF65-F5344CB8AC3E}">
        <p14:creationId xmlns:p14="http://schemas.microsoft.com/office/powerpoint/2010/main" val="1760988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B27C43-C4DE-4F3D-A1BA-6DAE71A6BA5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Combined Disability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6DFDB90A-DC84-4551-A915-EAA3C5AEA485}"/>
              </a:ext>
            </a:extLst>
          </p:cNvPr>
          <p:cNvSpPr>
            <a:spLocks noGrp="1"/>
          </p:cNvSpPr>
          <p:nvPr>
            <p:ph type="body" idx="1"/>
          </p:nvPr>
        </p:nvSpPr>
        <p:spPr>
          <a:xfrm>
            <a:off x="891540" y="2203704"/>
            <a:ext cx="5176751" cy="3986213"/>
          </a:xfrm>
        </p:spPr>
        <p:txBody>
          <a:bodyPr/>
          <a:lstStyle/>
          <a:p>
            <a:pPr marR="0" lvl="0" rtl="0"/>
            <a:r>
              <a:rPr lang="en-US" u="none" strike="noStrike" baseline="0" dirty="0">
                <a:latin typeface="Arial" panose="020B0604020202020204" pitchFamily="34" charset="0"/>
              </a:rPr>
              <a:t>Combined Physical and Intellectual/Cognitive Disability </a:t>
            </a:r>
          </a:p>
          <a:p>
            <a:pPr lvl="1"/>
            <a:r>
              <a:rPr lang="en-US" u="none" strike="noStrike" baseline="0" dirty="0">
                <a:latin typeface="Arial" panose="020B0604020202020204" pitchFamily="34" charset="0"/>
              </a:rPr>
              <a:t>People who have both physical and intellectual/cognitive impairments are usually a challenge when caring for them.</a:t>
            </a:r>
          </a:p>
          <a:p>
            <a:pPr lvl="1"/>
            <a:r>
              <a:rPr lang="en-US" dirty="0"/>
              <a:t>U</a:t>
            </a:r>
            <a:r>
              <a:rPr lang="en-US" u="none" strike="noStrike" baseline="0" dirty="0">
                <a:latin typeface="Arial" panose="020B0604020202020204" pitchFamily="34" charset="0"/>
              </a:rPr>
              <a:t>se knowledge for both the physical and intellectual impairments.</a:t>
            </a:r>
          </a:p>
        </p:txBody>
      </p:sp>
      <p:pic>
        <p:nvPicPr>
          <p:cNvPr id="4098" name="Picture 2" descr="Photo shows an adaptive skier using a ski stand and being assisted by two guides flanking her sid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1771" y="2280143"/>
            <a:ext cx="3933196" cy="288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335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A24B61-F6BA-4F02-BF36-30F9D6984FB8}"/>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Impairment Categories:</a:t>
            </a:r>
            <a:r>
              <a:rPr lang="en-US" b="1" i="0" u="none" strike="noStrike" kern="1600" dirty="0"/>
              <a:t> Down Syndrome</a:t>
            </a:r>
            <a:endParaRPr lang="en-US" b="1" i="0" u="none" strike="noStrike" kern="1600" baseline="0" dirty="0"/>
          </a:p>
        </p:txBody>
      </p:sp>
      <p:sp>
        <p:nvSpPr>
          <p:cNvPr id="3" name="Text Placeholder 2">
            <a:extLst>
              <a:ext uri="{FF2B5EF4-FFF2-40B4-BE49-F238E27FC236}">
                <a16:creationId xmlns="" xmlns:a16="http://schemas.microsoft.com/office/drawing/2014/main" id="{C366F40A-B951-4617-9E04-7782F9F13861}"/>
              </a:ext>
            </a:extLst>
          </p:cNvPr>
          <p:cNvSpPr>
            <a:spLocks noGrp="1"/>
          </p:cNvSpPr>
          <p:nvPr>
            <p:ph sz="half" idx="1"/>
          </p:nvPr>
        </p:nvSpPr>
        <p:spPr>
          <a:xfrm>
            <a:off x="908290" y="1672635"/>
            <a:ext cx="4855464" cy="4729436"/>
          </a:xfrm>
        </p:spPr>
        <p:txBody>
          <a:bodyPr>
            <a:normAutofit lnSpcReduction="10000"/>
          </a:bodyPr>
          <a:lstStyle/>
          <a:p>
            <a:r>
              <a:rPr lang="en-US" sz="2400" dirty="0"/>
              <a:t>C</a:t>
            </a:r>
            <a:r>
              <a:rPr lang="en-US" sz="2400" u="none" strike="noStrike" baseline="0" dirty="0"/>
              <a:t>aused by the presence of an extra chromosome. </a:t>
            </a:r>
            <a:endParaRPr lang="en-US" sz="2400" dirty="0"/>
          </a:p>
          <a:p>
            <a:r>
              <a:rPr lang="en-US" sz="2400" u="none" strike="noStrike" baseline="0" dirty="0"/>
              <a:t>Results in physical and intellectual disabilities that vary widely from one individual to another.</a:t>
            </a:r>
          </a:p>
          <a:p>
            <a:r>
              <a:rPr lang="en-US" sz="2400" dirty="0"/>
              <a:t>Degree of intellectual impairment cannot be predicted by: </a:t>
            </a:r>
          </a:p>
          <a:p>
            <a:pPr lvl="1"/>
            <a:r>
              <a:rPr lang="en-US" sz="2200" dirty="0"/>
              <a:t>Characteristic facial features</a:t>
            </a:r>
          </a:p>
          <a:p>
            <a:pPr lvl="1"/>
            <a:r>
              <a:rPr lang="en-US" sz="2200" dirty="0"/>
              <a:t>Short stature</a:t>
            </a:r>
          </a:p>
          <a:p>
            <a:pPr lvl="1"/>
            <a:r>
              <a:rPr lang="en-US" sz="2200" dirty="0"/>
              <a:t>Pleasant nature</a:t>
            </a:r>
            <a:endParaRPr lang="en-US" sz="2200" u="none" strike="noStrike" baseline="0" dirty="0"/>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1499"/>
            <a:ext cx="1370330" cy="461665"/>
          </a:xfrm>
          <a:prstGeom prst="rect">
            <a:avLst/>
          </a:prstGeom>
          <a:noFill/>
        </p:spPr>
        <p:txBody>
          <a:bodyPr wrap="square" rtlCol="0">
            <a:spAutoFit/>
          </a:bodyPr>
          <a:lstStyle/>
          <a:p>
            <a:pPr algn="ctr"/>
            <a:r>
              <a:rPr lang="en-US" sz="2400" b="1" dirty="0"/>
              <a:t>32-3</a:t>
            </a:r>
          </a:p>
        </p:txBody>
      </p:sp>
      <p:pic>
        <p:nvPicPr>
          <p:cNvPr id="1026" name="Picture 2" descr="Photo shows a patient with Down syndrome holding ski poles and smil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876" y="1634979"/>
            <a:ext cx="2974975" cy="428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0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A24B61-F6BA-4F02-BF36-30F9D6984FB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Down Syndrome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C366F40A-B951-4617-9E04-7782F9F13861}"/>
              </a:ext>
            </a:extLst>
          </p:cNvPr>
          <p:cNvSpPr>
            <a:spLocks noGrp="1"/>
          </p:cNvSpPr>
          <p:nvPr>
            <p:ph type="body" idx="1"/>
          </p:nvPr>
        </p:nvSpPr>
        <p:spPr/>
        <p:txBody>
          <a:bodyPr>
            <a:normAutofit/>
          </a:bodyPr>
          <a:lstStyle/>
          <a:p>
            <a:pPr marR="0" lvl="0" rtl="0"/>
            <a:r>
              <a:rPr lang="en-US" dirty="0"/>
              <a:t>A</a:t>
            </a:r>
            <a:r>
              <a:rPr lang="en-US" u="none" strike="noStrike" baseline="0" dirty="0">
                <a:latin typeface="Arial" panose="020B0604020202020204" pitchFamily="34" charset="0"/>
              </a:rPr>
              <a:t>daptive athletes with Down syndrome should be carefully evaluated to avoid dismissing a potentially serious injury. </a:t>
            </a:r>
          </a:p>
          <a:p>
            <a:pPr marR="0" lvl="0" rtl="0"/>
            <a:r>
              <a:rPr lang="en-US" dirty="0"/>
              <a:t>I</a:t>
            </a:r>
            <a:r>
              <a:rPr lang="en-US" u="none" strike="noStrike" baseline="0" dirty="0">
                <a:latin typeface="Arial" panose="020B0604020202020204" pitchFamily="34" charset="0"/>
              </a:rPr>
              <a:t>ncreased risk of musculoskeletal injuries due to general hypotonia (an abnormally low level of muscle tone) and lax ligaments. </a:t>
            </a:r>
          </a:p>
          <a:p>
            <a:pPr lvl="1"/>
            <a:r>
              <a:rPr lang="en-US" u="none" strike="noStrike" baseline="0" dirty="0">
                <a:latin typeface="Arial" panose="020B0604020202020204" pitchFamily="34" charset="0"/>
              </a:rPr>
              <a:t>In the neck, the ligament that stabilizes C1 to C2 can be torn, causing instability of the upper cervical spine.</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32-3</a:t>
            </a:r>
          </a:p>
        </p:txBody>
      </p:sp>
    </p:spTree>
    <p:extLst>
      <p:ext uri="{BB962C8B-B14F-4D97-AF65-F5344CB8AC3E}">
        <p14:creationId xmlns:p14="http://schemas.microsoft.com/office/powerpoint/2010/main" val="275653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256B5C-56A1-43AF-B9F3-C6F8E39597E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Traumatic Brain Injury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C230CF01-CBA1-4199-BCE3-9A77586D757D}"/>
              </a:ext>
            </a:extLst>
          </p:cNvPr>
          <p:cNvSpPr>
            <a:spLocks noGrp="1"/>
          </p:cNvSpPr>
          <p:nvPr>
            <p:ph type="body" idx="1"/>
          </p:nvPr>
        </p:nvSpPr>
        <p:spPr/>
        <p:txBody>
          <a:bodyPr>
            <a:normAutofit lnSpcReduction="10000"/>
          </a:bodyPr>
          <a:lstStyle/>
          <a:p>
            <a:r>
              <a:rPr lang="en-US" dirty="0"/>
              <a:t>U</a:t>
            </a:r>
            <a:r>
              <a:rPr lang="en-US" u="none" strike="noStrike" baseline="0" dirty="0">
                <a:latin typeface="Arial" panose="020B0604020202020204" pitchFamily="34" charset="0"/>
              </a:rPr>
              <a:t>sually results from a violent blow to the head or body, an object that penetrates brain tissue, or the brain tissue being deprived of oxygen following trauma, allowing brain cells die</a:t>
            </a:r>
          </a:p>
          <a:p>
            <a:r>
              <a:rPr lang="en-US" dirty="0"/>
              <a:t>L</a:t>
            </a:r>
            <a:r>
              <a:rPr lang="en-US" u="none" strike="noStrike" baseline="0" dirty="0">
                <a:latin typeface="Arial" panose="020B0604020202020204" pitchFamily="34" charset="0"/>
              </a:rPr>
              <a:t>ong-term symptoms of traumatic brain injury can be divided into several categories, including:</a:t>
            </a:r>
          </a:p>
          <a:p>
            <a:pPr lvl="1"/>
            <a:r>
              <a:rPr lang="en-US" u="none" strike="noStrike" baseline="0" dirty="0">
                <a:latin typeface="Arial" panose="020B0604020202020204" pitchFamily="34" charset="0"/>
              </a:rPr>
              <a:t>Physical changes</a:t>
            </a:r>
          </a:p>
          <a:p>
            <a:pPr lvl="1"/>
            <a:r>
              <a:rPr lang="en-US" u="none" strike="noStrike" baseline="0" dirty="0">
                <a:latin typeface="Arial" panose="020B0604020202020204" pitchFamily="34" charset="0"/>
              </a:rPr>
              <a:t>Cognitive effects</a:t>
            </a:r>
          </a:p>
          <a:p>
            <a:pPr lvl="1"/>
            <a:r>
              <a:rPr lang="en-US" u="none" strike="noStrike" baseline="0" dirty="0">
                <a:latin typeface="Arial" panose="020B0604020202020204" pitchFamily="34" charset="0"/>
              </a:rPr>
              <a:t>Sensory effects</a:t>
            </a:r>
          </a:p>
          <a:p>
            <a:pPr lvl="1"/>
            <a:r>
              <a:rPr lang="en-US" u="none" strike="noStrike" baseline="0" dirty="0">
                <a:latin typeface="Arial" panose="020B0604020202020204" pitchFamily="34" charset="0"/>
              </a:rPr>
              <a:t>Perceptual effects</a:t>
            </a:r>
          </a:p>
          <a:p>
            <a:pPr lvl="1"/>
            <a:r>
              <a:rPr lang="en-US" u="none" strike="noStrike" baseline="0" dirty="0">
                <a:latin typeface="Arial" panose="020B0604020202020204" pitchFamily="34" charset="0"/>
              </a:rPr>
              <a:t>Social-emotional changes</a:t>
            </a:r>
          </a:p>
          <a:p>
            <a:pPr lvl="1"/>
            <a:r>
              <a:rPr lang="en-US" u="none" strike="noStrike" baseline="0" dirty="0">
                <a:latin typeface="Arial" panose="020B0604020202020204" pitchFamily="34" charset="0"/>
              </a:rPr>
              <a:t>Combination </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32-3</a:t>
            </a:r>
          </a:p>
        </p:txBody>
      </p:sp>
    </p:spTree>
    <p:extLst>
      <p:ext uri="{BB962C8B-B14F-4D97-AF65-F5344CB8AC3E}">
        <p14:creationId xmlns:p14="http://schemas.microsoft.com/office/powerpoint/2010/main" val="1981002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AFC729-48B0-4BA8-B9C5-93CF84A8C6E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Sensory Impairment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1D276311-D7F6-4BD0-A7BB-C773DD6EF057}"/>
              </a:ext>
            </a:extLst>
          </p:cNvPr>
          <p:cNvSpPr>
            <a:spLocks noGrp="1"/>
          </p:cNvSpPr>
          <p:nvPr>
            <p:ph type="body" idx="1"/>
          </p:nvPr>
        </p:nvSpPr>
        <p:spPr/>
        <p:txBody>
          <a:bodyPr/>
          <a:lstStyle/>
          <a:p>
            <a:r>
              <a:rPr lang="en-US" u="none" strike="noStrike" baseline="0" dirty="0">
                <a:latin typeface="Arial" panose="020B0604020202020204" pitchFamily="34" charset="0"/>
              </a:rPr>
              <a:t>Visual or Hearing Impairment</a:t>
            </a:r>
          </a:p>
          <a:p>
            <a:pPr lvl="1"/>
            <a:r>
              <a:rPr lang="en-US" u="none" strike="noStrike" baseline="0" dirty="0">
                <a:latin typeface="Arial" panose="020B0604020202020204" pitchFamily="34" charset="0"/>
              </a:rPr>
              <a:t>Outdoor enthusiasts who are visually or hearing impaired represent a large percentage of adaptive athletes. </a:t>
            </a:r>
          </a:p>
          <a:p>
            <a:pPr lvl="1"/>
            <a:r>
              <a:rPr lang="en-US" dirty="0"/>
              <a:t>A</a:t>
            </a:r>
            <a:r>
              <a:rPr lang="en-US" u="none" strike="noStrike" baseline="0" dirty="0">
                <a:latin typeface="Arial" panose="020B0604020202020204" pitchFamily="34" charset="0"/>
              </a:rPr>
              <a:t>ge of onset and the severity of their impairment will affect the level of their disability.</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32-4</a:t>
            </a:r>
          </a:p>
        </p:txBody>
      </p:sp>
    </p:spTree>
    <p:extLst>
      <p:ext uri="{BB962C8B-B14F-4D97-AF65-F5344CB8AC3E}">
        <p14:creationId xmlns:p14="http://schemas.microsoft.com/office/powerpoint/2010/main" val="238154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FC977A-E0DF-45AD-8DDC-00D16466B15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 xmlns:a16="http://schemas.microsoft.com/office/drawing/2014/main" id="{A440593A-0F9C-44A1-8C43-208728504A08}"/>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32-1 Define the following terms:</a:t>
            </a:r>
          </a:p>
          <a:p>
            <a:pPr lvl="1"/>
            <a:r>
              <a:rPr lang="en-US" u="none" strike="noStrike" baseline="0" dirty="0">
                <a:latin typeface="Arial" panose="020B0604020202020204" pitchFamily="34" charset="0"/>
              </a:rPr>
              <a:t>Disability</a:t>
            </a:r>
          </a:p>
          <a:p>
            <a:pPr lvl="1"/>
            <a:r>
              <a:rPr lang="en-US" u="none" strike="noStrike" baseline="0" dirty="0">
                <a:latin typeface="Arial" panose="020B0604020202020204" pitchFamily="34" charset="0"/>
              </a:rPr>
              <a:t>Handicap</a:t>
            </a:r>
          </a:p>
          <a:p>
            <a:pPr lvl="1"/>
            <a:r>
              <a:rPr lang="en-US" u="none" strike="noStrike" baseline="0" dirty="0">
                <a:latin typeface="Arial" panose="020B0604020202020204" pitchFamily="34" charset="0"/>
              </a:rPr>
              <a:t>Impairment</a:t>
            </a:r>
          </a:p>
          <a:p>
            <a:pPr marR="0" lvl="0" rtl="0"/>
            <a:r>
              <a:rPr lang="en-US" u="none" strike="noStrike" baseline="0" dirty="0">
                <a:latin typeface="Arial" panose="020B0604020202020204" pitchFamily="34" charset="0"/>
              </a:rPr>
              <a:t>32-2 List two disorders that cause physical disabilities.</a:t>
            </a:r>
          </a:p>
          <a:p>
            <a:pPr marR="0" lvl="0" rtl="0"/>
            <a:r>
              <a:rPr lang="en-US" u="none" strike="noStrike" baseline="0" dirty="0">
                <a:latin typeface="Arial" panose="020B0604020202020204" pitchFamily="34" charset="0"/>
              </a:rPr>
              <a:t>32-3 List two disorders that cause intellectual disabilities.</a:t>
            </a:r>
          </a:p>
          <a:p>
            <a:pPr marR="0" lvl="0" rtl="0"/>
            <a:r>
              <a:rPr lang="en-US" u="none" strike="noStrike" baseline="0" dirty="0">
                <a:latin typeface="Arial" panose="020B0604020202020204" pitchFamily="34" charset="0"/>
              </a:rPr>
              <a:t>32-4 List two disorders that cause sensory impairment.</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Tree>
    <p:extLst>
      <p:ext uri="{BB962C8B-B14F-4D97-AF65-F5344CB8AC3E}">
        <p14:creationId xmlns:p14="http://schemas.microsoft.com/office/powerpoint/2010/main" val="3822570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D9354F-0CA5-491F-BDDC-7EE7E2226BC4}"/>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Impairment Categories:</a:t>
            </a:r>
            <a:r>
              <a:rPr lang="en-US" b="1" i="0" u="none" strike="noStrike" kern="1600" dirty="0"/>
              <a:t> Visual Impairment</a:t>
            </a:r>
            <a:endParaRPr lang="en-US" b="1" i="0" u="none" strike="noStrike" kern="1600" baseline="0" dirty="0"/>
          </a:p>
        </p:txBody>
      </p:sp>
      <p:sp>
        <p:nvSpPr>
          <p:cNvPr id="3" name="Text Placeholder 2">
            <a:extLst>
              <a:ext uri="{FF2B5EF4-FFF2-40B4-BE49-F238E27FC236}">
                <a16:creationId xmlns="" xmlns:a16="http://schemas.microsoft.com/office/drawing/2014/main" id="{E7E7B4C8-B549-45E7-A891-A320D087F39C}"/>
              </a:ext>
            </a:extLst>
          </p:cNvPr>
          <p:cNvSpPr>
            <a:spLocks noGrp="1"/>
          </p:cNvSpPr>
          <p:nvPr>
            <p:ph sz="half" idx="1"/>
          </p:nvPr>
        </p:nvSpPr>
        <p:spPr>
          <a:xfrm>
            <a:off x="799983" y="1911927"/>
            <a:ext cx="4855464" cy="4729436"/>
          </a:xfrm>
        </p:spPr>
        <p:txBody>
          <a:bodyPr>
            <a:normAutofit/>
          </a:bodyPr>
          <a:lstStyle/>
          <a:p>
            <a:pPr marR="0" lvl="0" rtl="0"/>
            <a:r>
              <a:rPr lang="en-US" u="none" strike="noStrike" baseline="0" dirty="0"/>
              <a:t>Blindness </a:t>
            </a:r>
          </a:p>
          <a:p>
            <a:pPr lvl="1"/>
            <a:r>
              <a:rPr lang="en-US" sz="2200" u="none" strike="noStrike" baseline="0" dirty="0"/>
              <a:t>Seen often on gentle slopes with guides acting as their “eyes.” </a:t>
            </a:r>
          </a:p>
          <a:p>
            <a:pPr marR="0" lvl="0" rtl="0"/>
            <a:r>
              <a:rPr lang="en-US" dirty="0"/>
              <a:t>B</a:t>
            </a:r>
            <a:r>
              <a:rPr lang="en-US" u="none" strike="noStrike" baseline="0" dirty="0"/>
              <a:t>lind skiers in the Para Olympics regularly exceed speeds of 50 mph in downhill racing. </a:t>
            </a:r>
          </a:p>
          <a:p>
            <a:pPr marR="0" lvl="0" rtl="0"/>
            <a:r>
              <a:rPr lang="en-US" dirty="0"/>
              <a:t>P</a:t>
            </a:r>
            <a:r>
              <a:rPr lang="en-US" u="none" strike="noStrike" baseline="0" dirty="0"/>
              <a:t>attern of injuries seen in blind participants in snow sports is the same as participants with normal vision.</a:t>
            </a:r>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1499"/>
            <a:ext cx="1370330" cy="461665"/>
          </a:xfrm>
          <a:prstGeom prst="rect">
            <a:avLst/>
          </a:prstGeom>
          <a:noFill/>
        </p:spPr>
        <p:txBody>
          <a:bodyPr wrap="square" rtlCol="0">
            <a:spAutoFit/>
          </a:bodyPr>
          <a:lstStyle/>
          <a:p>
            <a:pPr algn="ctr"/>
            <a:r>
              <a:rPr lang="en-US" sz="2400" b="1" dirty="0"/>
              <a:t>32-4</a:t>
            </a:r>
          </a:p>
        </p:txBody>
      </p:sp>
      <p:pic>
        <p:nvPicPr>
          <p:cNvPr id="6146" name="Picture 2" descr="Photo shows a skier wearing a jacket with the caption blind skier followed by a skier wearing a jacket with caption, blind ski 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7369" y="2289183"/>
            <a:ext cx="3679012" cy="314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22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0034E8-249C-4839-92F4-CB18A177CB0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Visual Impairment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E20DC164-FB21-409A-9A2B-72780025485F}"/>
              </a:ext>
            </a:extLst>
          </p:cNvPr>
          <p:cNvSpPr>
            <a:spLocks noGrp="1"/>
          </p:cNvSpPr>
          <p:nvPr>
            <p:ph type="body" idx="1"/>
          </p:nvPr>
        </p:nvSpPr>
        <p:spPr/>
        <p:txBody>
          <a:bodyPr>
            <a:normAutofit/>
          </a:bodyPr>
          <a:lstStyle/>
          <a:p>
            <a:pPr marR="0" lvl="0" rtl="0"/>
            <a:r>
              <a:rPr lang="en-US" dirty="0"/>
              <a:t>D</a:t>
            </a:r>
            <a:r>
              <a:rPr lang="en-US" u="none" strike="noStrike" baseline="0" dirty="0">
                <a:latin typeface="Arial" panose="020B0604020202020204" pitchFamily="34" charset="0"/>
              </a:rPr>
              <a:t>ifferent terms of visually impairment: </a:t>
            </a:r>
          </a:p>
          <a:p>
            <a:pPr lvl="1"/>
            <a:r>
              <a:rPr lang="en-US" u="none" strike="noStrike" baseline="0" dirty="0">
                <a:latin typeface="Arial" panose="020B0604020202020204" pitchFamily="34" charset="0"/>
              </a:rPr>
              <a:t>Blind: The word blind generally refers to the total absence of vision or to the ability to determine only the existence (not the source) of light. </a:t>
            </a:r>
          </a:p>
          <a:p>
            <a:pPr lvl="1"/>
            <a:r>
              <a:rPr lang="en-US" u="none" strike="noStrike" baseline="0" dirty="0">
                <a:latin typeface="Arial" panose="020B0604020202020204" pitchFamily="34" charset="0"/>
              </a:rPr>
              <a:t>Visual Impairment: A visual impairment is any vision problem that is severe enough to affect an individual’s ability to carry out the tasks of everyday living. </a:t>
            </a:r>
          </a:p>
          <a:p>
            <a:pPr lvl="1"/>
            <a:r>
              <a:rPr lang="en-US" u="none" strike="noStrike" baseline="0" dirty="0">
                <a:latin typeface="Arial" panose="020B0604020202020204" pitchFamily="34" charset="0"/>
              </a:rPr>
              <a:t>Low Vision: People are said to have low vision if they have a severe visual impairment even after the best possible correction (with eyeglasses, contact lenses, or surgery) but still have some usable vision. </a:t>
            </a:r>
          </a:p>
          <a:p>
            <a:pPr lvl="1"/>
            <a:r>
              <a:rPr lang="en-US" u="none" strike="noStrike" baseline="0" dirty="0">
                <a:latin typeface="Arial" panose="020B0604020202020204" pitchFamily="34" charset="0"/>
              </a:rPr>
              <a:t>Legally Blind: People with vision acuity that is worse than 20/200 with glasses or contact lenses are considered “legally blind” in the United States.</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32-4</a:t>
            </a:r>
          </a:p>
        </p:txBody>
      </p:sp>
    </p:spTree>
    <p:extLst>
      <p:ext uri="{BB962C8B-B14F-4D97-AF65-F5344CB8AC3E}">
        <p14:creationId xmlns:p14="http://schemas.microsoft.com/office/powerpoint/2010/main" val="1730889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24A753-C21B-4F96-A950-ACB4854C839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Visual Impairment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0E92DBBA-92FE-4BFE-B93A-924EA044E9F9}"/>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Visual impairments take many forms and exist in varying degrees. </a:t>
            </a:r>
          </a:p>
          <a:p>
            <a:pPr lvl="1"/>
            <a:r>
              <a:rPr lang="en-US" u="none" strike="noStrike" baseline="0" dirty="0">
                <a:latin typeface="Arial" panose="020B0604020202020204" pitchFamily="34" charset="0"/>
              </a:rPr>
              <a:t>Visual acuity (sharpness of vision) alone is not a good predictor of a person’s vision problems. </a:t>
            </a:r>
          </a:p>
          <a:p>
            <a:pPr lvl="1"/>
            <a:r>
              <a:rPr lang="en-US" dirty="0"/>
              <a:t>There are l</a:t>
            </a:r>
            <a:r>
              <a:rPr lang="en-US" u="none" strike="noStrike" baseline="0" dirty="0">
                <a:latin typeface="Arial" panose="020B0604020202020204" pitchFamily="34" charset="0"/>
              </a:rPr>
              <a:t>evels of visual impairment based on visual field loss (loss of central or peripheral vision). </a:t>
            </a:r>
          </a:p>
          <a:p>
            <a:pPr lvl="2"/>
            <a:r>
              <a:rPr lang="en-US" dirty="0"/>
              <a:t>P</a:t>
            </a:r>
            <a:r>
              <a:rPr lang="en-US" u="none" strike="noStrike" baseline="0" dirty="0">
                <a:latin typeface="Arial" panose="020B0604020202020204" pitchFamily="34" charset="0"/>
              </a:rPr>
              <a:t>erson who has no peripheral vision may be able to read with accommodations but not be able to drive.</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32-4</a:t>
            </a:r>
          </a:p>
        </p:txBody>
      </p:sp>
    </p:spTree>
    <p:extLst>
      <p:ext uri="{BB962C8B-B14F-4D97-AF65-F5344CB8AC3E}">
        <p14:creationId xmlns:p14="http://schemas.microsoft.com/office/powerpoint/2010/main" val="473686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262F5D-E511-4C56-A398-67DFF105527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Visual Impairment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98E6A44C-06FB-43FD-8E49-267962873905}"/>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Common causes of blindness in children include congenital cataract, retinopathy of prematurity, vitamin A deficiency, measles, and albinism. </a:t>
            </a:r>
          </a:p>
          <a:p>
            <a:pPr lvl="1"/>
            <a:r>
              <a:rPr lang="en-US" u="none" strike="noStrike" baseline="0" dirty="0">
                <a:latin typeface="Arial" panose="020B0604020202020204" pitchFamily="34" charset="0"/>
              </a:rPr>
              <a:t>Other causes include uncorrected strabismus (crossed eyes) and uncorrected amblyopia (lazy eye). </a:t>
            </a:r>
          </a:p>
          <a:p>
            <a:pPr lvl="1"/>
            <a:r>
              <a:rPr lang="en-US" u="none" strike="noStrike" baseline="0" dirty="0">
                <a:latin typeface="Arial" panose="020B0604020202020204" pitchFamily="34" charset="0"/>
              </a:rPr>
              <a:t>Around 60% of children born with vision impairments have other impairments and are classified as multiply disabled. </a:t>
            </a:r>
          </a:p>
          <a:p>
            <a:r>
              <a:rPr lang="en-US" u="none" strike="noStrike" baseline="0" dirty="0">
                <a:latin typeface="Arial" panose="020B0604020202020204" pitchFamily="34" charset="0"/>
              </a:rPr>
              <a:t>Older adaptive athletes may be visually impaired due to glaucoma, head or eye injuries, diabetic retinopathy, cataracts, corneal disease, macular degeneration, optic nerve disease, retinal damage, or multiple sclerosis.</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32-4</a:t>
            </a:r>
          </a:p>
        </p:txBody>
      </p:sp>
    </p:spTree>
    <p:extLst>
      <p:ext uri="{BB962C8B-B14F-4D97-AF65-F5344CB8AC3E}">
        <p14:creationId xmlns:p14="http://schemas.microsoft.com/office/powerpoint/2010/main" val="2618548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0DF02E-8456-4D4C-871A-369E86B3930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Hearing Impaired</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D57C5F6E-55A1-44E6-849A-8A8C4701ED04}"/>
              </a:ext>
            </a:extLst>
          </p:cNvPr>
          <p:cNvSpPr>
            <a:spLocks noGrp="1"/>
          </p:cNvSpPr>
          <p:nvPr>
            <p:ph type="body" idx="1"/>
          </p:nvPr>
        </p:nvSpPr>
        <p:spPr/>
        <p:txBody>
          <a:bodyPr>
            <a:normAutofit/>
          </a:bodyPr>
          <a:lstStyle/>
          <a:p>
            <a:r>
              <a:rPr lang="en-US" u="none" strike="noStrike" baseline="0" dirty="0">
                <a:latin typeface="Arial" panose="020B0604020202020204" pitchFamily="34" charset="0"/>
              </a:rPr>
              <a:t>Individuals with hearing impairments can generally participate in any outdoor activity without too much difficulty. </a:t>
            </a:r>
          </a:p>
          <a:p>
            <a:pPr lvl="1"/>
            <a:r>
              <a:rPr lang="en-US" u="none" strike="noStrike" baseline="0" dirty="0">
                <a:latin typeface="Arial" panose="020B0604020202020204" pitchFamily="34" charset="0"/>
              </a:rPr>
              <a:t>Many can read lips, but they must be able to clearly see your mouth. </a:t>
            </a:r>
          </a:p>
          <a:p>
            <a:pPr lvl="1"/>
            <a:r>
              <a:rPr lang="en-US" u="none" strike="noStrike" baseline="0" dirty="0">
                <a:latin typeface="Arial" panose="020B0604020202020204" pitchFamily="34" charset="0"/>
              </a:rPr>
              <a:t>Most have some speech problems, and many choose not to communicate verbally. </a:t>
            </a:r>
          </a:p>
          <a:p>
            <a:pPr lvl="1"/>
            <a:r>
              <a:rPr lang="en-US" u="none" strike="noStrike" baseline="0" dirty="0">
                <a:latin typeface="Arial" panose="020B0604020202020204" pitchFamily="34" charset="0"/>
              </a:rPr>
              <a:t>Some deaf individuals use sign language communicating fluently with other users. </a:t>
            </a:r>
          </a:p>
          <a:p>
            <a:pPr lvl="1"/>
            <a:r>
              <a:rPr lang="en-US" u="none" strike="noStrike" baseline="0" dirty="0">
                <a:latin typeface="Arial" panose="020B0604020202020204" pitchFamily="34" charset="0"/>
              </a:rPr>
              <a:t>Often, an adaptive athlete’s companions will know sign language and assist and act as “translator” for the OEC technician. </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32-4</a:t>
            </a:r>
          </a:p>
        </p:txBody>
      </p:sp>
    </p:spTree>
    <p:extLst>
      <p:ext uri="{BB962C8B-B14F-4D97-AF65-F5344CB8AC3E}">
        <p14:creationId xmlns:p14="http://schemas.microsoft.com/office/powerpoint/2010/main" val="1754497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0DF02E-8456-4D4C-871A-369E86B39301}"/>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Impairment Categories:</a:t>
            </a:r>
            <a:r>
              <a:rPr lang="en-US" b="1" i="0" u="none" strike="noStrike" kern="1600" dirty="0"/>
              <a:t> Hearing Impaired</a:t>
            </a:r>
            <a:endParaRPr lang="en-US" b="1" i="0" u="none" strike="noStrike" kern="1600" baseline="0" dirty="0"/>
          </a:p>
        </p:txBody>
      </p:sp>
      <p:sp>
        <p:nvSpPr>
          <p:cNvPr id="3" name="Text Placeholder 2">
            <a:extLst>
              <a:ext uri="{FF2B5EF4-FFF2-40B4-BE49-F238E27FC236}">
                <a16:creationId xmlns="" xmlns:a16="http://schemas.microsoft.com/office/drawing/2014/main" id="{D57C5F6E-55A1-44E6-849A-8A8C4701ED04}"/>
              </a:ext>
            </a:extLst>
          </p:cNvPr>
          <p:cNvSpPr>
            <a:spLocks noGrp="1"/>
          </p:cNvSpPr>
          <p:nvPr>
            <p:ph sz="half" idx="1"/>
          </p:nvPr>
        </p:nvSpPr>
        <p:spPr>
          <a:xfrm>
            <a:off x="914400" y="1461052"/>
            <a:ext cx="4855464" cy="4729436"/>
          </a:xfrm>
        </p:spPr>
        <p:txBody>
          <a:bodyPr>
            <a:normAutofit/>
          </a:bodyPr>
          <a:lstStyle/>
          <a:p>
            <a:pPr marR="0" lvl="0" rtl="0"/>
            <a:r>
              <a:rPr lang="en-US" u="none" strike="noStrike" baseline="0" dirty="0"/>
              <a:t>American Sign Language (ASL) and British Sign Language (BSL) are two distinct languages with their own unique alphabets, sounds, and grammar.</a:t>
            </a:r>
          </a:p>
          <a:p>
            <a:pPr marL="0" marR="0" lvl="0" indent="0" rtl="0">
              <a:buNone/>
            </a:pPr>
            <a:endParaRPr lang="en-US" u="none" strike="noStrike" baseline="0" dirty="0"/>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1499"/>
            <a:ext cx="1370330" cy="461665"/>
          </a:xfrm>
          <a:prstGeom prst="rect">
            <a:avLst/>
          </a:prstGeom>
          <a:noFill/>
        </p:spPr>
        <p:txBody>
          <a:bodyPr wrap="square" rtlCol="0">
            <a:spAutoFit/>
          </a:bodyPr>
          <a:lstStyle/>
          <a:p>
            <a:pPr algn="ctr"/>
            <a:r>
              <a:rPr lang="en-US" sz="2400" b="1" dirty="0"/>
              <a:t>32-4</a:t>
            </a:r>
          </a:p>
        </p:txBody>
      </p:sp>
      <p:pic>
        <p:nvPicPr>
          <p:cNvPr id="7170" name="Picture 2" descr="Photo shows a group of skiers standing and looking at a man who is signing. He has his left hand fisted to make an A and is placing it in the outstretched right pal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0875" y="2402958"/>
            <a:ext cx="3764488" cy="317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41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51DF73-200C-4332-9DD6-D97FBEFCB9F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Hearing Impaired</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0F1F5443-7B44-4B81-9C31-5E4BB697E078}"/>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People who are hearing impaired may be able to hear some of the speech and sounds around them. </a:t>
            </a:r>
          </a:p>
          <a:p>
            <a:pPr lvl="1"/>
            <a:r>
              <a:rPr lang="en-US" u="none" strike="noStrike" baseline="0" dirty="0">
                <a:latin typeface="Arial" panose="020B0604020202020204" pitchFamily="34" charset="0"/>
              </a:rPr>
              <a:t>If they can barely hear any sound at all, they are “profoundly” deaf. </a:t>
            </a:r>
          </a:p>
          <a:p>
            <a:pPr lvl="1"/>
            <a:r>
              <a:rPr lang="en-US" u="none" strike="noStrike" baseline="0" dirty="0">
                <a:latin typeface="Arial" panose="020B0604020202020204" pitchFamily="34" charset="0"/>
              </a:rPr>
              <a:t>Deaf people may be able to hear a few environmental sounds but can’t understand speech, even with assistive technology. </a:t>
            </a:r>
          </a:p>
          <a:p>
            <a:r>
              <a:rPr lang="en-US" u="none" strike="noStrike" baseline="0" dirty="0">
                <a:latin typeface="Arial" panose="020B0604020202020204" pitchFamily="34" charset="0"/>
              </a:rPr>
              <a:t>Hearing problems at birth (congenital hearing loss) are rare.</a:t>
            </a:r>
          </a:p>
          <a:p>
            <a:pPr lvl="1"/>
            <a:r>
              <a:rPr lang="en-US" dirty="0"/>
              <a:t>F</a:t>
            </a:r>
            <a:r>
              <a:rPr lang="en-US" u="none" strike="noStrike" baseline="0" dirty="0">
                <a:latin typeface="Arial" panose="020B0604020202020204" pitchFamily="34" charset="0"/>
              </a:rPr>
              <a:t>ewer than 3 out of 1,000 newborns have a moderate or severe hearing problem. </a:t>
            </a:r>
          </a:p>
          <a:p>
            <a:pPr lvl="1"/>
            <a:r>
              <a:rPr lang="en-US" dirty="0"/>
              <a:t>C</a:t>
            </a:r>
            <a:r>
              <a:rPr lang="en-US" u="none" strike="noStrike" baseline="0" dirty="0">
                <a:latin typeface="Arial" panose="020B0604020202020204" pitchFamily="34" charset="0"/>
              </a:rPr>
              <a:t>an be caused by inherited neurologic disorders, premature birth, or birth trauma</a:t>
            </a:r>
          </a:p>
          <a:p>
            <a:pPr lvl="1"/>
            <a:r>
              <a:rPr lang="en-US" dirty="0"/>
              <a:t>Can also develop in childhood following an illness, such as meningitis, tumors, medical reactions, consequences of medications, or repeated or severe middle ear infections</a:t>
            </a:r>
          </a:p>
          <a:p>
            <a:pPr lvl="1"/>
            <a:endParaRPr lang="en-US" u="none" strike="noStrike" baseline="0" dirty="0">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1499"/>
            <a:ext cx="1370330" cy="461665"/>
          </a:xfrm>
          <a:prstGeom prst="rect">
            <a:avLst/>
          </a:prstGeom>
          <a:noFill/>
        </p:spPr>
        <p:txBody>
          <a:bodyPr wrap="square" rtlCol="0">
            <a:spAutoFit/>
          </a:bodyPr>
          <a:lstStyle/>
          <a:p>
            <a:pPr algn="ctr"/>
            <a:r>
              <a:rPr lang="en-US" sz="2400" b="1" dirty="0"/>
              <a:t>32-4</a:t>
            </a:r>
          </a:p>
        </p:txBody>
      </p:sp>
    </p:spTree>
    <p:extLst>
      <p:ext uri="{BB962C8B-B14F-4D97-AF65-F5344CB8AC3E}">
        <p14:creationId xmlns:p14="http://schemas.microsoft.com/office/powerpoint/2010/main" val="2245970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B1F4CF-0A6F-43FD-9183-A2A733BA01DA}"/>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Impairment Categories:</a:t>
            </a:r>
            <a:r>
              <a:rPr lang="en-US" b="1" i="0" u="none" strike="noStrike" kern="1600" dirty="0">
                <a:latin typeface="Arial" panose="020B0604020202020204" pitchFamily="34" charset="0"/>
              </a:rPr>
              <a:t> Hearing Impaired</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A3E4D73A-EF02-4DA7-9D43-5AD2CBFD2D06}"/>
              </a:ext>
            </a:extLst>
          </p:cNvPr>
          <p:cNvSpPr>
            <a:spLocks noGrp="1"/>
          </p:cNvSpPr>
          <p:nvPr>
            <p:ph type="body" idx="1"/>
          </p:nvPr>
        </p:nvSpPr>
        <p:spPr>
          <a:xfrm>
            <a:off x="891540" y="2203704"/>
            <a:ext cx="4973551" cy="3986213"/>
          </a:xfrm>
        </p:spPr>
        <p:txBody>
          <a:bodyPr/>
          <a:lstStyle/>
          <a:p>
            <a:pPr marR="0" lvl="0" rtl="0"/>
            <a:r>
              <a:rPr lang="en-US" dirty="0"/>
              <a:t>P</a:t>
            </a:r>
            <a:r>
              <a:rPr lang="en-US" u="none" strike="noStrike" baseline="0" dirty="0">
                <a:latin typeface="Arial" panose="020B0604020202020204" pitchFamily="34" charset="0"/>
              </a:rPr>
              <a:t>roblems are particularly common in older people due to age or accumulated lifetime environmental noise exposure (loud machinery or rock music). </a:t>
            </a:r>
          </a:p>
          <a:p>
            <a:pPr marR="0" lvl="0" rtl="0"/>
            <a:r>
              <a:rPr lang="en-US" u="none" strike="noStrike" baseline="0" dirty="0">
                <a:latin typeface="Arial" panose="020B0604020202020204" pitchFamily="34" charset="0"/>
              </a:rPr>
              <a:t>The use of hearing aids and/or a </a:t>
            </a:r>
            <a:r>
              <a:rPr lang="en-US" u="dbl" strike="noStrike" dirty="0">
                <a:solidFill>
                  <a:srgbClr val="FF0000"/>
                </a:solidFill>
                <a:latin typeface="Arial" panose="020B0604020202020204" pitchFamily="34" charset="0"/>
              </a:rPr>
              <a:t>cochlear implant</a:t>
            </a:r>
            <a:r>
              <a:rPr lang="en-US" strike="noStrike" dirty="0">
                <a:solidFill>
                  <a:srgbClr val="FF0000"/>
                </a:solidFill>
                <a:latin typeface="Arial" panose="020B0604020202020204" pitchFamily="34" charset="0"/>
              </a:rPr>
              <a:t> </a:t>
            </a:r>
            <a:r>
              <a:rPr lang="en-US" u="none" strike="noStrike" baseline="0" dirty="0">
                <a:latin typeface="Arial" panose="020B0604020202020204" pitchFamily="34" charset="0"/>
              </a:rPr>
              <a:t>can assist many hearing-impaired people, although they may not always wear these devices while participating in outdoor sports. </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32-4</a:t>
            </a:r>
          </a:p>
        </p:txBody>
      </p:sp>
      <p:pic>
        <p:nvPicPr>
          <p:cNvPr id="7" name="Picture 2" descr="Photo shows a group of skiers standing and looking at a man who is signing. He has his left hand fisted to make an A and is placing it in the outstretched right pal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0875" y="2402958"/>
            <a:ext cx="3764488" cy="317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338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Categories: Intellectual/Cognitive</a:t>
            </a:r>
          </a:p>
        </p:txBody>
      </p:sp>
      <p:sp>
        <p:nvSpPr>
          <p:cNvPr id="3" name="Text Placeholder 2"/>
          <p:cNvSpPr>
            <a:spLocks noGrp="1"/>
          </p:cNvSpPr>
          <p:nvPr>
            <p:ph type="body" idx="1"/>
          </p:nvPr>
        </p:nvSpPr>
        <p:spPr>
          <a:xfrm>
            <a:off x="891540" y="1958110"/>
            <a:ext cx="10435590" cy="4231808"/>
          </a:xfrm>
        </p:spPr>
        <p:txBody>
          <a:bodyPr/>
          <a:lstStyle/>
          <a:p>
            <a:r>
              <a:rPr lang="en-US" dirty="0"/>
              <a:t>Cognitive ability refers to conscious mental activity: thinking, reasoning, or remembering.</a:t>
            </a:r>
          </a:p>
          <a:p>
            <a:r>
              <a:rPr lang="en-US" dirty="0"/>
              <a:t>They might be:</a:t>
            </a:r>
          </a:p>
          <a:p>
            <a:pPr lvl="1"/>
            <a:r>
              <a:rPr lang="en-US" dirty="0"/>
              <a:t>Learning disorders</a:t>
            </a:r>
          </a:p>
          <a:p>
            <a:pPr lvl="1"/>
            <a:r>
              <a:rPr lang="en-US" u="dbl" dirty="0">
                <a:solidFill>
                  <a:srgbClr val="FF0000"/>
                </a:solidFill>
              </a:rPr>
              <a:t>Attention-Deficit/Hyperactive Disorder</a:t>
            </a:r>
          </a:p>
          <a:p>
            <a:pPr lvl="1"/>
            <a:r>
              <a:rPr lang="en-US" u="dbl" dirty="0">
                <a:solidFill>
                  <a:srgbClr val="FF0000"/>
                </a:solidFill>
              </a:rPr>
              <a:t>Dyslexia</a:t>
            </a:r>
          </a:p>
          <a:p>
            <a:pPr lvl="1"/>
            <a:r>
              <a:rPr lang="en-US" dirty="0"/>
              <a:t>Autism</a:t>
            </a:r>
          </a:p>
          <a:p>
            <a:pPr lvl="1"/>
            <a:r>
              <a:rPr lang="en-US" dirty="0"/>
              <a:t>Mental Illness</a:t>
            </a:r>
          </a:p>
          <a:p>
            <a:pPr lvl="1"/>
            <a:r>
              <a:rPr lang="en-US" dirty="0"/>
              <a:t>Post-traumatic Stress Disorder</a:t>
            </a:r>
          </a:p>
          <a:p>
            <a:r>
              <a:rPr lang="en-US" u="dbl" dirty="0">
                <a:solidFill>
                  <a:srgbClr val="FF0000"/>
                </a:solidFill>
              </a:rPr>
              <a:t>Cognitive disabilities</a:t>
            </a:r>
            <a:r>
              <a:rPr lang="en-US" dirty="0">
                <a:solidFill>
                  <a:srgbClr val="FF0000"/>
                </a:solidFill>
              </a:rPr>
              <a:t> </a:t>
            </a:r>
            <a:r>
              <a:rPr lang="en-US" dirty="0"/>
              <a:t>results from any loss of brain function that limits the ability to process information.</a:t>
            </a:r>
          </a:p>
        </p:txBody>
      </p:sp>
    </p:spTree>
    <p:extLst>
      <p:ext uri="{BB962C8B-B14F-4D97-AF65-F5344CB8AC3E}">
        <p14:creationId xmlns:p14="http://schemas.microsoft.com/office/powerpoint/2010/main" val="2081847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Medical Equipment and Aids</a:t>
            </a:r>
          </a:p>
        </p:txBody>
      </p:sp>
    </p:spTree>
    <p:extLst>
      <p:ext uri="{BB962C8B-B14F-4D97-AF65-F5344CB8AC3E}">
        <p14:creationId xmlns:p14="http://schemas.microsoft.com/office/powerpoint/2010/main" val="134282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4D2C8-FA72-40F2-9F23-7DE8729C8B1C}"/>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 xmlns:a16="http://schemas.microsoft.com/office/drawing/2014/main" id="{850461DE-5006-45FF-9B5E-01915E64C266}"/>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32-5 Describe and demonstrate how to assess an adaptive athlete.</a:t>
            </a:r>
          </a:p>
          <a:p>
            <a:pPr marR="0" lvl="0" rtl="0"/>
            <a:r>
              <a:rPr lang="en-US" u="none" strike="noStrike" baseline="0" dirty="0">
                <a:latin typeface="Arial" panose="020B0604020202020204" pitchFamily="34" charset="0"/>
              </a:rPr>
              <a:t>32-6 Describe and demonstrate how to care for an adaptive athlete who is injured or ill.</a:t>
            </a:r>
          </a:p>
          <a:p>
            <a:pPr marR="0" lvl="0" rtl="0"/>
            <a:r>
              <a:rPr lang="en-US" u="none" strike="noStrike" baseline="0" dirty="0">
                <a:latin typeface="Arial" panose="020B0604020202020204" pitchFamily="34" charset="0"/>
              </a:rPr>
              <a:t>32-7 Describe some special considerations that should be followed for extrication, transport, and evacuation of disabled athletes.</a:t>
            </a:r>
          </a:p>
          <a:p>
            <a:pPr marR="0" lvl="0" rtl="0"/>
            <a:r>
              <a:rPr lang="en-US" u="none" strike="noStrike" baseline="0" dirty="0">
                <a:latin typeface="Arial" panose="020B0604020202020204" pitchFamily="34" charset="0"/>
              </a:rPr>
              <a:t>32-8 Describe various special equipment that may be used by adaptive athletes to participate in outdoor recreation.</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Tree>
    <p:extLst>
      <p:ext uri="{BB962C8B-B14F-4D97-AF65-F5344CB8AC3E}">
        <p14:creationId xmlns:p14="http://schemas.microsoft.com/office/powerpoint/2010/main" val="1233023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61690A-E18A-4AFC-AC0E-1F8F315B04D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Medical Equipment and Aids</a:t>
            </a:r>
          </a:p>
        </p:txBody>
      </p:sp>
      <p:sp>
        <p:nvSpPr>
          <p:cNvPr id="3" name="Text Placeholder 2">
            <a:extLst>
              <a:ext uri="{FF2B5EF4-FFF2-40B4-BE49-F238E27FC236}">
                <a16:creationId xmlns="" xmlns:a16="http://schemas.microsoft.com/office/drawing/2014/main" id="{DA786A7A-8051-48F8-9718-671019BE1720}"/>
              </a:ext>
            </a:extLst>
          </p:cNvPr>
          <p:cNvSpPr>
            <a:spLocks noGrp="1"/>
          </p:cNvSpPr>
          <p:nvPr>
            <p:ph type="body" idx="1"/>
          </p:nvPr>
        </p:nvSpPr>
        <p:spPr>
          <a:xfrm>
            <a:off x="878205" y="1991917"/>
            <a:ext cx="10435590" cy="4425772"/>
          </a:xfrm>
        </p:spPr>
        <p:txBody>
          <a:bodyPr/>
          <a:lstStyle/>
          <a:p>
            <a:pPr marR="0" lvl="0" rtl="0"/>
            <a:r>
              <a:rPr lang="en-US" u="none" strike="noStrike" baseline="0" dirty="0">
                <a:latin typeface="Arial" panose="020B0604020202020204" pitchFamily="34" charset="0"/>
              </a:rPr>
              <a:t>The medical equipment used by adaptive athletes with physical impairment can be generic or custom. </a:t>
            </a:r>
          </a:p>
          <a:p>
            <a:r>
              <a:rPr lang="en-US" u="none" strike="noStrike" baseline="0" dirty="0">
                <a:latin typeface="Arial" panose="020B0604020202020204" pitchFamily="34" charset="0"/>
              </a:rPr>
              <a:t>Many have generic devices such as catheters, collection bags, and special clothes.</a:t>
            </a:r>
          </a:p>
          <a:p>
            <a:pPr lvl="1"/>
            <a:r>
              <a:rPr lang="en-US" dirty="0"/>
              <a:t>C</a:t>
            </a:r>
            <a:r>
              <a:rPr lang="en-US" u="none" strike="noStrike" baseline="0" dirty="0">
                <a:latin typeface="Arial" panose="020B0604020202020204" pitchFamily="34" charset="0"/>
              </a:rPr>
              <a:t>atheter inserted into the urethra or lower abdomen just above the pubic area connected to an outside bag may be used to collect urine</a:t>
            </a:r>
          </a:p>
          <a:p>
            <a:pPr lvl="1"/>
            <a:r>
              <a:rPr lang="en-US" u="none" strike="noStrike" baseline="0" dirty="0">
                <a:latin typeface="Arial" panose="020B0604020202020204" pitchFamily="34" charset="0"/>
              </a:rPr>
              <a:t>Patients may have an </a:t>
            </a:r>
            <a:r>
              <a:rPr lang="en-US" u="dbl" strike="noStrike" dirty="0">
                <a:solidFill>
                  <a:srgbClr val="FF0000"/>
                </a:solidFill>
                <a:latin typeface="Arial" panose="020B0604020202020204" pitchFamily="34" charset="0"/>
              </a:rPr>
              <a:t>ostomy bag</a:t>
            </a:r>
            <a:r>
              <a:rPr lang="en-US" u="none" strike="noStrike" baseline="0" dirty="0">
                <a:latin typeface="Arial" panose="020B0604020202020204" pitchFamily="34" charset="0"/>
              </a:rPr>
              <a:t>, a clear plastic bag that enables the collection of feces through a surgically created port (stoma) in the abdominal wall. </a:t>
            </a:r>
          </a:p>
          <a:p>
            <a:pPr lvl="1"/>
            <a:r>
              <a:rPr lang="en-US" dirty="0"/>
              <a:t>Urostomy: a surgically created port in the anterior abdomen or near the kidneys that drains the urinary system. </a:t>
            </a:r>
          </a:p>
          <a:p>
            <a:pPr lvl="1"/>
            <a:r>
              <a:rPr lang="en-US" dirty="0"/>
              <a:t>Compression stockings may help with swelling in the legs. </a:t>
            </a:r>
          </a:p>
          <a:p>
            <a:pPr lvl="1"/>
            <a:r>
              <a:rPr lang="en-US" dirty="0"/>
              <a:t>Some athletes have stool and urinary incontinence and wear diapers.</a:t>
            </a:r>
          </a:p>
          <a:p>
            <a:pPr lvl="1"/>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26222" y="440311"/>
            <a:ext cx="1359526" cy="1365622"/>
          </a:xfrm>
          <a:prstGeom prst="rect">
            <a:avLst/>
          </a:prstGeom>
        </p:spPr>
      </p:pic>
      <p:sp>
        <p:nvSpPr>
          <p:cNvPr id="5" name="TextBox 4"/>
          <p:cNvSpPr txBox="1"/>
          <p:nvPr/>
        </p:nvSpPr>
        <p:spPr>
          <a:xfrm>
            <a:off x="10226222" y="892289"/>
            <a:ext cx="1370330" cy="461665"/>
          </a:xfrm>
          <a:prstGeom prst="rect">
            <a:avLst/>
          </a:prstGeom>
          <a:noFill/>
        </p:spPr>
        <p:txBody>
          <a:bodyPr wrap="square" rtlCol="0">
            <a:spAutoFit/>
          </a:bodyPr>
          <a:lstStyle/>
          <a:p>
            <a:pPr algn="ctr"/>
            <a:r>
              <a:rPr lang="en-US" sz="2400" b="1" dirty="0"/>
              <a:t>32-8</a:t>
            </a:r>
          </a:p>
        </p:txBody>
      </p:sp>
    </p:spTree>
    <p:extLst>
      <p:ext uri="{BB962C8B-B14F-4D97-AF65-F5344CB8AC3E}">
        <p14:creationId xmlns:p14="http://schemas.microsoft.com/office/powerpoint/2010/main" val="1249929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239C8D-C581-4EA6-B996-0CD0E99A806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Medical Equipment and Aids:</a:t>
            </a:r>
            <a:r>
              <a:rPr lang="en-US" b="1" i="0" u="none" strike="noStrike" kern="1600" dirty="0"/>
              <a:t> Customized Devices</a:t>
            </a:r>
            <a:endParaRPr lang="en-US" b="1" i="0" u="none" strike="noStrike" kern="1600" baseline="0" dirty="0"/>
          </a:p>
        </p:txBody>
      </p:sp>
      <p:sp>
        <p:nvSpPr>
          <p:cNvPr id="3" name="Text Placeholder 2">
            <a:extLst>
              <a:ext uri="{FF2B5EF4-FFF2-40B4-BE49-F238E27FC236}">
                <a16:creationId xmlns="" xmlns:a16="http://schemas.microsoft.com/office/drawing/2014/main" id="{B7D049E4-A7E1-4F92-A7B9-7FF19136DC55}"/>
              </a:ext>
            </a:extLst>
          </p:cNvPr>
          <p:cNvSpPr>
            <a:spLocks noGrp="1"/>
          </p:cNvSpPr>
          <p:nvPr>
            <p:ph sz="half" idx="1"/>
          </p:nvPr>
        </p:nvSpPr>
        <p:spPr>
          <a:xfrm>
            <a:off x="914400" y="1993588"/>
            <a:ext cx="4855464" cy="4196900"/>
          </a:xfrm>
        </p:spPr>
        <p:txBody>
          <a:bodyPr>
            <a:normAutofit/>
          </a:bodyPr>
          <a:lstStyle/>
          <a:p>
            <a:pPr marR="0" lvl="0" rtl="0">
              <a:lnSpc>
                <a:spcPct val="90000"/>
              </a:lnSpc>
            </a:pPr>
            <a:r>
              <a:rPr lang="en-US" sz="2000" dirty="0"/>
              <a:t>Some </a:t>
            </a:r>
            <a:r>
              <a:rPr lang="en-US" sz="2000" u="none" strike="noStrike" baseline="0" dirty="0"/>
              <a:t>have custom equipment, from specialized wheelchairs to custom tricycles. </a:t>
            </a:r>
          </a:p>
          <a:p>
            <a:pPr marR="0" lvl="0" rtl="0">
              <a:lnSpc>
                <a:spcPct val="90000"/>
              </a:lnSpc>
            </a:pPr>
            <a:r>
              <a:rPr lang="en-US" sz="2000" u="none" strike="noStrike" baseline="0" dirty="0"/>
              <a:t>An artificial part that substitutes for a missing or impaired body part is a </a:t>
            </a:r>
            <a:r>
              <a:rPr lang="en-US" sz="2000" strike="noStrike" dirty="0">
                <a:solidFill>
                  <a:schemeClr val="tx2"/>
                </a:solidFill>
              </a:rPr>
              <a:t>prosthetic</a:t>
            </a:r>
            <a:r>
              <a:rPr lang="en-US" sz="2000" u="none" strike="noStrike" baseline="0" dirty="0"/>
              <a:t>. </a:t>
            </a:r>
          </a:p>
          <a:p>
            <a:pPr lvl="1">
              <a:lnSpc>
                <a:spcPct val="90000"/>
              </a:lnSpc>
            </a:pPr>
            <a:r>
              <a:rPr lang="en-US" dirty="0"/>
              <a:t>D</a:t>
            </a:r>
            <a:r>
              <a:rPr lang="en-US" u="none" strike="noStrike" baseline="0" dirty="0"/>
              <a:t>evices can be functional, cosmetic, or both. </a:t>
            </a:r>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1499"/>
            <a:ext cx="1370330" cy="461665"/>
          </a:xfrm>
          <a:prstGeom prst="rect">
            <a:avLst/>
          </a:prstGeom>
          <a:noFill/>
        </p:spPr>
        <p:txBody>
          <a:bodyPr wrap="square" rtlCol="0">
            <a:spAutoFit/>
          </a:bodyPr>
          <a:lstStyle/>
          <a:p>
            <a:pPr algn="ctr"/>
            <a:r>
              <a:rPr lang="en-US" sz="2400" b="1" dirty="0"/>
              <a:t>32-8</a:t>
            </a:r>
          </a:p>
        </p:txBody>
      </p:sp>
      <p:pic>
        <p:nvPicPr>
          <p:cNvPr id="8194" name="Picture 2" descr="Photo A shows a pair of artificial legs from the knee down: A cup for the knee and a rod followed by feet with toes. Photo B shows a sprinter dashing across the track. His right leg below the knee is an artificial limb. The rod between the knee and the foot is in zigzag pattern." title="Photos A and B show different shapes of artificial le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9700" y="1453165"/>
            <a:ext cx="2201900" cy="487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96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5A533D-DB52-4295-98F6-386A332A565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Medical Equipment and Aids:</a:t>
            </a:r>
            <a:r>
              <a:rPr lang="en-US" b="1" i="0" u="none" strike="noStrike" kern="1600" dirty="0">
                <a:latin typeface="Arial" panose="020B0604020202020204" pitchFamily="34" charset="0"/>
              </a:rPr>
              <a:t> Prosthetics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35491476-76C4-4E84-A199-92043C37C342}"/>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Prosthetic legs come in many designs.</a:t>
            </a:r>
          </a:p>
          <a:p>
            <a:pPr lvl="1"/>
            <a:r>
              <a:rPr lang="en-US" dirty="0"/>
              <a:t>O</a:t>
            </a:r>
            <a:r>
              <a:rPr lang="en-US" u="none" strike="noStrike" baseline="0" dirty="0">
                <a:latin typeface="Arial" panose="020B0604020202020204" pitchFamily="34" charset="0"/>
              </a:rPr>
              <a:t>nly an ankle joint </a:t>
            </a:r>
            <a:endParaRPr lang="en-US" dirty="0"/>
          </a:p>
          <a:p>
            <a:pPr lvl="1"/>
            <a:r>
              <a:rPr lang="en-US" dirty="0"/>
              <a:t>B</a:t>
            </a:r>
            <a:r>
              <a:rPr lang="en-US" u="none" strike="noStrike" baseline="0" dirty="0">
                <a:latin typeface="Arial" panose="020B0604020202020204" pitchFamily="34" charset="0"/>
              </a:rPr>
              <a:t>oth a knee joint and an ankle joint</a:t>
            </a:r>
          </a:p>
          <a:p>
            <a:pPr lvl="1"/>
            <a:r>
              <a:rPr lang="en-US" dirty="0"/>
              <a:t>Depends on where the limb was amputated</a:t>
            </a:r>
          </a:p>
          <a:p>
            <a:r>
              <a:rPr lang="en-US" u="none" strike="noStrike" baseline="0" dirty="0">
                <a:latin typeface="Arial" panose="020B0604020202020204" pitchFamily="34" charset="0"/>
              </a:rPr>
              <a:t>Many have electronic components today.</a:t>
            </a:r>
          </a:p>
          <a:p>
            <a:pPr marR="0" lvl="0" rtl="0"/>
            <a:r>
              <a:rPr lang="en-US" u="none" strike="noStrike" baseline="0" dirty="0">
                <a:latin typeface="Arial" panose="020B0604020202020204" pitchFamily="34" charset="0"/>
              </a:rPr>
              <a:t>Some prosthetic legs are designed for a specific sport.</a:t>
            </a:r>
          </a:p>
          <a:p>
            <a:pPr lvl="1"/>
            <a:r>
              <a:rPr lang="en-US" dirty="0"/>
              <a:t>Amputee skiers that ski on one leg (with two outriggers) may wear a brace on their “good” leg to decrease the risk of strain and injury.</a:t>
            </a:r>
          </a:p>
          <a:p>
            <a:pPr lvl="1"/>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32-8</a:t>
            </a:r>
          </a:p>
        </p:txBody>
      </p:sp>
    </p:spTree>
    <p:extLst>
      <p:ext uri="{BB962C8B-B14F-4D97-AF65-F5344CB8AC3E}">
        <p14:creationId xmlns:p14="http://schemas.microsoft.com/office/powerpoint/2010/main" val="870634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10FE03-7737-4DC2-8A40-35B84626FF9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Medical Equipment and Aids:</a:t>
            </a:r>
            <a:r>
              <a:rPr lang="en-US" b="1" i="0" u="none" strike="noStrike" kern="1600" dirty="0">
                <a:latin typeface="Arial" panose="020B0604020202020204" pitchFamily="34" charset="0"/>
              </a:rPr>
              <a:t> Prosthetics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242811A9-DF28-4FA7-BF25-1B038624ED5B}"/>
              </a:ext>
            </a:extLst>
          </p:cNvPr>
          <p:cNvSpPr>
            <a:spLocks noGrp="1"/>
          </p:cNvSpPr>
          <p:nvPr>
            <p:ph type="body" idx="1"/>
          </p:nvPr>
        </p:nvSpPr>
        <p:spPr/>
        <p:txBody>
          <a:bodyPr/>
          <a:lstStyle/>
          <a:p>
            <a:r>
              <a:rPr lang="en-US" dirty="0"/>
              <a:t>P</a:t>
            </a:r>
            <a:r>
              <a:rPr lang="en-US" u="none" strike="noStrike" baseline="0" dirty="0">
                <a:latin typeface="Arial" panose="020B0604020202020204" pitchFamily="34" charset="0"/>
              </a:rPr>
              <a:t>rosthetic arms have a hook-shaped pinching device that enables objects to be grasped and manipulated. </a:t>
            </a:r>
          </a:p>
          <a:p>
            <a:pPr lvl="1"/>
            <a:r>
              <a:rPr lang="en-US" dirty="0"/>
              <a:t>A s</a:t>
            </a:r>
            <a:r>
              <a:rPr lang="en-US" u="none" strike="noStrike" baseline="0" dirty="0">
                <a:latin typeface="Arial" panose="020B0604020202020204" pitchFamily="34" charset="0"/>
              </a:rPr>
              <a:t>trictly cosmetic nonfunctioning hand can replace the hook on some prosthetic arms. </a:t>
            </a:r>
          </a:p>
          <a:p>
            <a:pPr marR="0" lvl="0" rtl="0"/>
            <a:r>
              <a:rPr lang="en-US" u="none" strike="noStrike" baseline="0" dirty="0">
                <a:latin typeface="Arial" panose="020B0604020202020204" pitchFamily="34" charset="0"/>
              </a:rPr>
              <a:t>Newer prosthetic arms may have a hand controlled by computer chips that can open and close and look and function very much like a real hand.</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32-8</a:t>
            </a:r>
          </a:p>
        </p:txBody>
      </p:sp>
    </p:spTree>
    <p:extLst>
      <p:ext uri="{BB962C8B-B14F-4D97-AF65-F5344CB8AC3E}">
        <p14:creationId xmlns:p14="http://schemas.microsoft.com/office/powerpoint/2010/main" val="4207134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CAAC72-7D3F-4554-A79B-720D7F14932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Medical Equipment and Aids:</a:t>
            </a:r>
            <a:r>
              <a:rPr lang="en-US" b="1" i="0" u="none" strike="noStrike" kern="1600" dirty="0">
                <a:latin typeface="Arial" panose="020B0604020202020204" pitchFamily="34" charset="0"/>
              </a:rPr>
              <a:t> Cane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B849FE85-869E-47A3-9DAE-7C839301A837}"/>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Some people use a cane while walking, either to help with balance or to partially unload one leg. </a:t>
            </a:r>
          </a:p>
          <a:p>
            <a:pPr lvl="1"/>
            <a:r>
              <a:rPr lang="en-US" u="none" strike="noStrike" baseline="0" dirty="0">
                <a:latin typeface="Arial" panose="020B0604020202020204" pitchFamily="34" charset="0"/>
              </a:rPr>
              <a:t>By acting as an extension of one arm, a cane aids balance by giving its user a third point of contact with the ground. </a:t>
            </a:r>
          </a:p>
          <a:p>
            <a:pPr lvl="2"/>
            <a:r>
              <a:rPr lang="en-US" dirty="0"/>
              <a:t>A</a:t>
            </a:r>
            <a:r>
              <a:rPr lang="en-US" u="none" strike="noStrike" baseline="0" dirty="0">
                <a:latin typeface="Arial" panose="020B0604020202020204" pitchFamily="34" charset="0"/>
              </a:rPr>
              <a:t> cane can be used on the same side as the affected leg to allow some weight to be transferred from the leg to the cane. </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32-8</a:t>
            </a:r>
          </a:p>
        </p:txBody>
      </p:sp>
    </p:spTree>
    <p:extLst>
      <p:ext uri="{BB962C8B-B14F-4D97-AF65-F5344CB8AC3E}">
        <p14:creationId xmlns:p14="http://schemas.microsoft.com/office/powerpoint/2010/main" val="70772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002002-A258-4D00-AF6A-88854BBD011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Medical Equipment and Aids:</a:t>
            </a:r>
            <a:r>
              <a:rPr lang="en-US" b="1" i="0" u="none" strike="noStrike" kern="1600" dirty="0"/>
              <a:t> Crutches</a:t>
            </a:r>
            <a:endParaRPr lang="en-US" b="1" i="0" u="none" strike="noStrike" kern="1600" baseline="0" dirty="0"/>
          </a:p>
        </p:txBody>
      </p:sp>
      <p:sp>
        <p:nvSpPr>
          <p:cNvPr id="3" name="Text Placeholder 2">
            <a:extLst>
              <a:ext uri="{FF2B5EF4-FFF2-40B4-BE49-F238E27FC236}">
                <a16:creationId xmlns="" xmlns:a16="http://schemas.microsoft.com/office/drawing/2014/main" id="{751CAFD5-9ED1-4BC7-8C2A-2B242AB4FA80}"/>
              </a:ext>
            </a:extLst>
          </p:cNvPr>
          <p:cNvSpPr>
            <a:spLocks noGrp="1"/>
          </p:cNvSpPr>
          <p:nvPr>
            <p:ph sz="half" idx="1"/>
          </p:nvPr>
        </p:nvSpPr>
        <p:spPr>
          <a:xfrm>
            <a:off x="628073" y="1725212"/>
            <a:ext cx="5467927" cy="4729436"/>
          </a:xfrm>
        </p:spPr>
        <p:txBody>
          <a:bodyPr>
            <a:noAutofit/>
          </a:bodyPr>
          <a:lstStyle/>
          <a:p>
            <a:r>
              <a:rPr lang="en-US" sz="2400" dirty="0"/>
              <a:t>Standard crutches:</a:t>
            </a:r>
          </a:p>
          <a:p>
            <a:pPr lvl="1"/>
            <a:r>
              <a:rPr lang="en-US" dirty="0"/>
              <a:t>Most of the body’s weight is borne by the hands and wrists and transferred through the arms to the shoulders. </a:t>
            </a:r>
          </a:p>
          <a:p>
            <a:pPr lvl="1"/>
            <a:r>
              <a:rPr lang="en-US" dirty="0"/>
              <a:t>Some to the armpits</a:t>
            </a:r>
          </a:p>
          <a:p>
            <a:pPr marR="0" lvl="0" rtl="0"/>
            <a:r>
              <a:rPr lang="en-US" sz="2400" u="none" strike="noStrike" baseline="0" dirty="0"/>
              <a:t>To use crutches effectively, a person must have good upper body strength. </a:t>
            </a:r>
          </a:p>
          <a:p>
            <a:pPr marR="0" lvl="0" rtl="0"/>
            <a:r>
              <a:rPr lang="en-US" sz="2400" u="none" strike="noStrike" baseline="0" dirty="0"/>
              <a:t>Most adaptive sport crutches, such as ski </a:t>
            </a:r>
            <a:r>
              <a:rPr lang="en-US" sz="2400" u="dbl" strike="noStrike" dirty="0">
                <a:solidFill>
                  <a:srgbClr val="FF0000"/>
                </a:solidFill>
              </a:rPr>
              <a:t>outriggers</a:t>
            </a:r>
            <a:r>
              <a:rPr lang="en-US" sz="2400" u="none" strike="noStrike" baseline="0" dirty="0"/>
              <a:t>, are modifications of these crutches. </a:t>
            </a:r>
          </a:p>
          <a:p>
            <a:pPr lvl="1"/>
            <a:r>
              <a:rPr lang="en-US" u="none" strike="noStrike" baseline="0" dirty="0"/>
              <a:t>Outriggers aid mostly with balance and some weight transfer.</a:t>
            </a:r>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1499"/>
            <a:ext cx="1370330" cy="461665"/>
          </a:xfrm>
          <a:prstGeom prst="rect">
            <a:avLst/>
          </a:prstGeom>
          <a:noFill/>
        </p:spPr>
        <p:txBody>
          <a:bodyPr wrap="square" rtlCol="0">
            <a:spAutoFit/>
          </a:bodyPr>
          <a:lstStyle/>
          <a:p>
            <a:pPr algn="ctr"/>
            <a:r>
              <a:rPr lang="en-US" sz="2400" b="1" dirty="0"/>
              <a:t>32-8</a:t>
            </a:r>
          </a:p>
        </p:txBody>
      </p:sp>
      <p:pic>
        <p:nvPicPr>
          <p:cNvPr id="9218" name="Picture 2" descr="Photo shows a pair of Lofstrand-type crutch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812" y="1562098"/>
            <a:ext cx="2928937" cy="514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33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97CF91-90EE-4AB3-B2EE-B1C4A477987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Medical Equipment and Aids:</a:t>
            </a:r>
            <a:r>
              <a:rPr lang="en-US" b="1" i="0" u="none" strike="noStrike" kern="1600" dirty="0">
                <a:latin typeface="Arial" panose="020B0604020202020204" pitchFamily="34" charset="0"/>
              </a:rPr>
              <a:t> Wheelchair</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28E3270D-0D4D-42F6-80A9-4315E225271D}"/>
              </a:ext>
            </a:extLst>
          </p:cNvPr>
          <p:cNvSpPr>
            <a:spLocks noGrp="1"/>
          </p:cNvSpPr>
          <p:nvPr>
            <p:ph type="body" idx="1"/>
          </p:nvPr>
        </p:nvSpPr>
        <p:spPr>
          <a:xfrm>
            <a:off x="739140" y="2468879"/>
            <a:ext cx="10435590" cy="3098801"/>
          </a:xfrm>
        </p:spPr>
        <p:txBody>
          <a:bodyPr>
            <a:normAutofit/>
          </a:bodyPr>
          <a:lstStyle/>
          <a:p>
            <a:pPr marR="0" lvl="0" rtl="0"/>
            <a:r>
              <a:rPr lang="en-US" u="none" strike="noStrike" baseline="0" dirty="0">
                <a:latin typeface="Arial" panose="020B0604020202020204" pitchFamily="34" charset="0"/>
              </a:rPr>
              <a:t>The primary alternative mode of transportation for those who cannot walk is a wheelchair</a:t>
            </a:r>
            <a:r>
              <a:rPr lang="en-US" dirty="0"/>
              <a:t>.</a:t>
            </a:r>
            <a:endParaRPr lang="en-US" u="none" strike="noStrike" baseline="0" dirty="0">
              <a:latin typeface="Arial" panose="020B0604020202020204" pitchFamily="34" charset="0"/>
            </a:endParaRPr>
          </a:p>
          <a:p>
            <a:pPr lvl="1"/>
            <a:r>
              <a:rPr lang="en-US" dirty="0"/>
              <a:t>M</a:t>
            </a:r>
            <a:r>
              <a:rPr lang="en-US" u="none" strike="noStrike" baseline="0" dirty="0">
                <a:latin typeface="Arial" panose="020B0604020202020204" pitchFamily="34" charset="0"/>
              </a:rPr>
              <a:t>ay be self-propelled, battery assisted, pushed by another person, or completely powered by an onboard battery/motor system</a:t>
            </a:r>
          </a:p>
          <a:p>
            <a:pPr lvl="1"/>
            <a:r>
              <a:rPr lang="en-US" dirty="0"/>
              <a:t>M</a:t>
            </a:r>
            <a:r>
              <a:rPr lang="en-US" u="none" strike="noStrike" baseline="0" dirty="0">
                <a:latin typeface="Arial" panose="020B0604020202020204" pitchFamily="34" charset="0"/>
              </a:rPr>
              <a:t>ay allow for movement across severe terrain, up and down stairs, and allow patients to move to a standing position</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32-8</a:t>
            </a:r>
          </a:p>
        </p:txBody>
      </p:sp>
    </p:spTree>
    <p:extLst>
      <p:ext uri="{BB962C8B-B14F-4D97-AF65-F5344CB8AC3E}">
        <p14:creationId xmlns:p14="http://schemas.microsoft.com/office/powerpoint/2010/main" val="1207718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33FC96-E306-4014-BCCC-69DDDC90851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Medical Equipment and Aids:</a:t>
            </a:r>
            <a:r>
              <a:rPr lang="en-US" b="1" i="0" u="none" strike="noStrike" kern="1600" dirty="0">
                <a:latin typeface="Arial" panose="020B0604020202020204" pitchFamily="34" charset="0"/>
              </a:rPr>
              <a:t> Wheelchair</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53032FDF-B070-4245-AB4E-D8CF1C2FF605}"/>
              </a:ext>
            </a:extLst>
          </p:cNvPr>
          <p:cNvSpPr>
            <a:spLocks noGrp="1"/>
          </p:cNvSpPr>
          <p:nvPr>
            <p:ph type="body" idx="1"/>
          </p:nvPr>
        </p:nvSpPr>
        <p:spPr/>
        <p:txBody>
          <a:bodyPr/>
          <a:lstStyle/>
          <a:p>
            <a:r>
              <a:rPr lang="en-US" dirty="0"/>
              <a:t>Features:</a:t>
            </a:r>
          </a:p>
          <a:p>
            <a:pPr lvl="1"/>
            <a:r>
              <a:rPr lang="en-US" dirty="0"/>
              <a:t>Many come with removable sides or leg extensions that ease transfers to and from the chair. </a:t>
            </a:r>
            <a:endParaRPr lang="en-US" u="none" strike="noStrike" baseline="0" dirty="0">
              <a:latin typeface="Arial" panose="020B0604020202020204" pitchFamily="34" charset="0"/>
            </a:endParaRPr>
          </a:p>
          <a:p>
            <a:pPr lvl="1"/>
            <a:r>
              <a:rPr lang="en-US" u="none" strike="noStrike" baseline="0" dirty="0">
                <a:latin typeface="Arial" panose="020B0604020202020204" pitchFamily="34" charset="0"/>
              </a:rPr>
              <a:t>Some come with a padded seat, whereas others have a bucket seat to aid upper body posture. </a:t>
            </a:r>
          </a:p>
          <a:p>
            <a:pPr marR="0" lvl="0" rtl="0"/>
            <a:r>
              <a:rPr lang="en-US" u="none" strike="noStrike" baseline="0" dirty="0">
                <a:latin typeface="Arial" panose="020B0604020202020204" pitchFamily="34" charset="0"/>
              </a:rPr>
              <a:t>Wheelchairs designed especially for sports are smaller, more lightweight, and have specialized wheels.</a:t>
            </a:r>
          </a:p>
          <a:p>
            <a:pPr marR="0" lvl="0" rtl="0"/>
            <a:r>
              <a:rPr lang="en-US" dirty="0"/>
              <a:t>M</a:t>
            </a:r>
            <a:r>
              <a:rPr lang="en-US" u="none" strike="noStrike" baseline="0" dirty="0">
                <a:latin typeface="Arial" panose="020B0604020202020204" pitchFamily="34" charset="0"/>
              </a:rPr>
              <a:t>odern wheelchairs fold up for easy transport in a vehicle, except motorized wheelchairs and some specialty sport wheelchairs.</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32-8</a:t>
            </a:r>
          </a:p>
        </p:txBody>
      </p:sp>
    </p:spTree>
    <p:extLst>
      <p:ext uri="{BB962C8B-B14F-4D97-AF65-F5344CB8AC3E}">
        <p14:creationId xmlns:p14="http://schemas.microsoft.com/office/powerpoint/2010/main" val="3987495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317BA8-8911-434E-A1F2-08178B5A447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Medical Equipment and Aids:</a:t>
            </a:r>
            <a:r>
              <a:rPr lang="en-US" b="1" i="0" u="none" strike="noStrike" kern="1600" dirty="0"/>
              <a:t> Sliding Board</a:t>
            </a:r>
            <a:endParaRPr lang="en-US" b="1" i="0" u="none" strike="noStrike" kern="1600" baseline="0" dirty="0"/>
          </a:p>
        </p:txBody>
      </p:sp>
      <p:sp>
        <p:nvSpPr>
          <p:cNvPr id="3" name="Text Placeholder 2">
            <a:extLst>
              <a:ext uri="{FF2B5EF4-FFF2-40B4-BE49-F238E27FC236}">
                <a16:creationId xmlns="" xmlns:a16="http://schemas.microsoft.com/office/drawing/2014/main" id="{C82C6ADC-35C9-4BF1-BA2C-1D509C25B1AD}"/>
              </a:ext>
            </a:extLst>
          </p:cNvPr>
          <p:cNvSpPr>
            <a:spLocks noGrp="1"/>
          </p:cNvSpPr>
          <p:nvPr>
            <p:ph sz="half" idx="1"/>
          </p:nvPr>
        </p:nvSpPr>
        <p:spPr>
          <a:xfrm>
            <a:off x="384580" y="1605279"/>
            <a:ext cx="6069514" cy="5131687"/>
          </a:xfrm>
        </p:spPr>
        <p:txBody>
          <a:bodyPr>
            <a:noAutofit/>
          </a:bodyPr>
          <a:lstStyle/>
          <a:p>
            <a:pPr marR="0" lvl="0" rtl="0"/>
            <a:r>
              <a:rPr lang="en-US" u="none" strike="noStrike" baseline="0" dirty="0"/>
              <a:t>Sliding Board:</a:t>
            </a:r>
          </a:p>
          <a:p>
            <a:pPr lvl="1"/>
            <a:r>
              <a:rPr lang="en-US" u="none" strike="noStrike" baseline="0" dirty="0"/>
              <a:t>A smooth, flat board approximately 12 inches wide and 3 feet long </a:t>
            </a:r>
          </a:p>
          <a:p>
            <a:pPr lvl="1"/>
            <a:r>
              <a:rPr lang="en-US" dirty="0"/>
              <a:t>U</a:t>
            </a:r>
            <a:r>
              <a:rPr lang="en-US" u="none" strike="noStrike" baseline="0" dirty="0"/>
              <a:t>sed to assist the transfer of an individual to and from a wheelchair </a:t>
            </a:r>
          </a:p>
          <a:p>
            <a:pPr lvl="1"/>
            <a:r>
              <a:rPr lang="en-US" dirty="0"/>
              <a:t>S</a:t>
            </a:r>
            <a:r>
              <a:rPr lang="en-US" u="none" strike="noStrike" baseline="0" dirty="0"/>
              <a:t>liding board may be used by the disabled person alone.</a:t>
            </a:r>
          </a:p>
          <a:p>
            <a:pPr lvl="1"/>
            <a:r>
              <a:rPr lang="en-US" dirty="0">
                <a:solidFill>
                  <a:schemeClr val="tx2"/>
                </a:solidFill>
              </a:rPr>
              <a:t>O</a:t>
            </a:r>
            <a:r>
              <a:rPr lang="en-US" u="none" strike="noStrike" baseline="0" dirty="0">
                <a:solidFill>
                  <a:schemeClr val="tx2"/>
                </a:solidFill>
              </a:rPr>
              <a:t>thers may use one to slide the person after performing a “total lift” onto the board.</a:t>
            </a:r>
          </a:p>
          <a:p>
            <a:pPr marR="0" lvl="0" rtl="0"/>
            <a:r>
              <a:rPr lang="en-US" u="none" strike="noStrike" baseline="0" dirty="0">
                <a:solidFill>
                  <a:schemeClr val="tx2"/>
                </a:solidFill>
              </a:rPr>
              <a:t>Those with little to no leg muscle function may additionally use a sling device to move leg while sitting.</a:t>
            </a:r>
          </a:p>
          <a:p>
            <a:pPr lvl="1"/>
            <a:r>
              <a:rPr lang="en-US" dirty="0">
                <a:solidFill>
                  <a:schemeClr val="tx2"/>
                </a:solidFill>
              </a:rPr>
              <a:t>Use their arms to move the leg to the desired position</a:t>
            </a:r>
            <a:endParaRPr lang="en-US" u="none" strike="noStrike" baseline="0" dirty="0">
              <a:solidFill>
                <a:schemeClr val="tx2"/>
              </a:solidFill>
            </a:endParaRPr>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1499"/>
            <a:ext cx="1370330" cy="461665"/>
          </a:xfrm>
          <a:prstGeom prst="rect">
            <a:avLst/>
          </a:prstGeom>
          <a:noFill/>
        </p:spPr>
        <p:txBody>
          <a:bodyPr wrap="square" rtlCol="0">
            <a:spAutoFit/>
          </a:bodyPr>
          <a:lstStyle/>
          <a:p>
            <a:pPr algn="ctr"/>
            <a:r>
              <a:rPr lang="en-US" sz="2400" b="1" dirty="0"/>
              <a:t>32-8</a:t>
            </a:r>
          </a:p>
        </p:txBody>
      </p:sp>
      <p:pic>
        <p:nvPicPr>
          <p:cNvPr id="10242" name="Picture 2" descr="Figure shows a smooth flat board with a couple of handle cutoffs at both 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262" y="1756693"/>
            <a:ext cx="2700264" cy="450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62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Equipment and Aides: Additional Equipment</a:t>
            </a:r>
          </a:p>
        </p:txBody>
      </p:sp>
      <p:sp>
        <p:nvSpPr>
          <p:cNvPr id="3" name="Content Placeholder 2"/>
          <p:cNvSpPr>
            <a:spLocks noGrp="1"/>
          </p:cNvSpPr>
          <p:nvPr>
            <p:ph sz="half" idx="1"/>
          </p:nvPr>
        </p:nvSpPr>
        <p:spPr>
          <a:xfrm>
            <a:off x="914399" y="1461052"/>
            <a:ext cx="4221019" cy="4729436"/>
          </a:xfrm>
        </p:spPr>
        <p:txBody>
          <a:bodyPr/>
          <a:lstStyle/>
          <a:p>
            <a:pPr marL="0" indent="0">
              <a:buNone/>
            </a:pPr>
            <a:r>
              <a:rPr lang="en-US" sz="2400" u="dbl" dirty="0">
                <a:solidFill>
                  <a:srgbClr val="FF0000"/>
                </a:solidFill>
              </a:rPr>
              <a:t>Ski-bra</a:t>
            </a:r>
          </a:p>
          <a:p>
            <a:r>
              <a:rPr lang="en-US" dirty="0"/>
              <a:t>A device that attaches to the front of each ski and holds the skis a fixed distance apart so that the tips do not cross or spread apart</a:t>
            </a:r>
          </a:p>
        </p:txBody>
      </p:sp>
      <p:pic>
        <p:nvPicPr>
          <p:cNvPr id="11266" name="Picture 2" descr="Photo shows a pair of bi-ski. The skis with words printed as design are linked together near the tips with metal li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6854" y="2090906"/>
            <a:ext cx="3804980" cy="377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C8A090-4F6B-447E-873F-1CCCC6AF974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 xmlns:a16="http://schemas.microsoft.com/office/drawing/2014/main" id="{3F26970B-F8A4-499D-9A58-1BD6FC7BD7AF}"/>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32-9 Describe how to effectively communicate with a person who has an intellectual disability.</a:t>
            </a:r>
          </a:p>
          <a:p>
            <a:pPr marR="0" lvl="0" rtl="0"/>
            <a:r>
              <a:rPr lang="en-US" u="none" strike="noStrike" baseline="0" dirty="0">
                <a:latin typeface="Arial" panose="020B0604020202020204" pitchFamily="34" charset="0"/>
              </a:rPr>
              <a:t>32-10 Describe three ways to communicate with a deaf person.</a:t>
            </a:r>
          </a:p>
          <a:p>
            <a:pPr marR="0" lvl="0" rtl="0"/>
            <a:r>
              <a:rPr lang="en-US" u="none" strike="noStrike" baseline="0" dirty="0">
                <a:latin typeface="Arial" panose="020B0604020202020204" pitchFamily="34" charset="0"/>
              </a:rPr>
              <a:t>32-11 List the signs and symptoms of autonomic dysreflexia.</a:t>
            </a:r>
          </a:p>
          <a:p>
            <a:pPr marR="0" lvl="0" rtl="0"/>
            <a:r>
              <a:rPr lang="en-US" u="none" strike="noStrike" baseline="0" dirty="0">
                <a:latin typeface="Arial" panose="020B0604020202020204" pitchFamily="34" charset="0"/>
              </a:rPr>
              <a:t>32-12 Describe and demonstrate how to manage an above-the-knee amputee with a femur fracture of the same leg.</a:t>
            </a:r>
          </a:p>
          <a:p>
            <a:pPr marR="0" lvl="0" rtl="0"/>
            <a:r>
              <a:rPr lang="en-US" u="none" strike="noStrike" baseline="0" dirty="0">
                <a:latin typeface="Arial" panose="020B0604020202020204" pitchFamily="34" charset="0"/>
              </a:rPr>
              <a:t>32-13 State the phone number to dial to allow you to talk to a deaf person.</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Tree>
    <p:extLst>
      <p:ext uri="{BB962C8B-B14F-4D97-AF65-F5344CB8AC3E}">
        <p14:creationId xmlns:p14="http://schemas.microsoft.com/office/powerpoint/2010/main" val="3008817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Equipment and Aides: Additional Equipment</a:t>
            </a:r>
          </a:p>
        </p:txBody>
      </p:sp>
      <p:sp>
        <p:nvSpPr>
          <p:cNvPr id="3" name="Content Placeholder 2"/>
          <p:cNvSpPr>
            <a:spLocks noGrp="1"/>
          </p:cNvSpPr>
          <p:nvPr>
            <p:ph sz="half" idx="1"/>
          </p:nvPr>
        </p:nvSpPr>
        <p:spPr>
          <a:xfrm>
            <a:off x="914400" y="1461052"/>
            <a:ext cx="5052292" cy="4729436"/>
          </a:xfrm>
        </p:spPr>
        <p:txBody>
          <a:bodyPr/>
          <a:lstStyle/>
          <a:p>
            <a:r>
              <a:rPr lang="en-US" u="dbl" dirty="0">
                <a:solidFill>
                  <a:srgbClr val="FF0000"/>
                </a:solidFill>
              </a:rPr>
              <a:t>Sit-ski</a:t>
            </a:r>
          </a:p>
          <a:p>
            <a:pPr lvl="1"/>
            <a:r>
              <a:rPr lang="en-US" dirty="0"/>
              <a:t>A device consisting of a </a:t>
            </a:r>
            <a:r>
              <a:rPr lang="en-US" u="dbl" dirty="0">
                <a:solidFill>
                  <a:srgbClr val="FF0000"/>
                </a:solidFill>
              </a:rPr>
              <a:t>bucket</a:t>
            </a:r>
            <a:r>
              <a:rPr lang="en-US" dirty="0"/>
              <a:t> or seat in which the adaptive skier sits </a:t>
            </a:r>
          </a:p>
          <a:p>
            <a:pPr lvl="1"/>
            <a:r>
              <a:rPr lang="en-US" dirty="0"/>
              <a:t>Has one or two skis attached to the bucket</a:t>
            </a:r>
          </a:p>
        </p:txBody>
      </p:sp>
      <p:pic>
        <p:nvPicPr>
          <p:cNvPr id="12290" name="Picture 2" descr="Photo shows A Tetra-ski: a chair with support for the back and legs is mounted on a pair of sk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926" y="1875391"/>
            <a:ext cx="289242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09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Equipment and Aides: Additional Equipment</a:t>
            </a:r>
          </a:p>
        </p:txBody>
      </p:sp>
      <p:sp>
        <p:nvSpPr>
          <p:cNvPr id="3" name="Content Placeholder 2"/>
          <p:cNvSpPr>
            <a:spLocks noGrp="1"/>
          </p:cNvSpPr>
          <p:nvPr>
            <p:ph sz="half" idx="1"/>
          </p:nvPr>
        </p:nvSpPr>
        <p:spPr>
          <a:xfrm>
            <a:off x="914400" y="1461052"/>
            <a:ext cx="4802910" cy="4729436"/>
          </a:xfrm>
        </p:spPr>
        <p:txBody>
          <a:bodyPr/>
          <a:lstStyle/>
          <a:p>
            <a:r>
              <a:rPr lang="en-US" u="dbl" dirty="0">
                <a:solidFill>
                  <a:srgbClr val="FF0000"/>
                </a:solidFill>
              </a:rPr>
              <a:t>Ski spreader</a:t>
            </a:r>
          </a:p>
          <a:p>
            <a:pPr lvl="1"/>
            <a:r>
              <a:rPr lang="en-US" dirty="0"/>
              <a:t>A bar placed under the heels of adaptive skiers to keep the rear of the skis separated and fixed</a:t>
            </a:r>
          </a:p>
          <a:p>
            <a:pPr lvl="1"/>
            <a:r>
              <a:rPr lang="en-US" dirty="0"/>
              <a:t>Often use in conjunction with ski tip tethers to facilitate a stable wedge ski position</a:t>
            </a:r>
          </a:p>
        </p:txBody>
      </p:sp>
      <p:pic>
        <p:nvPicPr>
          <p:cNvPr id="13314" name="Picture 2" descr="Photo shows a ski bra. A pair of ski has a rod, just behind the boots placed on it, connecting the two skis at a fixed dista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121" y="1978611"/>
            <a:ext cx="3571322" cy="352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89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Equipment and Aides: Additional Equipment</a:t>
            </a:r>
          </a:p>
        </p:txBody>
      </p:sp>
      <p:sp>
        <p:nvSpPr>
          <p:cNvPr id="3" name="Content Placeholder 2"/>
          <p:cNvSpPr>
            <a:spLocks noGrp="1"/>
          </p:cNvSpPr>
          <p:nvPr>
            <p:ph sz="half" idx="1"/>
          </p:nvPr>
        </p:nvSpPr>
        <p:spPr>
          <a:xfrm>
            <a:off x="914400" y="1461052"/>
            <a:ext cx="5301674" cy="4729436"/>
          </a:xfrm>
        </p:spPr>
        <p:txBody>
          <a:bodyPr/>
          <a:lstStyle/>
          <a:p>
            <a:r>
              <a:rPr lang="en-US" u="dbl" dirty="0">
                <a:solidFill>
                  <a:srgbClr val="FF0000"/>
                </a:solidFill>
              </a:rPr>
              <a:t>Ski stander</a:t>
            </a:r>
          </a:p>
          <a:p>
            <a:pPr lvl="1"/>
            <a:r>
              <a:rPr lang="en-US" dirty="0"/>
              <a:t>A device that attaches to skis and utilizes a waist harness and arm rest to help support the adaptive skier in a standing position </a:t>
            </a:r>
          </a:p>
        </p:txBody>
      </p:sp>
      <p:pic>
        <p:nvPicPr>
          <p:cNvPr id="14338" name="Picture 2" descr="Photo shows an athlete standing on a pair of skis attached to a pair of ski stander which has handles that offer support at the elbows. A guide holding the tethers is standing behind h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638" y="1766888"/>
            <a:ext cx="2941637" cy="369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91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5DC0D8-4650-49C0-90ED-A243D1275C6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Medical Equipment and Aids:</a:t>
            </a:r>
            <a:r>
              <a:rPr lang="en-US" b="1" i="0" u="none" strike="noStrike" kern="1600" dirty="0">
                <a:latin typeface="Arial" panose="020B0604020202020204" pitchFamily="34" charset="0"/>
              </a:rPr>
              <a:t> Terminology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8CBD4ED4-BD9A-4169-8B2A-91F6070AB2A2}"/>
              </a:ext>
            </a:extLst>
          </p:cNvPr>
          <p:cNvSpPr>
            <a:spLocks noGrp="1"/>
          </p:cNvSpPr>
          <p:nvPr>
            <p:ph type="body" idx="1"/>
          </p:nvPr>
        </p:nvSpPr>
        <p:spPr>
          <a:xfrm>
            <a:off x="891540" y="2203704"/>
            <a:ext cx="5176751" cy="3986213"/>
          </a:xfrm>
        </p:spPr>
        <p:txBody>
          <a:bodyPr/>
          <a:lstStyle/>
          <a:p>
            <a:r>
              <a:rPr lang="en-US" u="none" strike="noStrike" baseline="0" dirty="0">
                <a:latin typeface="Arial" panose="020B0604020202020204" pitchFamily="34" charset="0"/>
              </a:rPr>
              <a:t>Three</a:t>
            </a:r>
            <a:r>
              <a:rPr lang="en-US" baseline="0" dirty="0"/>
              <a:t>-</a:t>
            </a:r>
            <a:r>
              <a:rPr lang="en-US" u="none" strike="noStrike" dirty="0">
                <a:latin typeface="Arial" panose="020B0604020202020204" pitchFamily="34" charset="0"/>
              </a:rPr>
              <a:t>Track Adaptive Skier: uses two outriggers plus one ski or snowboard</a:t>
            </a:r>
          </a:p>
          <a:p>
            <a:r>
              <a:rPr lang="en-US" u="dbl" baseline="0" dirty="0">
                <a:solidFill>
                  <a:srgbClr val="FF0000"/>
                </a:solidFill>
              </a:rPr>
              <a:t>Four-</a:t>
            </a:r>
            <a:r>
              <a:rPr lang="en-US" u="dbl" dirty="0">
                <a:solidFill>
                  <a:srgbClr val="FF0000"/>
                </a:solidFill>
              </a:rPr>
              <a:t>Track Adaptive Skier</a:t>
            </a:r>
            <a:r>
              <a:rPr lang="en-US" dirty="0"/>
              <a:t>: uses two outriggers plus two skis</a:t>
            </a:r>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32-8</a:t>
            </a:r>
          </a:p>
        </p:txBody>
      </p:sp>
      <p:pic>
        <p:nvPicPr>
          <p:cNvPr id="15362" name="Picture 2" descr="Photo shows an adaptive athlete with an amputated leg above the knee skiing using a ski spreader. A long rod is attached vertically to the ski attached to her active l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920" y="2402959"/>
            <a:ext cx="4482574" cy="295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32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5DC0D8-4650-49C0-90ED-A243D1275C6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Medical Equipment and Aids:</a:t>
            </a:r>
            <a:r>
              <a:rPr lang="en-US" b="1" i="0" u="none" strike="noStrike" kern="1600" dirty="0">
                <a:latin typeface="Arial" panose="020B0604020202020204" pitchFamily="34" charset="0"/>
              </a:rPr>
              <a:t> Considerations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8CBD4ED4-BD9A-4169-8B2A-91F6070AB2A2}"/>
              </a:ext>
            </a:extLst>
          </p:cNvPr>
          <p:cNvSpPr>
            <a:spLocks noGrp="1"/>
          </p:cNvSpPr>
          <p:nvPr>
            <p:ph type="body" idx="1"/>
          </p:nvPr>
        </p:nvSpPr>
        <p:spPr/>
        <p:txBody>
          <a:bodyPr/>
          <a:lstStyle/>
          <a:p>
            <a:pPr marR="0" lvl="0" rtl="0"/>
            <a:endParaRPr lang="en-US" dirty="0"/>
          </a:p>
          <a:p>
            <a:pPr marR="0" lvl="0" rtl="0"/>
            <a:r>
              <a:rPr lang="en-US" u="none" strike="noStrike" baseline="0" dirty="0">
                <a:latin typeface="Arial" panose="020B0604020202020204" pitchFamily="34" charset="0"/>
              </a:rPr>
              <a:t>The equipment and prosthetic devices adaptive athletes use in all these activities are typically very expensive. </a:t>
            </a:r>
          </a:p>
          <a:p>
            <a:pPr lvl="1"/>
            <a:r>
              <a:rPr lang="en-US" dirty="0"/>
              <a:t>T</a:t>
            </a:r>
            <a:r>
              <a:rPr lang="en-US" u="none" strike="noStrike" baseline="0" dirty="0">
                <a:latin typeface="Arial" panose="020B0604020202020204" pitchFamily="34" charset="0"/>
              </a:rPr>
              <a:t>ake special care in handling and transporting the equipment of ill or injured adaptive athletes. </a:t>
            </a:r>
          </a:p>
          <a:p>
            <a:pPr lvl="1"/>
            <a:r>
              <a:rPr lang="en-US" dirty="0"/>
              <a:t>K</a:t>
            </a:r>
            <a:r>
              <a:rPr lang="en-US" u="none" strike="noStrike" baseline="0" dirty="0">
                <a:latin typeface="Arial" panose="020B0604020202020204" pitchFamily="34" charset="0"/>
              </a:rPr>
              <a:t>eep equipment nearby and ensure that it is transported safely with the athlete.</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32-8</a:t>
            </a:r>
          </a:p>
        </p:txBody>
      </p:sp>
    </p:spTree>
    <p:extLst>
      <p:ext uri="{BB962C8B-B14F-4D97-AF65-F5344CB8AC3E}">
        <p14:creationId xmlns:p14="http://schemas.microsoft.com/office/powerpoint/2010/main" val="3631317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Communication Strategies</a:t>
            </a:r>
          </a:p>
        </p:txBody>
      </p:sp>
    </p:spTree>
    <p:extLst>
      <p:ext uri="{BB962C8B-B14F-4D97-AF65-F5344CB8AC3E}">
        <p14:creationId xmlns:p14="http://schemas.microsoft.com/office/powerpoint/2010/main" val="213895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176B58-5DC2-4B7C-A001-1B114C1AE6FF}"/>
              </a:ext>
            </a:extLst>
          </p:cNvPr>
          <p:cNvSpPr>
            <a:spLocks noGrp="1"/>
          </p:cNvSpPr>
          <p:nvPr>
            <p:ph type="title"/>
          </p:nvPr>
        </p:nvSpPr>
        <p:spPr/>
        <p:txBody>
          <a:bodyPr/>
          <a:lstStyle/>
          <a:p>
            <a:pPr marR="0" rtl="0"/>
            <a:r>
              <a:rPr lang="fr-FR" b="1" i="0" u="none" strike="noStrike" kern="1600" baseline="0" dirty="0">
                <a:latin typeface="Arial" panose="020B0604020202020204" pitchFamily="34" charset="0"/>
              </a:rPr>
              <a:t>Communication </a:t>
            </a:r>
            <a:r>
              <a:rPr lang="en-US" b="1" i="0" u="none" strike="noStrike" kern="1600" baseline="0" dirty="0">
                <a:latin typeface="Arial" panose="020B0604020202020204" pitchFamily="34" charset="0"/>
              </a:rPr>
              <a:t>Strategies</a:t>
            </a:r>
            <a:r>
              <a:rPr lang="fr-FR" b="1" i="0" u="none" strike="noStrike" kern="1600" baseline="0" dirty="0">
                <a:latin typeface="Arial" panose="020B0604020202020204" pitchFamily="34" charset="0"/>
              </a:rPr>
              <a:t>: Physical Impairment</a:t>
            </a:r>
          </a:p>
        </p:txBody>
      </p:sp>
      <p:sp>
        <p:nvSpPr>
          <p:cNvPr id="3" name="Text Placeholder 2">
            <a:extLst>
              <a:ext uri="{FF2B5EF4-FFF2-40B4-BE49-F238E27FC236}">
                <a16:creationId xmlns="" xmlns:a16="http://schemas.microsoft.com/office/drawing/2014/main" id="{32BA4B33-51BF-4C82-AC41-EA99F8E6A55E}"/>
              </a:ext>
            </a:extLst>
          </p:cNvPr>
          <p:cNvSpPr>
            <a:spLocks noGrp="1"/>
          </p:cNvSpPr>
          <p:nvPr>
            <p:ph type="body" idx="1"/>
          </p:nvPr>
        </p:nvSpPr>
        <p:spPr>
          <a:xfrm>
            <a:off x="878205" y="2143760"/>
            <a:ext cx="10435590" cy="4239198"/>
          </a:xfrm>
        </p:spPr>
        <p:txBody>
          <a:bodyPr>
            <a:normAutofit/>
          </a:bodyPr>
          <a:lstStyle/>
          <a:p>
            <a:pPr marR="0" lvl="0" rtl="0"/>
            <a:r>
              <a:rPr lang="en-US" u="none" strike="noStrike" baseline="0" dirty="0">
                <a:latin typeface="Arial" panose="020B0604020202020204" pitchFamily="34" charset="0"/>
              </a:rPr>
              <a:t>Adaptive athletes with </a:t>
            </a:r>
            <a:r>
              <a:rPr lang="en-US" i="1" u="none" strike="noStrike" baseline="0" dirty="0">
                <a:latin typeface="Arial" panose="020B0604020202020204" pitchFamily="34" charset="0"/>
              </a:rPr>
              <a:t>physical</a:t>
            </a:r>
            <a:r>
              <a:rPr lang="en-US" u="none" strike="noStrike" baseline="0" dirty="0">
                <a:latin typeface="Arial" panose="020B0604020202020204" pitchFamily="34" charset="0"/>
              </a:rPr>
              <a:t> impairments generally communicate as any other individual would, but their level of anxiety may be higher. </a:t>
            </a:r>
          </a:p>
          <a:p>
            <a:r>
              <a:rPr lang="en-US" dirty="0"/>
              <a:t>G</a:t>
            </a:r>
            <a:r>
              <a:rPr lang="en-US" u="none" strike="noStrike" baseline="0" dirty="0">
                <a:latin typeface="Arial" panose="020B0604020202020204" pitchFamily="34" charset="0"/>
              </a:rPr>
              <a:t>ood communication provides the basis for understanding and is one of the hallmarks of a highly trained rescuer. </a:t>
            </a:r>
          </a:p>
          <a:p>
            <a:pPr lvl="1"/>
            <a:r>
              <a:rPr lang="en-US" dirty="0"/>
              <a:t>Addressing the patient at an appropriate level for eye contact</a:t>
            </a:r>
          </a:p>
          <a:p>
            <a:pPr lvl="1"/>
            <a:r>
              <a:rPr lang="en-US" dirty="0"/>
              <a:t>Consider sitting or kneeling to speak with a wheelchair or sit-ski athlete. </a:t>
            </a:r>
          </a:p>
          <a:p>
            <a:pPr lvl="1"/>
            <a:r>
              <a:rPr lang="en-US" dirty="0"/>
              <a:t>OEC technicians can gain the confidence of injured or ill adaptive athletes if they ask how they can help, and how best to care for them and their equipment. </a:t>
            </a:r>
          </a:p>
          <a:p>
            <a:pPr lvl="1"/>
            <a:r>
              <a:rPr lang="en-US" dirty="0"/>
              <a:t>Communicate with the patient’s companion, relative, or caregiver because they may have important information that guides your care.</a:t>
            </a:r>
          </a:p>
          <a:p>
            <a:pPr lvl="1"/>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4048312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3842A6-44D3-4A78-86A0-3B3A08E5AB58}"/>
              </a:ext>
            </a:extLst>
          </p:cNvPr>
          <p:cNvSpPr>
            <a:spLocks noGrp="1"/>
          </p:cNvSpPr>
          <p:nvPr>
            <p:ph type="title"/>
          </p:nvPr>
        </p:nvSpPr>
        <p:spPr/>
        <p:txBody>
          <a:bodyPr/>
          <a:lstStyle/>
          <a:p>
            <a:r>
              <a:rPr lang="fr-FR" b="1" i="0" u="none" strike="noStrike" kern="1600" baseline="0" dirty="0">
                <a:latin typeface="Arial" panose="020B0604020202020204" pitchFamily="34" charset="0"/>
              </a:rPr>
              <a:t>Communication Strategies:</a:t>
            </a:r>
            <a:r>
              <a:rPr lang="fr-FR" b="1" i="0" u="none" strike="noStrike" kern="1600" dirty="0">
                <a:latin typeface="Arial" panose="020B0604020202020204" pitchFamily="34" charset="0"/>
              </a:rPr>
              <a:t> Intellectual </a:t>
            </a:r>
            <a:r>
              <a:rPr lang="fr-FR" kern="1600" dirty="0"/>
              <a:t>Disability</a:t>
            </a:r>
            <a:endParaRPr lang="fr-FR"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8D02FDA2-D11D-460D-A9EC-267DC63DEC6D}"/>
              </a:ext>
            </a:extLst>
          </p:cNvPr>
          <p:cNvSpPr>
            <a:spLocks noGrp="1"/>
          </p:cNvSpPr>
          <p:nvPr>
            <p:ph type="body" idx="1"/>
          </p:nvPr>
        </p:nvSpPr>
        <p:spPr/>
        <p:txBody>
          <a:bodyPr>
            <a:normAutofit/>
          </a:bodyPr>
          <a:lstStyle/>
          <a:p>
            <a:pPr marR="0" lvl="0" rtl="0"/>
            <a:r>
              <a:rPr lang="en-US" dirty="0"/>
              <a:t>I</a:t>
            </a:r>
            <a:r>
              <a:rPr lang="en-US" u="none" strike="noStrike" baseline="0" dirty="0">
                <a:latin typeface="Arial" panose="020B0604020202020204" pitchFamily="34" charset="0"/>
              </a:rPr>
              <a:t>ntellectual disabilities are likely to affect communication.</a:t>
            </a:r>
          </a:p>
          <a:p>
            <a:pPr marR="0" lvl="0" rtl="0"/>
            <a:r>
              <a:rPr lang="en-US" u="none" strike="noStrike" baseline="0" dirty="0">
                <a:latin typeface="Arial" panose="020B0604020202020204" pitchFamily="34" charset="0"/>
              </a:rPr>
              <a:t>Always attempt to talk to the adaptive athlete first.</a:t>
            </a:r>
          </a:p>
          <a:p>
            <a:pPr lvl="1"/>
            <a:r>
              <a:rPr lang="en-US" dirty="0"/>
              <a:t>S</a:t>
            </a:r>
            <a:r>
              <a:rPr lang="en-US" u="none" strike="noStrike" baseline="0" dirty="0">
                <a:latin typeface="Arial" panose="020B0604020202020204" pitchFamily="34" charset="0"/>
              </a:rPr>
              <a:t>evere disability:</a:t>
            </a:r>
            <a:r>
              <a:rPr lang="en-US" u="none" strike="noStrike" dirty="0">
                <a:latin typeface="Arial" panose="020B0604020202020204" pitchFamily="34" charset="0"/>
              </a:rPr>
              <a:t> </a:t>
            </a:r>
            <a:r>
              <a:rPr lang="en-US" u="none" strike="noStrike" baseline="0" dirty="0">
                <a:latin typeface="Arial" panose="020B0604020202020204" pitchFamily="34" charset="0"/>
              </a:rPr>
              <a:t>may need</a:t>
            </a:r>
            <a:r>
              <a:rPr lang="en-US" u="none" strike="noStrike" dirty="0">
                <a:latin typeface="Arial" panose="020B0604020202020204" pitchFamily="34" charset="0"/>
              </a:rPr>
              <a:t> to </a:t>
            </a:r>
            <a:r>
              <a:rPr lang="en-US" u="none" strike="noStrike" baseline="0" dirty="0">
                <a:latin typeface="Arial" panose="020B0604020202020204" pitchFamily="34" charset="0"/>
              </a:rPr>
              <a:t>rely on the athlete’s companion to answer history-related questions, provide valuable information regarding assessment findings and to get complete SAMPLE information</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32-9</a:t>
            </a:r>
          </a:p>
        </p:txBody>
      </p:sp>
    </p:spTree>
    <p:extLst>
      <p:ext uri="{BB962C8B-B14F-4D97-AF65-F5344CB8AC3E}">
        <p14:creationId xmlns:p14="http://schemas.microsoft.com/office/powerpoint/2010/main" val="128234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360455-429F-4756-99AD-BF74563519F5}"/>
              </a:ext>
            </a:extLst>
          </p:cNvPr>
          <p:cNvSpPr>
            <a:spLocks noGrp="1"/>
          </p:cNvSpPr>
          <p:nvPr>
            <p:ph type="title"/>
          </p:nvPr>
        </p:nvSpPr>
        <p:spPr/>
        <p:txBody>
          <a:bodyPr/>
          <a:lstStyle/>
          <a:p>
            <a:r>
              <a:rPr lang="fr-FR" b="1" i="0" u="none" strike="noStrike" kern="1600" baseline="0" dirty="0">
                <a:latin typeface="Arial" panose="020B0604020202020204" pitchFamily="34" charset="0"/>
              </a:rPr>
              <a:t>Communication Strategies:</a:t>
            </a:r>
            <a:r>
              <a:rPr lang="fr-FR" b="1" i="0" u="none" strike="noStrike" kern="1600" dirty="0">
                <a:latin typeface="Arial" panose="020B0604020202020204" pitchFamily="34" charset="0"/>
              </a:rPr>
              <a:t> Intellectual </a:t>
            </a:r>
            <a:r>
              <a:rPr lang="fr-FR" kern="1600" dirty="0"/>
              <a:t>Disability</a:t>
            </a:r>
            <a:endParaRPr lang="fr-FR"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9AAC60AC-FBB2-46E5-BA81-2AA294064BA8}"/>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Intellectual disabilities may slow an adaptive athlete’s ability to:</a:t>
            </a:r>
          </a:p>
          <a:p>
            <a:pPr lvl="1"/>
            <a:r>
              <a:rPr lang="en-US" u="none" strike="noStrike" baseline="0" dirty="0">
                <a:latin typeface="Arial" panose="020B0604020202020204" pitchFamily="34" charset="0"/>
              </a:rPr>
              <a:t>Understand or respond to questions</a:t>
            </a:r>
          </a:p>
          <a:p>
            <a:pPr lvl="1"/>
            <a:r>
              <a:rPr lang="en-US" u="none" strike="noStrike" baseline="0" dirty="0">
                <a:latin typeface="Arial" panose="020B0604020202020204" pitchFamily="34" charset="0"/>
              </a:rPr>
              <a:t>Appreciate the importance of scene safety</a:t>
            </a:r>
          </a:p>
          <a:p>
            <a:pPr lvl="0"/>
            <a:r>
              <a:rPr lang="en-US" dirty="0"/>
              <a:t>Use clear and concise communication.</a:t>
            </a:r>
          </a:p>
          <a:p>
            <a:pPr lvl="1"/>
            <a:r>
              <a:rPr lang="fr-FR" u="none" strike="noStrike" baseline="0" dirty="0">
                <a:latin typeface="Arial" panose="020B0604020202020204" pitchFamily="34" charset="0"/>
              </a:rPr>
              <a:t>Use simple, direct, </a:t>
            </a:r>
            <a:r>
              <a:rPr lang="en-US" u="none" strike="noStrike" baseline="0" dirty="0">
                <a:latin typeface="Arial" panose="020B0604020202020204" pitchFamily="34" charset="0"/>
              </a:rPr>
              <a:t>polite</a:t>
            </a:r>
            <a:r>
              <a:rPr lang="fr-FR" u="none" strike="noStrike" baseline="0" dirty="0">
                <a:latin typeface="Arial" panose="020B0604020202020204" pitchFamily="34" charset="0"/>
              </a:rPr>
              <a:t> sentences. </a:t>
            </a:r>
          </a:p>
          <a:p>
            <a:pPr lvl="1"/>
            <a:r>
              <a:rPr lang="en-US" u="none" strike="noStrike" baseline="0" dirty="0">
                <a:latin typeface="Arial" panose="020B0604020202020204" pitchFamily="34" charset="0"/>
              </a:rPr>
              <a:t>Present one question, instruction, or statement at a time. </a:t>
            </a:r>
          </a:p>
          <a:p>
            <a:pPr lvl="1"/>
            <a:r>
              <a:rPr lang="en-US" u="none" strike="noStrike" baseline="0" dirty="0">
                <a:latin typeface="Arial" panose="020B0604020202020204" pitchFamily="34" charset="0"/>
              </a:rPr>
              <a:t>Avoid using phrases that have more than one meaning or include difficult medical words.</a:t>
            </a:r>
          </a:p>
          <a:p>
            <a:pPr lvl="1"/>
            <a:r>
              <a:rPr lang="en-US" dirty="0"/>
              <a:t>Open-ended questions may be too difficult. </a:t>
            </a:r>
          </a:p>
          <a:p>
            <a:pPr lvl="1"/>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32-9</a:t>
            </a:r>
          </a:p>
        </p:txBody>
      </p:sp>
    </p:spTree>
    <p:extLst>
      <p:ext uri="{BB962C8B-B14F-4D97-AF65-F5344CB8AC3E}">
        <p14:creationId xmlns:p14="http://schemas.microsoft.com/office/powerpoint/2010/main" val="2562135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EB15AA-2AE6-4F34-AE15-28B89B3690BF}"/>
              </a:ext>
            </a:extLst>
          </p:cNvPr>
          <p:cNvSpPr>
            <a:spLocks noGrp="1"/>
          </p:cNvSpPr>
          <p:nvPr>
            <p:ph type="title"/>
          </p:nvPr>
        </p:nvSpPr>
        <p:spPr/>
        <p:txBody>
          <a:bodyPr/>
          <a:lstStyle/>
          <a:p>
            <a:r>
              <a:rPr lang="fr-FR" b="1" i="0" u="none" strike="noStrike" kern="1600" baseline="0" dirty="0">
                <a:latin typeface="Arial" panose="020B0604020202020204" pitchFamily="34" charset="0"/>
              </a:rPr>
              <a:t>Communication Strategies:</a:t>
            </a:r>
            <a:r>
              <a:rPr lang="fr-FR" b="1" i="0" u="none" strike="noStrike" kern="1600" dirty="0">
                <a:latin typeface="Arial" panose="020B0604020202020204" pitchFamily="34" charset="0"/>
              </a:rPr>
              <a:t> Intellectual </a:t>
            </a:r>
            <a:r>
              <a:rPr lang="fr-FR" kern="1600" dirty="0"/>
              <a:t>Disability</a:t>
            </a:r>
            <a:endParaRPr lang="fr-FR"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E1AAD825-5517-44D9-8450-B54B10FA6D83}"/>
              </a:ext>
            </a:extLst>
          </p:cNvPr>
          <p:cNvSpPr>
            <a:spLocks noGrp="1"/>
          </p:cNvSpPr>
          <p:nvPr>
            <p:ph type="body" idx="1"/>
          </p:nvPr>
        </p:nvSpPr>
        <p:spPr>
          <a:xfrm>
            <a:off x="891540" y="2357121"/>
            <a:ext cx="10435590" cy="3832796"/>
          </a:xfrm>
        </p:spPr>
        <p:txBody>
          <a:bodyPr>
            <a:normAutofit fontScale="92500"/>
          </a:bodyPr>
          <a:lstStyle/>
          <a:p>
            <a:pPr marR="0" lvl="0" rtl="0"/>
            <a:r>
              <a:rPr lang="en-US" u="none" strike="noStrike" baseline="0" dirty="0">
                <a:latin typeface="Arial" panose="020B0604020202020204" pitchFamily="34" charset="0"/>
              </a:rPr>
              <a:t>Avoid frightening patients by making sudden movements or by speaking in a loud voice. </a:t>
            </a:r>
          </a:p>
          <a:p>
            <a:pPr marR="0" lvl="0" rtl="0"/>
            <a:r>
              <a:rPr lang="en-US" u="none" strike="noStrike" baseline="0" dirty="0">
                <a:latin typeface="Arial" panose="020B0604020202020204" pitchFamily="34" charset="0"/>
              </a:rPr>
              <a:t>On-scene stimuli, such as noise from snowmaking equipment, may distract patients. </a:t>
            </a:r>
          </a:p>
          <a:p>
            <a:pPr marR="0" lvl="0" rtl="0"/>
            <a:r>
              <a:rPr lang="en-US" u="none" strike="noStrike" baseline="0" dirty="0">
                <a:latin typeface="Arial" panose="020B0604020202020204" pitchFamily="34" charset="0"/>
              </a:rPr>
              <a:t>Direct other rescue team members to manage any distractions in and around the scene. </a:t>
            </a:r>
          </a:p>
          <a:p>
            <a:pPr marR="0" lvl="0" rtl="0"/>
            <a:r>
              <a:rPr lang="en-US" u="none" strike="noStrike" baseline="0" dirty="0">
                <a:latin typeface="Arial" panose="020B0604020202020204" pitchFamily="34" charset="0"/>
              </a:rPr>
              <a:t>These adaptive athletes may be extra anxious that your treatment will cause further pain, so be gentle. </a:t>
            </a:r>
          </a:p>
          <a:p>
            <a:pPr marR="0" lvl="0" rtl="0"/>
            <a:r>
              <a:rPr lang="en-US" u="none" strike="noStrike" baseline="0" dirty="0">
                <a:latin typeface="Arial" panose="020B0604020202020204" pitchFamily="34" charset="0"/>
              </a:rPr>
              <a:t>Establishing personal space boundaries or understanding the need for a physical exam may be very difficult.</a:t>
            </a:r>
          </a:p>
          <a:p>
            <a:r>
              <a:rPr lang="en-US" dirty="0"/>
              <a:t>B</a:t>
            </a:r>
            <a:r>
              <a:rPr lang="en-US" u="none" strike="noStrike" baseline="0" dirty="0">
                <a:latin typeface="Arial" panose="020B0604020202020204" pitchFamily="34" charset="0"/>
              </a:rPr>
              <a:t>e honest.</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32-9</a:t>
            </a:r>
          </a:p>
        </p:txBody>
      </p:sp>
    </p:spTree>
    <p:extLst>
      <p:ext uri="{BB962C8B-B14F-4D97-AF65-F5344CB8AC3E}">
        <p14:creationId xmlns:p14="http://schemas.microsoft.com/office/powerpoint/2010/main" val="158544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a:xfrm>
            <a:off x="891540" y="1671782"/>
            <a:ext cx="10435590" cy="4518135"/>
          </a:xfrm>
        </p:spPr>
        <p:txBody>
          <a:bodyPr numCol="3"/>
          <a:lstStyle/>
          <a:p>
            <a:r>
              <a:rPr lang="en-US" dirty="0"/>
              <a:t>Adaptive athlete</a:t>
            </a:r>
          </a:p>
          <a:p>
            <a:r>
              <a:rPr lang="en-US" dirty="0"/>
              <a:t>Attention-deficit/hyperactivity disorder (ADHD)</a:t>
            </a:r>
          </a:p>
          <a:p>
            <a:r>
              <a:rPr lang="en-US" dirty="0"/>
              <a:t>Autonomic dysreflexia</a:t>
            </a:r>
          </a:p>
          <a:p>
            <a:r>
              <a:rPr lang="en-US" dirty="0"/>
              <a:t>Bi-ski</a:t>
            </a:r>
          </a:p>
          <a:p>
            <a:r>
              <a:rPr lang="en-US" dirty="0"/>
              <a:t>Bucket</a:t>
            </a:r>
          </a:p>
          <a:p>
            <a:r>
              <a:rPr lang="en-US" dirty="0"/>
              <a:t>Cochlear implant</a:t>
            </a:r>
          </a:p>
          <a:p>
            <a:r>
              <a:rPr lang="en-US" dirty="0"/>
              <a:t>Cognitive disabilities </a:t>
            </a:r>
          </a:p>
          <a:p>
            <a:r>
              <a:rPr lang="en-US" dirty="0"/>
              <a:t>Dyslexia</a:t>
            </a:r>
          </a:p>
          <a:p>
            <a:r>
              <a:rPr lang="en-US" dirty="0"/>
              <a:t>Expressive aphasia</a:t>
            </a:r>
          </a:p>
          <a:p>
            <a:r>
              <a:rPr lang="en-US" dirty="0"/>
              <a:t>Four-track adaptive skier </a:t>
            </a:r>
          </a:p>
          <a:p>
            <a:r>
              <a:rPr lang="en-US" dirty="0"/>
              <a:t>Guide</a:t>
            </a:r>
          </a:p>
          <a:p>
            <a:r>
              <a:rPr lang="en-US" dirty="0"/>
              <a:t>Mono-ski</a:t>
            </a:r>
          </a:p>
          <a:p>
            <a:r>
              <a:rPr lang="en-US" dirty="0"/>
              <a:t>Ostomy bag </a:t>
            </a:r>
          </a:p>
          <a:p>
            <a:r>
              <a:rPr lang="en-US" dirty="0"/>
              <a:t>Outrigger</a:t>
            </a:r>
          </a:p>
          <a:p>
            <a:r>
              <a:rPr lang="en-US" dirty="0"/>
              <a:t>Paraplegics</a:t>
            </a:r>
          </a:p>
          <a:p>
            <a:r>
              <a:rPr lang="en-US" dirty="0"/>
              <a:t>Prosthetic</a:t>
            </a:r>
          </a:p>
          <a:p>
            <a:r>
              <a:rPr lang="en-US" dirty="0"/>
              <a:t>Quadriplegics</a:t>
            </a:r>
          </a:p>
          <a:p>
            <a:r>
              <a:rPr lang="en-US" dirty="0"/>
              <a:t>Sit-ski</a:t>
            </a:r>
          </a:p>
          <a:p>
            <a:r>
              <a:rPr lang="en-US" dirty="0"/>
              <a:t>Ski bra</a:t>
            </a:r>
          </a:p>
          <a:p>
            <a:r>
              <a:rPr lang="en-US" dirty="0"/>
              <a:t>Ski spreader</a:t>
            </a:r>
          </a:p>
          <a:p>
            <a:r>
              <a:rPr lang="en-US" dirty="0"/>
              <a:t>Ski stander</a:t>
            </a:r>
          </a:p>
          <a:p>
            <a:endParaRPr lang="en-US" dirty="0"/>
          </a:p>
        </p:txBody>
      </p:sp>
    </p:spTree>
    <p:extLst>
      <p:ext uri="{BB962C8B-B14F-4D97-AF65-F5344CB8AC3E}">
        <p14:creationId xmlns:p14="http://schemas.microsoft.com/office/powerpoint/2010/main" val="1129081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A94DD2-4BBF-4FAC-9AD1-A9F093E27479}"/>
              </a:ext>
            </a:extLst>
          </p:cNvPr>
          <p:cNvSpPr>
            <a:spLocks noGrp="1"/>
          </p:cNvSpPr>
          <p:nvPr>
            <p:ph type="title"/>
          </p:nvPr>
        </p:nvSpPr>
        <p:spPr/>
        <p:txBody>
          <a:bodyPr/>
          <a:lstStyle/>
          <a:p>
            <a:r>
              <a:rPr lang="fr-FR" b="1" i="0" u="none" strike="noStrike" kern="1600" baseline="0" dirty="0">
                <a:latin typeface="Arial" panose="020B0604020202020204" pitchFamily="34" charset="0"/>
              </a:rPr>
              <a:t>Communication Strategies:</a:t>
            </a:r>
            <a:r>
              <a:rPr lang="fr-FR" b="1" i="0" u="none" strike="noStrike" kern="1600" dirty="0">
                <a:latin typeface="Arial" panose="020B0604020202020204" pitchFamily="34" charset="0"/>
              </a:rPr>
              <a:t> </a:t>
            </a:r>
            <a:r>
              <a:rPr lang="fr-FR" b="1" i="0" u="none" strike="noStrike" kern="1600" baseline="0" dirty="0">
                <a:latin typeface="Arial" panose="020B0604020202020204" pitchFamily="34" charset="0"/>
              </a:rPr>
              <a:t>Intellectual</a:t>
            </a:r>
            <a:r>
              <a:rPr lang="fr-FR" b="1" i="0" u="none" strike="noStrike" kern="1600" dirty="0">
                <a:latin typeface="Arial" panose="020B0604020202020204" pitchFamily="34" charset="0"/>
              </a:rPr>
              <a:t> </a:t>
            </a:r>
            <a:r>
              <a:rPr lang="fr-FR" kern="1600" dirty="0"/>
              <a:t>Disability</a:t>
            </a:r>
            <a:endParaRPr lang="fr-FR"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ACA01BD2-0E55-4F76-9E5D-03BC2D323754}"/>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Adaptive athletes with learning disorders or cognitive disabilities may not be able to process questions normally or understand what you are doing without explanation. </a:t>
            </a:r>
          </a:p>
          <a:p>
            <a:pPr lvl="1"/>
            <a:r>
              <a:rPr lang="en-US" u="none" strike="noStrike" baseline="0" dirty="0">
                <a:latin typeface="Arial" panose="020B0604020202020204" pitchFamily="34" charset="0"/>
              </a:rPr>
              <a:t>Mental illness may cause a personality or behavior change that impairs an adaptive athlete’s ability to follow instructions. </a:t>
            </a:r>
          </a:p>
          <a:p>
            <a:pPr lvl="1"/>
            <a:r>
              <a:rPr lang="en-US" u="none" strike="noStrike" baseline="0" dirty="0">
                <a:latin typeface="Arial" panose="020B0604020202020204" pitchFamily="34" charset="0"/>
              </a:rPr>
              <a:t>Try to address the patient directly, even if his or her cognitive capacity is diminished. </a:t>
            </a:r>
          </a:p>
          <a:p>
            <a:pPr lvl="1"/>
            <a:r>
              <a:rPr lang="en-US" u="none" strike="noStrike" baseline="0" dirty="0">
                <a:latin typeface="Arial" panose="020B0604020202020204" pitchFamily="34" charset="0"/>
              </a:rPr>
              <a:t>Gain the person’s respect and attention. </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32-9</a:t>
            </a:r>
          </a:p>
        </p:txBody>
      </p:sp>
    </p:spTree>
    <p:extLst>
      <p:ext uri="{BB962C8B-B14F-4D97-AF65-F5344CB8AC3E}">
        <p14:creationId xmlns:p14="http://schemas.microsoft.com/office/powerpoint/2010/main" val="2668297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393995-EF40-42E0-AF11-8F14948F3620}"/>
              </a:ext>
            </a:extLst>
          </p:cNvPr>
          <p:cNvSpPr>
            <a:spLocks noGrp="1"/>
          </p:cNvSpPr>
          <p:nvPr>
            <p:ph type="title"/>
          </p:nvPr>
        </p:nvSpPr>
        <p:spPr/>
        <p:txBody>
          <a:bodyPr/>
          <a:lstStyle/>
          <a:p>
            <a:pPr marR="0" rtl="0"/>
            <a:r>
              <a:rPr lang="fr-FR" b="1" i="0" u="none" strike="noStrike" kern="1600" baseline="0" dirty="0">
                <a:latin typeface="Arial" panose="020B0604020202020204" pitchFamily="34" charset="0"/>
              </a:rPr>
              <a:t>Communication Strategies: Intellectual Disability</a:t>
            </a:r>
          </a:p>
        </p:txBody>
      </p:sp>
      <p:sp>
        <p:nvSpPr>
          <p:cNvPr id="3" name="Text Placeholder 2">
            <a:extLst>
              <a:ext uri="{FF2B5EF4-FFF2-40B4-BE49-F238E27FC236}">
                <a16:creationId xmlns="" xmlns:a16="http://schemas.microsoft.com/office/drawing/2014/main" id="{6B229551-228C-4C1A-9AFA-4A40D0643025}"/>
              </a:ext>
            </a:extLst>
          </p:cNvPr>
          <p:cNvSpPr>
            <a:spLocks noGrp="1"/>
          </p:cNvSpPr>
          <p:nvPr>
            <p:ph type="body" idx="1"/>
          </p:nvPr>
        </p:nvSpPr>
        <p:spPr/>
        <p:txBody>
          <a:bodyPr>
            <a:normAutofit lnSpcReduction="10000"/>
          </a:bodyPr>
          <a:lstStyle/>
          <a:p>
            <a:pPr marR="0" lvl="0" rtl="0"/>
            <a:r>
              <a:rPr lang="en-US" u="none" strike="noStrike" baseline="0" dirty="0">
                <a:latin typeface="Arial" panose="020B0604020202020204" pitchFamily="34" charset="0"/>
              </a:rPr>
              <a:t>Sit in front of and at the same level as him or her and maintain eye contact. </a:t>
            </a:r>
          </a:p>
          <a:p>
            <a:r>
              <a:rPr lang="en-US" dirty="0"/>
              <a:t>First demonstrating what you need to do next is a good way to communicate your intentions and may relieve anxiety and build confidence in your care. </a:t>
            </a:r>
            <a:endParaRPr lang="en-US" u="none" strike="noStrike" baseline="0" dirty="0">
              <a:latin typeface="Arial" panose="020B0604020202020204" pitchFamily="34" charset="0"/>
            </a:endParaRPr>
          </a:p>
          <a:p>
            <a:pPr marR="0" lvl="0" rtl="0"/>
            <a:r>
              <a:rPr lang="en-US" u="none" strike="noStrike" baseline="0" dirty="0">
                <a:latin typeface="Arial" panose="020B0604020202020204" pitchFamily="34" charset="0"/>
              </a:rPr>
              <a:t>Rescuers should expect that some athletes will have unpredictable reactions to treatment. </a:t>
            </a:r>
          </a:p>
          <a:p>
            <a:pPr lvl="1"/>
            <a:r>
              <a:rPr lang="en-US" u="none" strike="noStrike" baseline="0" dirty="0">
                <a:latin typeface="Arial" panose="020B0604020202020204" pitchFamily="34" charset="0"/>
              </a:rPr>
              <a:t>A patient with an intellectual disability, for example, may panic when wrapped in the weatherproof tarp of a toboggan. </a:t>
            </a:r>
          </a:p>
          <a:p>
            <a:pPr lvl="1"/>
            <a:r>
              <a:rPr lang="en-US" u="none" strike="noStrike" baseline="0" dirty="0">
                <a:latin typeface="Arial" panose="020B0604020202020204" pitchFamily="34" charset="0"/>
              </a:rPr>
              <a:t>One of the most difficult situations could be strapping an intellectually impaired patient to a spine board during a “load and go.” </a:t>
            </a:r>
          </a:p>
          <a:p>
            <a:pPr lvl="2"/>
            <a:r>
              <a:rPr lang="en-US" u="none" strike="noStrike" baseline="0" dirty="0">
                <a:latin typeface="Arial" panose="020B0604020202020204" pitchFamily="34" charset="0"/>
              </a:rPr>
              <a:t>Due to a critical injury, the explanation may need to be cut short, creating severe anxiety for the patient.</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56800" y="991499"/>
            <a:ext cx="1370330" cy="461665"/>
          </a:xfrm>
          <a:prstGeom prst="rect">
            <a:avLst/>
          </a:prstGeom>
          <a:noFill/>
        </p:spPr>
        <p:txBody>
          <a:bodyPr wrap="square" rtlCol="0">
            <a:spAutoFit/>
          </a:bodyPr>
          <a:lstStyle/>
          <a:p>
            <a:pPr algn="ctr"/>
            <a:r>
              <a:rPr lang="en-US" sz="2400" b="1" dirty="0"/>
              <a:t>32-9</a:t>
            </a:r>
          </a:p>
        </p:txBody>
      </p:sp>
    </p:spTree>
    <p:extLst>
      <p:ext uri="{BB962C8B-B14F-4D97-AF65-F5344CB8AC3E}">
        <p14:creationId xmlns:p14="http://schemas.microsoft.com/office/powerpoint/2010/main" val="4412400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D0A13E-4E31-4249-9F20-639AFEF68F68}"/>
              </a:ext>
            </a:extLst>
          </p:cNvPr>
          <p:cNvSpPr>
            <a:spLocks noGrp="1"/>
          </p:cNvSpPr>
          <p:nvPr>
            <p:ph type="title"/>
          </p:nvPr>
        </p:nvSpPr>
        <p:spPr/>
        <p:txBody>
          <a:bodyPr/>
          <a:lstStyle/>
          <a:p>
            <a:pPr marR="0" rtl="0"/>
            <a:r>
              <a:rPr lang="fr-FR" b="1" i="0" u="none" strike="noStrike" kern="1600" baseline="0" dirty="0">
                <a:latin typeface="Arial" panose="020B0604020202020204" pitchFamily="34" charset="0"/>
              </a:rPr>
              <a:t>Communication Strategies:</a:t>
            </a:r>
            <a:r>
              <a:rPr lang="fr-FR" b="1" i="0" u="none" strike="noStrike" kern="1600" dirty="0">
                <a:latin typeface="Arial" panose="020B0604020202020204" pitchFamily="34" charset="0"/>
              </a:rPr>
              <a:t> Intellectual Disability</a:t>
            </a:r>
            <a:endParaRPr lang="fr-FR"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EE0F8B67-40B8-4F76-AB76-EB04A7B0C022}"/>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It may be difficult to establish whether a patient with an intellectual impairment has a preexisting condition versus</a:t>
            </a:r>
            <a:r>
              <a:rPr lang="en-US" u="none" strike="noStrike" dirty="0">
                <a:latin typeface="Arial" panose="020B0604020202020204" pitchFamily="34" charset="0"/>
              </a:rPr>
              <a:t> and new injury.</a:t>
            </a:r>
          </a:p>
          <a:p>
            <a:pPr lvl="1"/>
            <a:r>
              <a:rPr lang="en-US" baseline="0" dirty="0"/>
              <a:t>Example:</a:t>
            </a:r>
            <a:r>
              <a:rPr lang="en-US" dirty="0"/>
              <a:t> Is the </a:t>
            </a:r>
            <a:r>
              <a:rPr lang="en-US" u="dbl" dirty="0">
                <a:solidFill>
                  <a:srgbClr val="FF0000"/>
                </a:solidFill>
              </a:rPr>
              <a:t>expressive aphasia</a:t>
            </a:r>
            <a:r>
              <a:rPr lang="en-US" dirty="0"/>
              <a:t> (inability to express speech normally) normal for the patient or due to altered mental status as a result of a new injury?</a:t>
            </a:r>
            <a:endParaRPr lang="en-US" u="none" strike="noStrike" baseline="0" dirty="0">
              <a:latin typeface="Arial" panose="020B0604020202020204" pitchFamily="34" charset="0"/>
            </a:endParaRPr>
          </a:p>
          <a:p>
            <a:pPr lvl="1"/>
            <a:r>
              <a:rPr lang="en-US" dirty="0"/>
              <a:t>Ask a r</a:t>
            </a:r>
            <a:r>
              <a:rPr lang="en-US" u="none" strike="noStrike" baseline="0" dirty="0">
                <a:latin typeface="Arial" panose="020B0604020202020204" pitchFamily="34" charset="0"/>
              </a:rPr>
              <a:t>elative or caretaker.</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32-9</a:t>
            </a:r>
          </a:p>
        </p:txBody>
      </p:sp>
    </p:spTree>
    <p:extLst>
      <p:ext uri="{BB962C8B-B14F-4D97-AF65-F5344CB8AC3E}">
        <p14:creationId xmlns:p14="http://schemas.microsoft.com/office/powerpoint/2010/main" val="1088068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BCF1D6-28F3-48D9-A616-07308366E338}"/>
              </a:ext>
            </a:extLst>
          </p:cNvPr>
          <p:cNvSpPr>
            <a:spLocks noGrp="1"/>
          </p:cNvSpPr>
          <p:nvPr>
            <p:ph type="title"/>
          </p:nvPr>
        </p:nvSpPr>
        <p:spPr/>
        <p:txBody>
          <a:bodyPr/>
          <a:lstStyle/>
          <a:p>
            <a:pPr marR="0" rtl="0"/>
            <a:r>
              <a:rPr lang="fr-FR" b="1" i="0" u="none" strike="noStrike" kern="1600" baseline="0" dirty="0">
                <a:latin typeface="Arial" panose="020B0604020202020204" pitchFamily="34" charset="0"/>
              </a:rPr>
              <a:t>Communication Strategies:</a:t>
            </a:r>
            <a:r>
              <a:rPr lang="fr-FR" b="1" i="0" u="none" strike="noStrike" kern="1600" dirty="0">
                <a:latin typeface="Arial" panose="020B0604020202020204" pitchFamily="34" charset="0"/>
              </a:rPr>
              <a:t> Vision Impaired</a:t>
            </a:r>
            <a:endParaRPr lang="fr-FR"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950DBE15-AE91-41EE-8C33-E06E7F4AADF4}"/>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With a blind adaptive athlete:</a:t>
            </a:r>
          </a:p>
          <a:p>
            <a:pPr lvl="1"/>
            <a:r>
              <a:rPr lang="en-US" dirty="0"/>
              <a:t>G</a:t>
            </a:r>
            <a:r>
              <a:rPr lang="en-US" u="none" strike="noStrike" baseline="0" dirty="0">
                <a:latin typeface="Arial" panose="020B0604020202020204" pitchFamily="34" charset="0"/>
              </a:rPr>
              <a:t>reet as you would any other person.</a:t>
            </a:r>
          </a:p>
          <a:p>
            <a:pPr lvl="1"/>
            <a:r>
              <a:rPr lang="en-US" dirty="0"/>
              <a:t>B</a:t>
            </a:r>
            <a:r>
              <a:rPr lang="en-US" u="none" strike="noStrike" baseline="0" dirty="0">
                <a:latin typeface="Arial" panose="020B0604020202020204" pitchFamily="34" charset="0"/>
              </a:rPr>
              <a:t>e sure to reassure them that the scene is safe. </a:t>
            </a:r>
          </a:p>
          <a:p>
            <a:pPr lvl="1"/>
            <a:r>
              <a:rPr lang="en-US" u="none" strike="noStrike" baseline="0" dirty="0">
                <a:latin typeface="Arial" panose="020B0604020202020204" pitchFamily="34" charset="0"/>
              </a:rPr>
              <a:t>Always ask their permission before touching them.</a:t>
            </a:r>
          </a:p>
          <a:p>
            <a:pPr lvl="2"/>
            <a:r>
              <a:rPr lang="en-US" dirty="0"/>
              <a:t>A</a:t>
            </a:r>
            <a:r>
              <a:rPr lang="en-US" u="none" strike="noStrike" baseline="0" dirty="0">
                <a:latin typeface="Arial" panose="020B0604020202020204" pitchFamily="34" charset="0"/>
              </a:rPr>
              <a:t>void having multiple rescuers touching them at the same time. </a:t>
            </a:r>
          </a:p>
          <a:p>
            <a:pPr lvl="1"/>
            <a:r>
              <a:rPr lang="en-US" u="none" strike="noStrike" baseline="0" dirty="0">
                <a:latin typeface="Arial" panose="020B0604020202020204" pitchFamily="34" charset="0"/>
              </a:rPr>
              <a:t>Explain the scene for them: </a:t>
            </a:r>
          </a:p>
          <a:p>
            <a:pPr lvl="2"/>
            <a:r>
              <a:rPr lang="en-US" dirty="0"/>
              <a:t>W</a:t>
            </a:r>
            <a:r>
              <a:rPr lang="en-US" u="none" strike="noStrike" baseline="0" dirty="0">
                <a:latin typeface="Arial" panose="020B0604020202020204" pitchFamily="34" charset="0"/>
              </a:rPr>
              <a:t>ho is there:</a:t>
            </a:r>
            <a:r>
              <a:rPr lang="en-US" u="none" strike="noStrike" dirty="0">
                <a:latin typeface="Arial" panose="020B0604020202020204" pitchFamily="34" charset="0"/>
              </a:rPr>
              <a:t> </a:t>
            </a:r>
            <a:r>
              <a:rPr lang="en-US" dirty="0"/>
              <a:t>Introduce all patrollers and others who are present at the scene. </a:t>
            </a:r>
            <a:endParaRPr lang="en-US" u="none" strike="noStrike" baseline="0" dirty="0">
              <a:latin typeface="Arial" panose="020B0604020202020204" pitchFamily="34" charset="0"/>
            </a:endParaRPr>
          </a:p>
          <a:p>
            <a:pPr lvl="2"/>
            <a:r>
              <a:rPr lang="en-US" dirty="0"/>
              <a:t>W</a:t>
            </a:r>
            <a:r>
              <a:rPr lang="en-US" u="none" strike="noStrike" baseline="0" dirty="0">
                <a:latin typeface="Arial" panose="020B0604020202020204" pitchFamily="34" charset="0"/>
              </a:rPr>
              <a:t>hat their role is.</a:t>
            </a:r>
          </a:p>
          <a:p>
            <a:pPr lvl="2"/>
            <a:r>
              <a:rPr lang="en-US" dirty="0"/>
              <a:t>W</a:t>
            </a:r>
            <a:r>
              <a:rPr lang="en-US" u="none" strike="noStrike" baseline="0" dirty="0">
                <a:latin typeface="Arial" panose="020B0604020202020204" pitchFamily="34" charset="0"/>
              </a:rPr>
              <a:t>hat equipment may have been brought to the scene. </a:t>
            </a:r>
          </a:p>
          <a:p>
            <a:pPr lvl="1"/>
            <a:r>
              <a:rPr lang="en-US" u="none" strike="noStrike" baseline="0" dirty="0">
                <a:latin typeface="Arial" panose="020B0604020202020204" pitchFamily="34" charset="0"/>
              </a:rPr>
              <a:t>Also explain the source of any distracting noises nearby. </a:t>
            </a:r>
          </a:p>
        </p:txBody>
      </p:sp>
    </p:spTree>
    <p:extLst>
      <p:ext uri="{BB962C8B-B14F-4D97-AF65-F5344CB8AC3E}">
        <p14:creationId xmlns:p14="http://schemas.microsoft.com/office/powerpoint/2010/main" val="2822854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0A3277-568E-4A91-9E2E-3A840CD7822A}"/>
              </a:ext>
            </a:extLst>
          </p:cNvPr>
          <p:cNvSpPr>
            <a:spLocks noGrp="1"/>
          </p:cNvSpPr>
          <p:nvPr>
            <p:ph type="title"/>
          </p:nvPr>
        </p:nvSpPr>
        <p:spPr/>
        <p:txBody>
          <a:bodyPr/>
          <a:lstStyle/>
          <a:p>
            <a:pPr marR="0" rtl="0"/>
            <a:r>
              <a:rPr lang="fr-FR" b="1" i="0" u="none" strike="noStrike" kern="1600" baseline="0" dirty="0">
                <a:latin typeface="Arial" panose="020B0604020202020204" pitchFamily="34" charset="0"/>
              </a:rPr>
              <a:t>Communication Strategies:</a:t>
            </a:r>
            <a:r>
              <a:rPr lang="fr-FR" b="1" i="0" u="none" strike="noStrike" kern="1600" dirty="0">
                <a:latin typeface="Arial" panose="020B0604020202020204" pitchFamily="34" charset="0"/>
              </a:rPr>
              <a:t> Vision Impaired</a:t>
            </a:r>
            <a:endParaRPr lang="fr-FR"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1FACBBB1-FAA6-489B-A6D4-FF3B01D64D86}"/>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Speak directly to the blind person, not through the person’s guide. </a:t>
            </a:r>
          </a:p>
          <a:p>
            <a:pPr lvl="1"/>
            <a:r>
              <a:rPr lang="en-US" u="none" strike="noStrike" baseline="0" dirty="0">
                <a:latin typeface="Arial" panose="020B0604020202020204" pitchFamily="34" charset="0"/>
              </a:rPr>
              <a:t>The patient is blind, not deaf, and should not have any trouble understanding you. </a:t>
            </a:r>
          </a:p>
          <a:p>
            <a:pPr marR="0" lvl="0" rtl="0"/>
            <a:r>
              <a:rPr lang="en-US" u="none" strike="noStrike" baseline="0" dirty="0">
                <a:latin typeface="Arial" panose="020B0604020202020204" pitchFamily="34" charset="0"/>
              </a:rPr>
              <a:t>When inside:</a:t>
            </a:r>
          </a:p>
          <a:p>
            <a:pPr lvl="1"/>
            <a:r>
              <a:rPr lang="en-US" dirty="0"/>
              <a:t>V</a:t>
            </a:r>
            <a:r>
              <a:rPr lang="en-US" u="none" strike="noStrike" baseline="0" dirty="0">
                <a:latin typeface="Arial" panose="020B0604020202020204" pitchFamily="34" charset="0"/>
              </a:rPr>
              <a:t>erbally close a conversation </a:t>
            </a:r>
            <a:r>
              <a:rPr lang="en-US" dirty="0"/>
              <a:t>by</a:t>
            </a:r>
            <a:r>
              <a:rPr lang="en-US" u="none" strike="noStrike" baseline="0" dirty="0">
                <a:latin typeface="Arial" panose="020B0604020202020204" pitchFamily="34" charset="0"/>
              </a:rPr>
              <a:t> announcing if you are leaving the room. </a:t>
            </a:r>
          </a:p>
          <a:p>
            <a:pPr lvl="1"/>
            <a:r>
              <a:rPr lang="en-US" dirty="0"/>
              <a:t>E</a:t>
            </a:r>
            <a:r>
              <a:rPr lang="en-US" u="none" strike="noStrike" baseline="0" dirty="0">
                <a:latin typeface="Arial" panose="020B0604020202020204" pitchFamily="34" charset="0"/>
              </a:rPr>
              <a:t>xplain who is in the room.</a:t>
            </a:r>
          </a:p>
          <a:p>
            <a:pPr lvl="2"/>
            <a:r>
              <a:rPr lang="en-US" dirty="0"/>
              <a:t>W</a:t>
            </a:r>
            <a:r>
              <a:rPr lang="en-US" u="none" strike="noStrike" baseline="0" dirty="0">
                <a:latin typeface="Arial" panose="020B0604020202020204" pitchFamily="34" charset="0"/>
              </a:rPr>
              <a:t>hat their role is</a:t>
            </a:r>
          </a:p>
          <a:p>
            <a:pPr lvl="1"/>
            <a:r>
              <a:rPr lang="en-US" dirty="0"/>
              <a:t>A</a:t>
            </a:r>
            <a:r>
              <a:rPr lang="en-US" u="none" strike="noStrike" baseline="0" dirty="0">
                <a:latin typeface="Arial" panose="020B0604020202020204" pitchFamily="34" charset="0"/>
              </a:rPr>
              <a:t>nnounce when others arrive or leave the room. </a:t>
            </a:r>
          </a:p>
          <a:p>
            <a:pPr marR="0" lvl="0" rtl="0"/>
            <a:r>
              <a:rPr lang="en-US" u="none" strike="noStrike" baseline="0" dirty="0">
                <a:latin typeface="Arial" panose="020B0604020202020204" pitchFamily="34" charset="0"/>
              </a:rPr>
              <a:t>Your voice substitutes for their eyes.</a:t>
            </a:r>
          </a:p>
        </p:txBody>
      </p:sp>
    </p:spTree>
    <p:extLst>
      <p:ext uri="{BB962C8B-B14F-4D97-AF65-F5344CB8AC3E}">
        <p14:creationId xmlns:p14="http://schemas.microsoft.com/office/powerpoint/2010/main" val="7829317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92B60-CE90-44FF-A58A-EAA8FB2B07D7}"/>
              </a:ext>
            </a:extLst>
          </p:cNvPr>
          <p:cNvSpPr>
            <a:spLocks noGrp="1"/>
          </p:cNvSpPr>
          <p:nvPr>
            <p:ph type="title"/>
          </p:nvPr>
        </p:nvSpPr>
        <p:spPr/>
        <p:txBody>
          <a:bodyPr/>
          <a:lstStyle/>
          <a:p>
            <a:pPr marR="0" rtl="0"/>
            <a:r>
              <a:rPr lang="fr-FR" b="1" i="0" u="none" strike="noStrike" kern="1600" baseline="0" dirty="0">
                <a:latin typeface="Arial" panose="020B0604020202020204" pitchFamily="34" charset="0"/>
              </a:rPr>
              <a:t>Communication Strategies:</a:t>
            </a:r>
            <a:r>
              <a:rPr lang="fr-FR" b="1" i="0" u="none" strike="noStrike" kern="1600" dirty="0">
                <a:latin typeface="Arial" panose="020B0604020202020204" pitchFamily="34" charset="0"/>
              </a:rPr>
              <a:t> Hearing Impaired</a:t>
            </a:r>
            <a:endParaRPr lang="fr-FR"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5E3CC1A5-40A3-4295-97ED-D1A5AC9FADCE}"/>
              </a:ext>
            </a:extLst>
          </p:cNvPr>
          <p:cNvSpPr>
            <a:spLocks noGrp="1"/>
          </p:cNvSpPr>
          <p:nvPr>
            <p:ph type="body" idx="1"/>
          </p:nvPr>
        </p:nvSpPr>
        <p:spPr/>
        <p:txBody>
          <a:bodyPr>
            <a:normAutofit fontScale="92500"/>
          </a:bodyPr>
          <a:lstStyle/>
          <a:p>
            <a:pPr marR="0" lvl="0" rtl="0"/>
            <a:r>
              <a:rPr lang="en-US" u="none" strike="noStrike" baseline="0" dirty="0">
                <a:latin typeface="Arial" panose="020B0604020202020204" pitchFamily="34" charset="0"/>
              </a:rPr>
              <a:t>Depending on the severity of hearing loss and age of onset, a hearing-impaired person may not be able to communicate verbally. </a:t>
            </a:r>
          </a:p>
          <a:p>
            <a:pPr lvl="1"/>
            <a:r>
              <a:rPr lang="en-US" u="none" strike="noStrike" baseline="0" dirty="0">
                <a:latin typeface="Arial" panose="020B0604020202020204" pitchFamily="34" charset="0"/>
              </a:rPr>
              <a:t>Few congenitally profoundly deaf individuals have fully intelligible speech. </a:t>
            </a:r>
          </a:p>
          <a:p>
            <a:r>
              <a:rPr lang="en-US" dirty="0"/>
              <a:t>I</a:t>
            </a:r>
            <a:r>
              <a:rPr lang="en-US" u="none" strike="noStrike" baseline="0" dirty="0">
                <a:latin typeface="Arial" panose="020B0604020202020204" pitchFamily="34" charset="0"/>
              </a:rPr>
              <a:t>ndividuals may read lips. </a:t>
            </a:r>
          </a:p>
          <a:p>
            <a:pPr lvl="1"/>
            <a:r>
              <a:rPr lang="en-US" u="none" strike="noStrike" baseline="0" dirty="0">
                <a:latin typeface="Arial" panose="020B0604020202020204" pitchFamily="34" charset="0"/>
              </a:rPr>
              <a:t>When talking, you should always face the patient directly and remove any clothing covering your mouth. </a:t>
            </a:r>
          </a:p>
          <a:p>
            <a:pPr marR="0" lvl="0" rtl="0"/>
            <a:r>
              <a:rPr lang="en-US" dirty="0"/>
              <a:t>It is p</a:t>
            </a:r>
            <a:r>
              <a:rPr lang="en-US" u="none" strike="noStrike" baseline="0" dirty="0">
                <a:latin typeface="Arial" panose="020B0604020202020204" pitchFamily="34" charset="0"/>
              </a:rPr>
              <a:t>erfectly acceptable to write notes, passing a paper and pencil back and forth. </a:t>
            </a:r>
          </a:p>
          <a:p>
            <a:pPr lvl="1"/>
            <a:r>
              <a:rPr lang="en-US" u="none" strike="noStrike" baseline="0" dirty="0">
                <a:latin typeface="Arial" panose="020B0604020202020204" pitchFamily="34" charset="0"/>
              </a:rPr>
              <a:t>This is a very good way to obtain SAMPLE information, especially medications. </a:t>
            </a:r>
          </a:p>
          <a:p>
            <a:pPr lvl="1"/>
            <a:r>
              <a:rPr lang="en-US" u="none" strike="noStrike" baseline="0" dirty="0">
                <a:latin typeface="Arial" panose="020B0604020202020204" pitchFamily="34" charset="0"/>
              </a:rPr>
              <a:t>Another method is to text back and forth on smartphones.</a:t>
            </a:r>
          </a:p>
          <a:p>
            <a:pPr marR="0" lvl="0" rtl="0"/>
            <a:r>
              <a:rPr lang="en-US" u="none" strike="noStrike" baseline="0" dirty="0">
                <a:latin typeface="Arial" panose="020B0604020202020204" pitchFamily="34" charset="0"/>
              </a:rPr>
              <a:t> If a companion is present who knows sign language, have the person be a translator.</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622077"/>
            <a:ext cx="1370330" cy="830997"/>
          </a:xfrm>
          <a:prstGeom prst="rect">
            <a:avLst/>
          </a:prstGeom>
          <a:noFill/>
        </p:spPr>
        <p:txBody>
          <a:bodyPr wrap="square" rtlCol="0">
            <a:spAutoFit/>
          </a:bodyPr>
          <a:lstStyle/>
          <a:p>
            <a:pPr algn="ctr"/>
            <a:endParaRPr lang="en-US" sz="2400" b="1" dirty="0"/>
          </a:p>
          <a:p>
            <a:pPr algn="ctr"/>
            <a:r>
              <a:rPr lang="en-US" sz="2400" b="1" dirty="0"/>
              <a:t>32-10</a:t>
            </a:r>
          </a:p>
        </p:txBody>
      </p:sp>
    </p:spTree>
    <p:extLst>
      <p:ext uri="{BB962C8B-B14F-4D97-AF65-F5344CB8AC3E}">
        <p14:creationId xmlns:p14="http://schemas.microsoft.com/office/powerpoint/2010/main" val="30876214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35B812-0DEB-4097-99B0-DC597FB0214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Communication Strategies:</a:t>
            </a:r>
            <a:r>
              <a:rPr lang="en-US" b="1" i="0" u="none" strike="noStrike" kern="1600" dirty="0">
                <a:latin typeface="Arial" panose="020B0604020202020204" pitchFamily="34" charset="0"/>
              </a:rPr>
              <a:t> Hearing Impaired</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DBED1694-671F-4DC3-8A62-FFE7B31B5502}"/>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You may need to talk to a deaf relative of a patient on the phone. </a:t>
            </a:r>
          </a:p>
          <a:p>
            <a:pPr lvl="1"/>
            <a:r>
              <a:rPr lang="en-US" dirty="0"/>
              <a:t>C</a:t>
            </a:r>
            <a:r>
              <a:rPr lang="en-US" u="none" strike="noStrike" baseline="0" dirty="0">
                <a:latin typeface="Arial" panose="020B0604020202020204" pitchFamily="34" charset="0"/>
              </a:rPr>
              <a:t>all 7-1-1 for the Relay System. </a:t>
            </a:r>
          </a:p>
          <a:p>
            <a:pPr lvl="1"/>
            <a:r>
              <a:rPr lang="en-US" u="none" strike="noStrike" baseline="0" dirty="0">
                <a:latin typeface="Arial" panose="020B0604020202020204" pitchFamily="34" charset="0"/>
              </a:rPr>
              <a:t>Using any phone, you can access this service anytime. </a:t>
            </a:r>
          </a:p>
          <a:p>
            <a:pPr lvl="1"/>
            <a:r>
              <a:rPr lang="en-US" u="none" strike="noStrike" baseline="0" dirty="0">
                <a:latin typeface="Arial" panose="020B0604020202020204" pitchFamily="34" charset="0"/>
              </a:rPr>
              <a:t>You will talk to an operator, who will type your words for display to the deaf person’s visual receiver on the other end of the call. </a:t>
            </a:r>
          </a:p>
          <a:p>
            <a:pPr lvl="1"/>
            <a:r>
              <a:rPr lang="en-US" dirty="0"/>
              <a:t>The d</a:t>
            </a:r>
            <a:r>
              <a:rPr lang="en-US" u="none" strike="noStrike" baseline="0" dirty="0">
                <a:latin typeface="Arial" panose="020B0604020202020204" pitchFamily="34" charset="0"/>
              </a:rPr>
              <a:t>eaf person will type back to the operator, who will give you a voice response. </a:t>
            </a:r>
          </a:p>
          <a:p>
            <a:pPr marR="0" lvl="0" rtl="0"/>
            <a:r>
              <a:rPr lang="en-US" u="none" strike="noStrike" baseline="0" dirty="0">
                <a:latin typeface="Arial" panose="020B0604020202020204" pitchFamily="34" charset="0"/>
              </a:rPr>
              <a:t>Relay services also may be available communicating with American Sign Language by Internet video conference software.</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32-13</a:t>
            </a:r>
          </a:p>
        </p:txBody>
      </p:sp>
    </p:spTree>
    <p:extLst>
      <p:ext uri="{BB962C8B-B14F-4D97-AF65-F5344CB8AC3E}">
        <p14:creationId xmlns:p14="http://schemas.microsoft.com/office/powerpoint/2010/main" val="32822643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332742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9B5E7-9CC7-41F4-B235-CC48A4F18A9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 of Adaptive Athletes</a:t>
            </a:r>
          </a:p>
        </p:txBody>
      </p:sp>
      <p:sp>
        <p:nvSpPr>
          <p:cNvPr id="3" name="Text Placeholder 2">
            <a:extLst>
              <a:ext uri="{FF2B5EF4-FFF2-40B4-BE49-F238E27FC236}">
                <a16:creationId xmlns="" xmlns:a16="http://schemas.microsoft.com/office/drawing/2014/main" id="{7477C121-D327-4C57-A7BF-647731997184}"/>
              </a:ext>
            </a:extLst>
          </p:cNvPr>
          <p:cNvSpPr>
            <a:spLocks noGrp="1"/>
          </p:cNvSpPr>
          <p:nvPr>
            <p:ph sz="half" idx="1"/>
          </p:nvPr>
        </p:nvSpPr>
        <p:spPr>
          <a:xfrm>
            <a:off x="914400" y="2101584"/>
            <a:ext cx="4855464" cy="4088903"/>
          </a:xfrm>
        </p:spPr>
        <p:txBody>
          <a:bodyPr>
            <a:normAutofit/>
          </a:bodyPr>
          <a:lstStyle/>
          <a:p>
            <a:pPr marR="0" lvl="0" rtl="0"/>
            <a:r>
              <a:rPr lang="en-US" u="none" strike="noStrike" baseline="0" dirty="0"/>
              <a:t>The evaluation of trauma or illness in adaptive athletes will present OEC technicians with unique challenges.</a:t>
            </a:r>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0511"/>
            <a:ext cx="1370330" cy="461665"/>
          </a:xfrm>
          <a:prstGeom prst="rect">
            <a:avLst/>
          </a:prstGeom>
          <a:noFill/>
        </p:spPr>
        <p:txBody>
          <a:bodyPr wrap="square" rtlCol="0">
            <a:spAutoFit/>
          </a:bodyPr>
          <a:lstStyle/>
          <a:p>
            <a:pPr algn="ctr"/>
            <a:r>
              <a:rPr lang="en-US" sz="2400" b="1" dirty="0"/>
              <a:t>32-5</a:t>
            </a:r>
          </a:p>
        </p:txBody>
      </p:sp>
      <p:pic>
        <p:nvPicPr>
          <p:cNvPr id="16386" name="Picture 2" descr="A photo shows an adaptive athlete crashed into the snow, on his side, wearing his equi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582" y="2421732"/>
            <a:ext cx="4442674" cy="262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1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9B5E7-9CC7-41F4-B235-CC48A4F18A9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Basi</a:t>
            </a:r>
            <a:r>
              <a:rPr lang="en-US" kern="1600" dirty="0"/>
              <a:t>c Concepts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7477C121-D327-4C57-A7BF-647731997184}"/>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Respect for the patient, patience, and common sense are an OEC technician’s best tools for performing a useful and accurate evaluation. </a:t>
            </a:r>
          </a:p>
          <a:p>
            <a:pPr lvl="1"/>
            <a:r>
              <a:rPr lang="en-US" dirty="0"/>
              <a:t>P</a:t>
            </a:r>
            <a:r>
              <a:rPr lang="en-US" u="none" strike="noStrike" baseline="0" dirty="0">
                <a:latin typeface="Arial" panose="020B0604020202020204" pitchFamily="34" charset="0"/>
              </a:rPr>
              <a:t>hysical exam might require modification or special considerations for unique injuries. </a:t>
            </a:r>
          </a:p>
          <a:p>
            <a:r>
              <a:rPr lang="en-US" dirty="0"/>
              <a:t>P</a:t>
            </a:r>
            <a:r>
              <a:rPr lang="en-US" u="none" strike="noStrike" baseline="0" dirty="0">
                <a:latin typeface="Arial" panose="020B0604020202020204" pitchFamily="34" charset="0"/>
              </a:rPr>
              <a:t>rinciples of a good assessment, however, apply to all adaptive athletes, whether their disability is physical, intellectual, or sensory. </a:t>
            </a:r>
          </a:p>
          <a:p>
            <a:pPr marR="0" lvl="0" rtl="0"/>
            <a:r>
              <a:rPr lang="en-US" u="none" strike="noStrike" baseline="0" dirty="0">
                <a:latin typeface="Arial" panose="020B0604020202020204" pitchFamily="34" charset="0"/>
              </a:rPr>
              <a:t>Always use body substance isolation (BSI), as many adaptive athletes have body fluids in bags attached to their bodies.</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32-5</a:t>
            </a:r>
          </a:p>
        </p:txBody>
      </p:sp>
    </p:spTree>
    <p:extLst>
      <p:ext uri="{BB962C8B-B14F-4D97-AF65-F5344CB8AC3E}">
        <p14:creationId xmlns:p14="http://schemas.microsoft.com/office/powerpoint/2010/main" val="90339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56B3F1-A28D-43C2-B766-238C43BC626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Primary Assessment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1EEBBD20-AB23-4736-ADE8-81EFBC9F4F72}"/>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After the scene is safe, begin with a scene size-up, followed by a primary assessment, and the correction of significant bleeding and ABCD-related problems. </a:t>
            </a:r>
          </a:p>
          <a:p>
            <a:pPr lvl="1"/>
            <a:r>
              <a:rPr lang="en-US" u="none" strike="noStrike" baseline="0" dirty="0">
                <a:latin typeface="Arial" panose="020B0604020202020204" pitchFamily="34" charset="0"/>
              </a:rPr>
              <a:t>Here, D represents NEW disability problems. </a:t>
            </a:r>
          </a:p>
          <a:p>
            <a:pPr lvl="1"/>
            <a:r>
              <a:rPr lang="en-US" dirty="0"/>
              <a:t>T</a:t>
            </a:r>
            <a:r>
              <a:rPr lang="en-US" u="none" strike="noStrike" baseline="0" dirty="0">
                <a:latin typeface="Arial" panose="020B0604020202020204" pitchFamily="34" charset="0"/>
              </a:rPr>
              <a:t>ake particular care to check for medic alert tags. </a:t>
            </a:r>
          </a:p>
          <a:p>
            <a:pPr lvl="1"/>
            <a:r>
              <a:rPr lang="en-US" dirty="0"/>
              <a:t>A</a:t>
            </a:r>
            <a:r>
              <a:rPr lang="en-US" u="none" strike="noStrike" baseline="0" dirty="0">
                <a:latin typeface="Arial" panose="020B0604020202020204" pitchFamily="34" charset="0"/>
              </a:rPr>
              <a:t>lways use latex-free disposable gloves and equipment.</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32-5</a:t>
            </a:r>
          </a:p>
        </p:txBody>
      </p:sp>
    </p:spTree>
    <p:extLst>
      <p:ext uri="{BB962C8B-B14F-4D97-AF65-F5344CB8AC3E}">
        <p14:creationId xmlns:p14="http://schemas.microsoft.com/office/powerpoint/2010/main" val="41503705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1557E8-AA0D-41E2-A219-E81FA6E803B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Introduction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A6F8A43D-008E-439E-B934-ABA443B7F520}"/>
              </a:ext>
            </a:extLst>
          </p:cNvPr>
          <p:cNvSpPr>
            <a:spLocks noGrp="1"/>
          </p:cNvSpPr>
          <p:nvPr>
            <p:ph type="body" idx="1"/>
          </p:nvPr>
        </p:nvSpPr>
        <p:spPr>
          <a:xfrm>
            <a:off x="878205" y="2132584"/>
            <a:ext cx="10435590" cy="3986213"/>
          </a:xfrm>
        </p:spPr>
        <p:txBody>
          <a:bodyPr>
            <a:normAutofit fontScale="92500" lnSpcReduction="10000"/>
          </a:bodyPr>
          <a:lstStyle/>
          <a:p>
            <a:pPr marR="0" lvl="0" rtl="0"/>
            <a:r>
              <a:rPr lang="en-US" u="none" strike="noStrike" baseline="0" dirty="0">
                <a:latin typeface="Arial" panose="020B0604020202020204" pitchFamily="34" charset="0"/>
              </a:rPr>
              <a:t>Start by introducing yourself using your first name. </a:t>
            </a:r>
          </a:p>
          <a:p>
            <a:pPr lvl="1"/>
            <a:r>
              <a:rPr lang="en-US" u="none" strike="noStrike" baseline="0" dirty="0">
                <a:latin typeface="Arial" panose="020B0604020202020204" pitchFamily="34" charset="0"/>
              </a:rPr>
              <a:t>Speak directly to adaptive athletes, not through their guides or companions, using a clear voice and calm demeanor. </a:t>
            </a:r>
          </a:p>
          <a:p>
            <a:pPr lvl="1"/>
            <a:r>
              <a:rPr lang="en-US" u="none" strike="noStrike" baseline="0" dirty="0">
                <a:latin typeface="Arial" panose="020B0604020202020204" pitchFamily="34" charset="0"/>
              </a:rPr>
              <a:t>Do not assume that the patient knows your role or can read your name badge. </a:t>
            </a:r>
          </a:p>
          <a:p>
            <a:pPr lvl="1"/>
            <a:r>
              <a:rPr lang="en-US" u="none" strike="noStrike" baseline="0" dirty="0">
                <a:latin typeface="Arial" panose="020B0604020202020204" pitchFamily="34" charset="0"/>
              </a:rPr>
              <a:t>Ask if you can help. </a:t>
            </a:r>
          </a:p>
          <a:p>
            <a:r>
              <a:rPr lang="en-US" dirty="0"/>
              <a:t>Q</a:t>
            </a:r>
            <a:r>
              <a:rPr lang="en-US" u="none" strike="noStrike" baseline="0" dirty="0">
                <a:latin typeface="Arial" panose="020B0604020202020204" pitchFamily="34" charset="0"/>
              </a:rPr>
              <a:t>uickly reassure patients that the scene is safe and they are there to help them. </a:t>
            </a:r>
          </a:p>
          <a:p>
            <a:pPr lvl="1"/>
            <a:r>
              <a:rPr lang="en-US" u="none" strike="noStrike" baseline="0" dirty="0">
                <a:latin typeface="Arial" panose="020B0604020202020204" pitchFamily="34" charset="0"/>
              </a:rPr>
              <a:t>Remaining calm is essential.</a:t>
            </a:r>
          </a:p>
          <a:p>
            <a:r>
              <a:rPr lang="en-US" u="none" strike="noStrike" baseline="0" dirty="0">
                <a:latin typeface="Arial" panose="020B0604020202020204" pitchFamily="34" charset="0"/>
              </a:rPr>
              <a:t>If the adaptive athlete is unable to provide this information, ask the athlete’s guide or companion how you can help. </a:t>
            </a:r>
          </a:p>
          <a:p>
            <a:pPr lvl="1"/>
            <a:r>
              <a:rPr lang="en-US" u="none" strike="noStrike" baseline="0" dirty="0">
                <a:latin typeface="Arial" panose="020B0604020202020204" pitchFamily="34" charset="0"/>
              </a:rPr>
              <a:t>Consider the level of stress that injured or ill adaptive athletes are experiencing. </a:t>
            </a:r>
          </a:p>
          <a:p>
            <a:pPr lvl="1"/>
            <a:r>
              <a:rPr lang="en-US" u="none" strike="noStrike" baseline="0" dirty="0">
                <a:latin typeface="Arial" panose="020B0604020202020204" pitchFamily="34" charset="0"/>
              </a:rPr>
              <a:t>Pain from an injury or anxiety caused by being separated from a companion or guide may reduce their ability to communicate with you.</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32-5</a:t>
            </a:r>
          </a:p>
        </p:txBody>
      </p:sp>
    </p:spTree>
    <p:extLst>
      <p:ext uri="{BB962C8B-B14F-4D97-AF65-F5344CB8AC3E}">
        <p14:creationId xmlns:p14="http://schemas.microsoft.com/office/powerpoint/2010/main" val="22517429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A16A9-E276-4048-B2F5-40D73118B3A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p>
        </p:txBody>
      </p:sp>
      <p:sp>
        <p:nvSpPr>
          <p:cNvPr id="3" name="Text Placeholder 2">
            <a:extLst>
              <a:ext uri="{FF2B5EF4-FFF2-40B4-BE49-F238E27FC236}">
                <a16:creationId xmlns="" xmlns:a16="http://schemas.microsoft.com/office/drawing/2014/main" id="{C9847F50-6655-4657-ADE1-818FFAE2E954}"/>
              </a:ext>
            </a:extLst>
          </p:cNvPr>
          <p:cNvSpPr>
            <a:spLocks noGrp="1"/>
          </p:cNvSpPr>
          <p:nvPr>
            <p:ph sz="half" idx="1"/>
          </p:nvPr>
        </p:nvSpPr>
        <p:spPr>
          <a:xfrm>
            <a:off x="480494" y="1695726"/>
            <a:ext cx="5296139" cy="4807547"/>
          </a:xfrm>
        </p:spPr>
        <p:txBody>
          <a:bodyPr>
            <a:normAutofit/>
          </a:bodyPr>
          <a:lstStyle/>
          <a:p>
            <a:pPr marR="0" lvl="0" rtl="0">
              <a:lnSpc>
                <a:spcPct val="90000"/>
              </a:lnSpc>
            </a:pPr>
            <a:r>
              <a:rPr lang="en-US" sz="2000" u="none" strike="noStrike" baseline="0" dirty="0"/>
              <a:t>Be an especially good listener.</a:t>
            </a:r>
          </a:p>
          <a:p>
            <a:pPr marR="0" lvl="0" rtl="0">
              <a:lnSpc>
                <a:spcPct val="90000"/>
              </a:lnSpc>
            </a:pPr>
            <a:r>
              <a:rPr lang="en-US" sz="2000" dirty="0"/>
              <a:t>U</a:t>
            </a:r>
            <a:r>
              <a:rPr lang="en-US" sz="2000" u="none" strike="noStrike" baseline="0" dirty="0"/>
              <a:t>se the responses of the adaptive athlete and the companion to guide your assessment and management.</a:t>
            </a:r>
          </a:p>
          <a:p>
            <a:pPr>
              <a:lnSpc>
                <a:spcPct val="90000"/>
              </a:lnSpc>
            </a:pPr>
            <a:r>
              <a:rPr lang="en-US" sz="2000" u="none" strike="noStrike" baseline="0" dirty="0"/>
              <a:t>Refer to the person by name, not by condition. </a:t>
            </a:r>
          </a:p>
          <a:p>
            <a:pPr lvl="1">
              <a:lnSpc>
                <a:spcPct val="90000"/>
              </a:lnSpc>
            </a:pPr>
            <a:r>
              <a:rPr lang="en-US" sz="1900" u="none" strike="noStrike" baseline="0" dirty="0"/>
              <a:t>Do not say, “Please take vitals on the paralyzed man.” </a:t>
            </a:r>
          </a:p>
          <a:p>
            <a:pPr>
              <a:lnSpc>
                <a:spcPct val="90000"/>
              </a:lnSpc>
            </a:pPr>
            <a:r>
              <a:rPr lang="en-US" sz="2000" u="none" strike="noStrike" baseline="0" dirty="0"/>
              <a:t>Appreciate that you may not be familiar with the impairments or the equipment.</a:t>
            </a:r>
          </a:p>
          <a:p>
            <a:pPr lvl="1">
              <a:lnSpc>
                <a:spcPct val="90000"/>
              </a:lnSpc>
            </a:pPr>
            <a:r>
              <a:rPr lang="en-US" sz="1900" u="none" strike="noStrike" baseline="0" dirty="0"/>
              <a:t>Be willing to ask the patient and companions about their condition and equipment. </a:t>
            </a:r>
          </a:p>
          <a:p>
            <a:pPr lvl="1">
              <a:lnSpc>
                <a:spcPct val="90000"/>
              </a:lnSpc>
            </a:pPr>
            <a:r>
              <a:rPr lang="en-US" sz="1900" u="none" strike="noStrike" baseline="0" dirty="0"/>
              <a:t>Usually, they will be happy to help you.</a:t>
            </a:r>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1499"/>
            <a:ext cx="1370330" cy="461665"/>
          </a:xfrm>
          <a:prstGeom prst="rect">
            <a:avLst/>
          </a:prstGeom>
          <a:noFill/>
        </p:spPr>
        <p:txBody>
          <a:bodyPr wrap="square" rtlCol="0">
            <a:spAutoFit/>
          </a:bodyPr>
          <a:lstStyle/>
          <a:p>
            <a:pPr algn="ctr"/>
            <a:r>
              <a:rPr lang="en-US" sz="2400" b="1" dirty="0"/>
              <a:t>32-5</a:t>
            </a:r>
          </a:p>
        </p:txBody>
      </p:sp>
      <p:pic>
        <p:nvPicPr>
          <p:cNvPr id="17410" name="Picture 2" descr="A photo shows two people attending to an adaptive athlete, lying on his back, injured in the snow with blood under his nose. One of them is holding the head of the patient up, with palms on either side of the head, while the other person is making eye contact with the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192" y="2315421"/>
            <a:ext cx="4217370" cy="321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67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D8E63-CED0-4272-A2A8-E06B9761027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p>
        </p:txBody>
      </p:sp>
      <p:sp>
        <p:nvSpPr>
          <p:cNvPr id="3" name="Text Placeholder 2">
            <a:extLst>
              <a:ext uri="{FF2B5EF4-FFF2-40B4-BE49-F238E27FC236}">
                <a16:creationId xmlns="" xmlns:a16="http://schemas.microsoft.com/office/drawing/2014/main" id="{7402348C-4D58-447B-9E91-D9A1AE2D0674}"/>
              </a:ext>
            </a:extLst>
          </p:cNvPr>
          <p:cNvSpPr>
            <a:spLocks noGrp="1"/>
          </p:cNvSpPr>
          <p:nvPr>
            <p:ph type="body" idx="1"/>
          </p:nvPr>
        </p:nvSpPr>
        <p:spPr>
          <a:xfrm>
            <a:off x="902344" y="2600961"/>
            <a:ext cx="10435590" cy="3373120"/>
          </a:xfrm>
        </p:spPr>
        <p:txBody>
          <a:bodyPr/>
          <a:lstStyle/>
          <a:p>
            <a:pPr marR="0" lvl="0" rtl="0"/>
            <a:r>
              <a:rPr lang="en-US" u="none" strike="noStrike" baseline="0" dirty="0">
                <a:latin typeface="Arial" panose="020B0604020202020204" pitchFamily="34" charset="0"/>
              </a:rPr>
              <a:t>Calling for additional assistance when starting an encounter with an adaptive athlete is often indicated. </a:t>
            </a:r>
          </a:p>
          <a:p>
            <a:pPr lvl="1"/>
            <a:r>
              <a:rPr lang="en-US" dirty="0"/>
              <a:t>R</a:t>
            </a:r>
            <a:r>
              <a:rPr lang="en-US" u="none" strike="noStrike" baseline="0" dirty="0">
                <a:latin typeface="Arial" panose="020B0604020202020204" pitchFamily="34" charset="0"/>
              </a:rPr>
              <a:t>escuer may need additional help with crowd or traffic control, a patient’s equipment, or lifting in preparation for transport. </a:t>
            </a:r>
          </a:p>
          <a:p>
            <a:pPr marR="0" lvl="0" rtl="0"/>
            <a:r>
              <a:rPr lang="en-US" u="none" strike="noStrike" baseline="0" dirty="0">
                <a:latin typeface="Arial" panose="020B0604020202020204" pitchFamily="34" charset="0"/>
              </a:rPr>
              <a:t>Calling ahead alerts the aid room staff that a patient with special needs is en route and may allow time for notification of chaperones, staff interpreters, or family members who can assist in caring for the adaptive athlete.</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32-5</a:t>
            </a:r>
          </a:p>
        </p:txBody>
      </p:sp>
    </p:spTree>
    <p:extLst>
      <p:ext uri="{BB962C8B-B14F-4D97-AF65-F5344CB8AC3E}">
        <p14:creationId xmlns:p14="http://schemas.microsoft.com/office/powerpoint/2010/main" val="23808706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1654D9-C8E4-4DA4-B47B-61C15E5680D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Secondary Assessment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9D4E2B3F-665F-48D5-B5F1-8E942AA96617}"/>
              </a:ext>
            </a:extLst>
          </p:cNvPr>
          <p:cNvSpPr>
            <a:spLocks noGrp="1"/>
          </p:cNvSpPr>
          <p:nvPr>
            <p:ph type="body" idx="1"/>
          </p:nvPr>
        </p:nvSpPr>
        <p:spPr/>
        <p:txBody>
          <a:bodyPr>
            <a:normAutofit/>
          </a:bodyPr>
          <a:lstStyle/>
          <a:p>
            <a:pPr marR="0" lvl="0" rtl="0"/>
            <a:r>
              <a:rPr lang="en-US" dirty="0"/>
              <a:t>O</a:t>
            </a:r>
            <a:r>
              <a:rPr lang="en-US" u="none" strike="noStrike" baseline="0" dirty="0">
                <a:latin typeface="Arial" panose="020B0604020202020204" pitchFamily="34" charset="0"/>
              </a:rPr>
              <a:t>btain a medical history using SAMPLE and OPQRST if available. </a:t>
            </a:r>
          </a:p>
          <a:p>
            <a:r>
              <a:rPr lang="en-US" dirty="0"/>
              <a:t>A</a:t>
            </a:r>
            <a:r>
              <a:rPr lang="en-US" u="none" strike="noStrike" baseline="0" dirty="0">
                <a:latin typeface="Arial" panose="020B0604020202020204" pitchFamily="34" charset="0"/>
              </a:rPr>
              <a:t>sk the patient’s guide or companion for information such as the individual’s “baseline” mental status and ability to communicate. </a:t>
            </a:r>
          </a:p>
          <a:p>
            <a:pPr lvl="1"/>
            <a:r>
              <a:rPr lang="en-US" dirty="0"/>
              <a:t>N</a:t>
            </a:r>
            <a:r>
              <a:rPr lang="en-US" u="none" strike="noStrike" baseline="0" dirty="0">
                <a:latin typeface="Arial" panose="020B0604020202020204" pitchFamily="34" charset="0"/>
              </a:rPr>
              <a:t>ew headache or a change in responsiveness should alert a rescuer to the possibilities of a closed head injury or the development of autonomic dysreflexia. </a:t>
            </a:r>
          </a:p>
          <a:p>
            <a:pPr lvl="1"/>
            <a:r>
              <a:rPr lang="en-US" u="none" strike="noStrike" baseline="0" dirty="0">
                <a:latin typeface="Arial" panose="020B0604020202020204" pitchFamily="34" charset="0"/>
              </a:rPr>
              <a:t>Some adaptive athletes take multiple medications, and medical conditions such as seizure disorders are associated with certain physical disabilities.</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32-5</a:t>
            </a:r>
          </a:p>
        </p:txBody>
      </p:sp>
    </p:spTree>
    <p:extLst>
      <p:ext uri="{BB962C8B-B14F-4D97-AF65-F5344CB8AC3E}">
        <p14:creationId xmlns:p14="http://schemas.microsoft.com/office/powerpoint/2010/main" val="34060195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478DEE-6B7A-4736-A605-315706841F3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Physical Exam</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B7DFD5C2-2D23-4245-9771-5DF2035ED09E}"/>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Perform a complete physical exam using DCAP-BTLS.</a:t>
            </a:r>
          </a:p>
          <a:p>
            <a:pPr lvl="1"/>
            <a:r>
              <a:rPr lang="en-US" dirty="0"/>
              <a:t>B</a:t>
            </a:r>
            <a:r>
              <a:rPr lang="en-US" u="none" strike="noStrike" baseline="0" dirty="0">
                <a:latin typeface="Arial" panose="020B0604020202020204" pitchFamily="34" charset="0"/>
              </a:rPr>
              <a:t>e sure to explain in detail what you are doing. </a:t>
            </a:r>
          </a:p>
          <a:p>
            <a:r>
              <a:rPr lang="en-US" u="none" strike="noStrike" baseline="0" dirty="0">
                <a:latin typeface="Arial" panose="020B0604020202020204" pitchFamily="34" charset="0"/>
              </a:rPr>
              <a:t>Abnormal blood pressure, muscle wasting, spasticity, loose joints, and skeletal deformities may be preexisting. </a:t>
            </a:r>
          </a:p>
          <a:p>
            <a:r>
              <a:rPr lang="en-US" dirty="0"/>
              <a:t>Patients may:</a:t>
            </a:r>
          </a:p>
          <a:p>
            <a:pPr lvl="1"/>
            <a:r>
              <a:rPr lang="en-US" dirty="0"/>
              <a:t>Have decreased sensitivity or no pain at injury sight</a:t>
            </a:r>
          </a:p>
          <a:p>
            <a:pPr lvl="1"/>
            <a:r>
              <a:rPr lang="en-US" dirty="0"/>
              <a:t>Not realize they have a broken bone</a:t>
            </a:r>
          </a:p>
          <a:p>
            <a:pPr lvl="1"/>
            <a:r>
              <a:rPr lang="en-US" dirty="0"/>
              <a:t>Have thermoregulation problems so watch for hypothermia, frostbite, and poor circulation in limbs</a:t>
            </a:r>
          </a:p>
          <a:p>
            <a:pPr lvl="1"/>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32-5</a:t>
            </a:r>
          </a:p>
        </p:txBody>
      </p:sp>
    </p:spTree>
    <p:extLst>
      <p:ext uri="{BB962C8B-B14F-4D97-AF65-F5344CB8AC3E}">
        <p14:creationId xmlns:p14="http://schemas.microsoft.com/office/powerpoint/2010/main" val="39493077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B092E5-E6ED-476F-9E82-7B3CB5A3E8F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Physical Exam</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D708AF79-C77C-4983-8B93-F2E1DC5244C3}"/>
              </a:ext>
            </a:extLst>
          </p:cNvPr>
          <p:cNvSpPr>
            <a:spLocks noGrp="1"/>
          </p:cNvSpPr>
          <p:nvPr>
            <p:ph type="body" idx="1"/>
          </p:nvPr>
        </p:nvSpPr>
        <p:spPr/>
        <p:txBody>
          <a:bodyPr>
            <a:normAutofit lnSpcReduction="10000"/>
          </a:bodyPr>
          <a:lstStyle/>
          <a:p>
            <a:pPr marR="0" lvl="0" rtl="0"/>
            <a:r>
              <a:rPr lang="en-US" u="none" strike="noStrike" baseline="0" dirty="0">
                <a:latin typeface="Arial" panose="020B0604020202020204" pitchFamily="34" charset="0"/>
              </a:rPr>
              <a:t>Neuromuscular irregularities such as hypertonia (an abnormally high level of muscle tone), hypotonia, and rigidity can facilitate injury. </a:t>
            </a:r>
          </a:p>
          <a:p>
            <a:pPr marR="0" lvl="0" rtl="0"/>
            <a:r>
              <a:rPr lang="en-US" u="none" strike="noStrike" baseline="0" dirty="0">
                <a:latin typeface="Arial" panose="020B0604020202020204" pitchFamily="34" charset="0"/>
              </a:rPr>
              <a:t>Sit-skiers’ legs may be partially protected within the ski frame in a fall or collision, but lower extremity injuries can happen due to the osteoporotic nature of their leg bones. </a:t>
            </a:r>
          </a:p>
          <a:p>
            <a:pPr lvl="1"/>
            <a:r>
              <a:rPr lang="en-US" u="none" strike="noStrike" baseline="0" dirty="0">
                <a:latin typeface="Arial" panose="020B0604020202020204" pitchFamily="34" charset="0"/>
              </a:rPr>
              <a:t>Osteoporosis is a condition where bones can weaken, in this case by lack of exercise. </a:t>
            </a:r>
          </a:p>
          <a:p>
            <a:pPr marR="0" lvl="0" rtl="0"/>
            <a:r>
              <a:rPr lang="en-US" dirty="0"/>
              <a:t>A t</a:t>
            </a:r>
            <a:r>
              <a:rPr lang="en-US" u="none" strike="noStrike" baseline="0" dirty="0">
                <a:latin typeface="Arial" panose="020B0604020202020204" pitchFamily="34" charset="0"/>
              </a:rPr>
              <a:t>horough physical exam is a crucial part of the assessment, but it should not outweigh the risks of prolonging the patient’s exposure to cold or hot temperatures when outside.</a:t>
            </a:r>
          </a:p>
          <a:p>
            <a:pPr marR="0" lvl="0" rtl="0"/>
            <a:r>
              <a:rPr lang="en-US" u="none" strike="noStrike" baseline="0" dirty="0">
                <a:latin typeface="Arial" panose="020B0604020202020204" pitchFamily="34" charset="0"/>
              </a:rPr>
              <a:t> Obtain a complete set of vital signs, repeating at regular intervals as needed.</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32-5</a:t>
            </a:r>
          </a:p>
        </p:txBody>
      </p:sp>
    </p:spTree>
    <p:extLst>
      <p:ext uri="{BB962C8B-B14F-4D97-AF65-F5344CB8AC3E}">
        <p14:creationId xmlns:p14="http://schemas.microsoft.com/office/powerpoint/2010/main" val="11112577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F65E40-2653-4120-A1C1-DD29136A524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r>
              <a:rPr lang="en-US" b="1" i="0" u="none" strike="noStrike" kern="1600" dirty="0"/>
              <a:t> Injury Involving Equipment</a:t>
            </a:r>
            <a:endParaRPr lang="en-US" b="1" i="0" u="none" strike="noStrike" kern="1600" baseline="0" dirty="0"/>
          </a:p>
        </p:txBody>
      </p:sp>
      <p:sp>
        <p:nvSpPr>
          <p:cNvPr id="3" name="Text Placeholder 2">
            <a:extLst>
              <a:ext uri="{FF2B5EF4-FFF2-40B4-BE49-F238E27FC236}">
                <a16:creationId xmlns="" xmlns:a16="http://schemas.microsoft.com/office/drawing/2014/main" id="{1369B8E4-3B86-485B-A8EB-9F89F86B7653}"/>
              </a:ext>
            </a:extLst>
          </p:cNvPr>
          <p:cNvSpPr>
            <a:spLocks noGrp="1"/>
          </p:cNvSpPr>
          <p:nvPr>
            <p:ph sz="half" idx="1"/>
          </p:nvPr>
        </p:nvSpPr>
        <p:spPr>
          <a:xfrm>
            <a:off x="374573" y="1795748"/>
            <a:ext cx="5721427" cy="4858439"/>
          </a:xfrm>
        </p:spPr>
        <p:txBody>
          <a:bodyPr>
            <a:noAutofit/>
          </a:bodyPr>
          <a:lstStyle/>
          <a:p>
            <a:pPr marR="0" lvl="0" rtl="0"/>
            <a:r>
              <a:rPr lang="en-US" sz="2400" u="none" strike="noStrike" baseline="0" dirty="0"/>
              <a:t>The MOI may involve the patient’s adaptive equipment:</a:t>
            </a:r>
          </a:p>
          <a:p>
            <a:pPr lvl="1"/>
            <a:r>
              <a:rPr lang="en-US" sz="2200" u="none" strike="noStrike" baseline="0" dirty="0"/>
              <a:t>Three-track skiing puts all the force and weight on the skier’s one good leg</a:t>
            </a:r>
          </a:p>
          <a:p>
            <a:pPr lvl="2"/>
            <a:r>
              <a:rPr lang="en-US" sz="2200" dirty="0"/>
              <a:t>B</a:t>
            </a:r>
            <a:r>
              <a:rPr lang="en-US" sz="2200" u="none" strike="noStrike" baseline="0" dirty="0"/>
              <a:t>e sure to check for knee injuries. </a:t>
            </a:r>
          </a:p>
          <a:p>
            <a:pPr lvl="1"/>
            <a:r>
              <a:rPr lang="en-US" sz="2200" u="none" strike="noStrike" baseline="0" dirty="0"/>
              <a:t>Falls while using tall outriggers or sit-skis and short outriggers tend to cause more injuries to the upper extremities of sit-skiers. </a:t>
            </a:r>
          </a:p>
          <a:p>
            <a:pPr lvl="1"/>
            <a:r>
              <a:rPr lang="en-US" sz="2200" u="none" strike="noStrike" baseline="0" dirty="0"/>
              <a:t>Extremities can also be injured at the site of amputation by the pressure and twisting of a prosthetic limb. </a:t>
            </a:r>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1499"/>
            <a:ext cx="1370330" cy="461665"/>
          </a:xfrm>
          <a:prstGeom prst="rect">
            <a:avLst/>
          </a:prstGeom>
          <a:noFill/>
        </p:spPr>
        <p:txBody>
          <a:bodyPr wrap="square" rtlCol="0">
            <a:spAutoFit/>
          </a:bodyPr>
          <a:lstStyle/>
          <a:p>
            <a:pPr algn="ctr"/>
            <a:r>
              <a:rPr lang="en-US" sz="2400" b="1" dirty="0"/>
              <a:t>32-5</a:t>
            </a:r>
          </a:p>
        </p:txBody>
      </p:sp>
      <p:pic>
        <p:nvPicPr>
          <p:cNvPr id="18434" name="Picture 2" descr="Photo shows an adaptive athlete crashing down a slope through the snow. Skis and poles are vis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200" y="2327611"/>
            <a:ext cx="4292564" cy="259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71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F14C38-4B35-4B7C-BD3E-E94EC26721A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Injury Involving Prosthesis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6E5C54A8-AF5A-4BC4-A33A-9411734C5EEF}"/>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If there is pain or swelling at the site where the prosthesis attaches, check for trauma. </a:t>
            </a:r>
          </a:p>
          <a:p>
            <a:pPr lvl="1"/>
            <a:r>
              <a:rPr lang="en-US" dirty="0"/>
              <a:t>U</a:t>
            </a:r>
            <a:r>
              <a:rPr lang="en-US" u="none" strike="noStrike" baseline="0" dirty="0">
                <a:latin typeface="Arial" panose="020B0604020202020204" pitchFamily="34" charset="0"/>
              </a:rPr>
              <a:t>nless there is bleeding, </a:t>
            </a:r>
            <a:r>
              <a:rPr lang="en-US" dirty="0"/>
              <a:t>wait to</a:t>
            </a:r>
            <a:r>
              <a:rPr lang="en-US" u="none" strike="noStrike" baseline="0" dirty="0">
                <a:latin typeface="Arial" panose="020B0604020202020204" pitchFamily="34" charset="0"/>
              </a:rPr>
              <a:t> remove prostheses.</a:t>
            </a:r>
          </a:p>
          <a:p>
            <a:pPr lvl="1"/>
            <a:r>
              <a:rPr lang="en-US" dirty="0"/>
              <a:t>O</a:t>
            </a:r>
            <a:r>
              <a:rPr lang="en-US" u="none" strike="noStrike" baseline="0" dirty="0">
                <a:latin typeface="Arial" panose="020B0604020202020204" pitchFamily="34" charset="0"/>
              </a:rPr>
              <a:t>nly remove in the aid room, and never without asking permission. </a:t>
            </a:r>
          </a:p>
          <a:p>
            <a:pPr lvl="1"/>
            <a:r>
              <a:rPr lang="en-US" u="none" strike="noStrike" baseline="0" dirty="0">
                <a:latin typeface="Arial" panose="020B0604020202020204" pitchFamily="34" charset="0"/>
              </a:rPr>
              <a:t>Treat these carefully as they are custom made and very expensive. </a:t>
            </a:r>
          </a:p>
          <a:p>
            <a:pPr lvl="1"/>
            <a:r>
              <a:rPr lang="en-US" u="none" strike="noStrike" baseline="0" dirty="0">
                <a:latin typeface="Arial" panose="020B0604020202020204" pitchFamily="34" charset="0"/>
              </a:rPr>
              <a:t>If they become removed by a fall, they should be transported (usually in the toboggan) with the patient.</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32-5</a:t>
            </a:r>
          </a:p>
        </p:txBody>
      </p:sp>
    </p:spTree>
    <p:extLst>
      <p:ext uri="{BB962C8B-B14F-4D97-AF65-F5344CB8AC3E}">
        <p14:creationId xmlns:p14="http://schemas.microsoft.com/office/powerpoint/2010/main" val="32453860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E171A6-872D-4133-B237-C57FA010D58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Ostomy Equipment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20A63D54-3948-4360-ABFA-D8711C7748CE}"/>
              </a:ext>
            </a:extLst>
          </p:cNvPr>
          <p:cNvSpPr>
            <a:spLocks noGrp="1"/>
          </p:cNvSpPr>
          <p:nvPr>
            <p:ph type="body" idx="1"/>
          </p:nvPr>
        </p:nvSpPr>
        <p:spPr>
          <a:xfrm>
            <a:off x="891540" y="2458720"/>
            <a:ext cx="10435590" cy="3731197"/>
          </a:xfrm>
        </p:spPr>
        <p:txBody>
          <a:bodyPr>
            <a:normAutofit/>
          </a:bodyPr>
          <a:lstStyle/>
          <a:p>
            <a:pPr marR="0" lvl="0" rtl="0"/>
            <a:r>
              <a:rPr lang="en-US" u="none" strike="noStrike" baseline="0" dirty="0">
                <a:latin typeface="Arial" panose="020B0604020202020204" pitchFamily="34" charset="0"/>
              </a:rPr>
              <a:t>Ostomy bags and tubing should be examined for damage or associated bleeding from the stoma site. </a:t>
            </a:r>
          </a:p>
          <a:p>
            <a:pPr lvl="1"/>
            <a:r>
              <a:rPr lang="en-US" u="none" strike="noStrike" baseline="0" dirty="0">
                <a:latin typeface="Arial" panose="020B0604020202020204" pitchFamily="34" charset="0"/>
              </a:rPr>
              <a:t>The adhesive tape securing the bag to the stoma site can be pulled loose. </a:t>
            </a:r>
          </a:p>
          <a:p>
            <a:pPr lvl="1"/>
            <a:r>
              <a:rPr lang="en-US" u="none" strike="noStrike" baseline="0" dirty="0">
                <a:latin typeface="Arial" panose="020B0604020202020204" pitchFamily="34" charset="0"/>
              </a:rPr>
              <a:t>Tubing can become blocked during extrication or when packaging the patient for transport. </a:t>
            </a:r>
          </a:p>
          <a:p>
            <a:pPr lvl="1"/>
            <a:r>
              <a:rPr lang="en-US" u="none" strike="noStrike" baseline="0" dirty="0">
                <a:latin typeface="Arial" panose="020B0604020202020204" pitchFamily="34" charset="0"/>
              </a:rPr>
              <a:t>Do not put pressure on an ostomy or bladder bag while securing the patient on a litter or in the toboggan. </a:t>
            </a:r>
          </a:p>
          <a:p>
            <a:pPr lvl="1"/>
            <a:r>
              <a:rPr lang="en-US" u="none" strike="noStrike" baseline="0" dirty="0">
                <a:latin typeface="Arial" panose="020B0604020202020204" pitchFamily="34" charset="0"/>
              </a:rPr>
              <a:t>Always observe standard precautions when inspecting or handling a collection bag or inspecting an ostomy site.</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32-5</a:t>
            </a:r>
          </a:p>
        </p:txBody>
      </p:sp>
    </p:spTree>
    <p:extLst>
      <p:ext uri="{BB962C8B-B14F-4D97-AF65-F5344CB8AC3E}">
        <p14:creationId xmlns:p14="http://schemas.microsoft.com/office/powerpoint/2010/main" val="163350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33A58-41A5-4192-9AD4-86950BABD90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a:t>
            </a:r>
          </a:p>
        </p:txBody>
      </p:sp>
      <p:sp>
        <p:nvSpPr>
          <p:cNvPr id="3" name="Text Placeholder 2">
            <a:extLst>
              <a:ext uri="{FF2B5EF4-FFF2-40B4-BE49-F238E27FC236}">
                <a16:creationId xmlns="" xmlns:a16="http://schemas.microsoft.com/office/drawing/2014/main" id="{575D2E7D-EDEB-499E-92BB-06EB5026AC97}"/>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Many athletes have an impairment but can participate and compete in sports events. </a:t>
            </a:r>
          </a:p>
          <a:p>
            <a:pPr lvl="1"/>
            <a:r>
              <a:rPr lang="en-US" u="none" strike="noStrike" baseline="0" dirty="0">
                <a:latin typeface="Arial" panose="020B0604020202020204" pitchFamily="34" charset="0"/>
              </a:rPr>
              <a:t>However, the physical and social barriers these athletes may face while participating in outdoor sports can be profound. </a:t>
            </a:r>
          </a:p>
        </p:txBody>
      </p:sp>
    </p:spTree>
    <p:extLst>
      <p:ext uri="{BB962C8B-B14F-4D97-AF65-F5344CB8AC3E}">
        <p14:creationId xmlns:p14="http://schemas.microsoft.com/office/powerpoint/2010/main" val="7625591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85502C-0270-4B95-896B-AC41C883950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p>
        </p:txBody>
      </p:sp>
      <p:sp>
        <p:nvSpPr>
          <p:cNvPr id="3" name="Text Placeholder 2">
            <a:extLst>
              <a:ext uri="{FF2B5EF4-FFF2-40B4-BE49-F238E27FC236}">
                <a16:creationId xmlns="" xmlns:a16="http://schemas.microsoft.com/office/drawing/2014/main" id="{6C456E29-A70D-488F-BD01-62E3377133E3}"/>
              </a:ext>
            </a:extLst>
          </p:cNvPr>
          <p:cNvSpPr>
            <a:spLocks noGrp="1"/>
          </p:cNvSpPr>
          <p:nvPr>
            <p:ph type="body" idx="1"/>
          </p:nvPr>
        </p:nvSpPr>
        <p:spPr>
          <a:xfrm>
            <a:off x="878205" y="2529840"/>
            <a:ext cx="10435590" cy="3649917"/>
          </a:xfrm>
        </p:spPr>
        <p:txBody>
          <a:bodyPr>
            <a:normAutofit/>
          </a:bodyPr>
          <a:lstStyle/>
          <a:p>
            <a:pPr marR="0" lvl="0" rtl="0"/>
            <a:r>
              <a:rPr lang="en-US" u="none" strike="noStrike" baseline="0" dirty="0">
                <a:latin typeface="Arial" panose="020B0604020202020204" pitchFamily="34" charset="0"/>
              </a:rPr>
              <a:t>Abnormal communication, emotions, and movements may be part of the patient’s preexisting condition. </a:t>
            </a:r>
          </a:p>
          <a:p>
            <a:pPr lvl="1"/>
            <a:r>
              <a:rPr lang="en-US" u="none" strike="noStrike" baseline="0" dirty="0">
                <a:latin typeface="Arial" panose="020B0604020202020204" pitchFamily="34" charset="0"/>
              </a:rPr>
              <a:t>Ask the patient’s caregivers or companions what is considered “normal” functioning for the athlete. </a:t>
            </a:r>
          </a:p>
          <a:p>
            <a:pPr lvl="1"/>
            <a:r>
              <a:rPr lang="en-US" u="none" strike="noStrike" baseline="0" dirty="0">
                <a:latin typeface="Arial" panose="020B0604020202020204" pitchFamily="34" charset="0"/>
              </a:rPr>
              <a:t>If not available,</a:t>
            </a:r>
            <a:r>
              <a:rPr lang="en-US" u="none" strike="noStrike" dirty="0">
                <a:latin typeface="Arial" panose="020B0604020202020204" pitchFamily="34" charset="0"/>
              </a:rPr>
              <a:t> assume </a:t>
            </a:r>
            <a:r>
              <a:rPr lang="en-US" u="none" strike="noStrike" baseline="0" dirty="0">
                <a:latin typeface="Arial" panose="020B0604020202020204" pitchFamily="34" charset="0"/>
              </a:rPr>
              <a:t>that any deficit in mental status could be the result of a new injury or illness, or that an established intellectual disability may mask an emergent condition.</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7761"/>
            <a:ext cx="1370330" cy="461665"/>
          </a:xfrm>
          <a:prstGeom prst="rect">
            <a:avLst/>
          </a:prstGeom>
          <a:noFill/>
        </p:spPr>
        <p:txBody>
          <a:bodyPr wrap="square" rtlCol="0">
            <a:spAutoFit/>
          </a:bodyPr>
          <a:lstStyle/>
          <a:p>
            <a:pPr algn="ctr"/>
            <a:r>
              <a:rPr lang="en-US" sz="2400" b="1" dirty="0"/>
              <a:t>32-5</a:t>
            </a:r>
          </a:p>
        </p:txBody>
      </p:sp>
    </p:spTree>
    <p:extLst>
      <p:ext uri="{BB962C8B-B14F-4D97-AF65-F5344CB8AC3E}">
        <p14:creationId xmlns:p14="http://schemas.microsoft.com/office/powerpoint/2010/main" val="4440272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9223D0-8D15-42F8-BE47-5B543831281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Down Syndrome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3870B9D7-39E6-4BAF-B60F-C54DB65C539C}"/>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Treating Down syndrome</a:t>
            </a:r>
            <a:r>
              <a:rPr lang="en-US" u="none" strike="noStrike" dirty="0">
                <a:latin typeface="Arial" panose="020B0604020202020204" pitchFamily="34" charset="0"/>
              </a:rPr>
              <a:t> athletes </a:t>
            </a:r>
            <a:r>
              <a:rPr lang="en-US" u="none" strike="noStrike" baseline="0" dirty="0">
                <a:latin typeface="Arial" panose="020B0604020202020204" pitchFamily="34" charset="0"/>
              </a:rPr>
              <a:t>can be deceiving.</a:t>
            </a:r>
          </a:p>
          <a:p>
            <a:pPr lvl="1"/>
            <a:r>
              <a:rPr lang="en-US" dirty="0"/>
              <a:t>M</a:t>
            </a:r>
            <a:r>
              <a:rPr lang="en-US" u="none" strike="noStrike" baseline="0" dirty="0">
                <a:latin typeface="Arial" panose="020B0604020202020204" pitchFamily="34" charset="0"/>
              </a:rPr>
              <a:t>ay have a serious injury that could be overlooked </a:t>
            </a:r>
          </a:p>
          <a:p>
            <a:pPr lvl="1"/>
            <a:r>
              <a:rPr lang="en-US" dirty="0"/>
              <a:t>Typical Manner:</a:t>
            </a:r>
          </a:p>
          <a:p>
            <a:pPr lvl="2"/>
            <a:r>
              <a:rPr lang="en-US" dirty="0"/>
              <a:t>Calm, easy-going</a:t>
            </a:r>
          </a:p>
          <a:p>
            <a:pPr lvl="2"/>
            <a:r>
              <a:rPr lang="en-US" dirty="0"/>
              <a:t>Tend to minimize pain or complaints</a:t>
            </a:r>
            <a:endParaRPr lang="en-US" u="none" strike="noStrike" baseline="0" dirty="0">
              <a:latin typeface="Arial" panose="020B0604020202020204" pitchFamily="34" charset="0"/>
            </a:endParaRPr>
          </a:p>
          <a:p>
            <a:pPr lvl="1"/>
            <a:r>
              <a:rPr lang="en-US" dirty="0"/>
              <a:t>Associated Physiological Abnormalities:</a:t>
            </a:r>
          </a:p>
          <a:p>
            <a:pPr lvl="2"/>
            <a:r>
              <a:rPr lang="en-US" dirty="0"/>
              <a:t>Loose ligaments in the upper cervical spine</a:t>
            </a:r>
          </a:p>
          <a:p>
            <a:pPr lvl="2"/>
            <a:r>
              <a:rPr lang="en-US" dirty="0"/>
              <a:t>Joint instability</a:t>
            </a:r>
            <a:endParaRPr lang="en-US" u="none" strike="noStrike" baseline="0" dirty="0">
              <a:latin typeface="Arial" panose="020B0604020202020204" pitchFamily="34" charset="0"/>
            </a:endParaRPr>
          </a:p>
          <a:p>
            <a:r>
              <a:rPr lang="en-US" dirty="0"/>
              <a:t>Thorough physical exam is important.</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70915"/>
            <a:ext cx="1370330" cy="461665"/>
          </a:xfrm>
          <a:prstGeom prst="rect">
            <a:avLst/>
          </a:prstGeom>
          <a:noFill/>
        </p:spPr>
        <p:txBody>
          <a:bodyPr wrap="square" rtlCol="0">
            <a:spAutoFit/>
          </a:bodyPr>
          <a:lstStyle/>
          <a:p>
            <a:pPr algn="ctr"/>
            <a:r>
              <a:rPr lang="en-US" sz="2400" b="1" dirty="0"/>
              <a:t>32-5</a:t>
            </a:r>
          </a:p>
        </p:txBody>
      </p:sp>
    </p:spTree>
    <p:extLst>
      <p:ext uri="{BB962C8B-B14F-4D97-AF65-F5344CB8AC3E}">
        <p14:creationId xmlns:p14="http://schemas.microsoft.com/office/powerpoint/2010/main" val="1611757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C6A4A6-893E-4CAE-950C-2E1E6A90E72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Autism Spectrum Disorder</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B196F5C6-12BA-4C9D-B29D-1B5DCE946474}"/>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Adaptive athletes with Autism Spectrum Disorder also tend to minimize complaints of pain.</a:t>
            </a:r>
          </a:p>
          <a:p>
            <a:pPr lvl="1"/>
            <a:r>
              <a:rPr lang="en-US" u="none" strike="noStrike" baseline="0" dirty="0">
                <a:latin typeface="Arial" panose="020B0604020202020204" pitchFamily="34" charset="0"/>
              </a:rPr>
              <a:t>Because ASD is a disability of communication, these patients may appear to ignore questions or repeat what you have said. </a:t>
            </a:r>
          </a:p>
          <a:p>
            <a:pPr lvl="1"/>
            <a:r>
              <a:rPr lang="en-US" dirty="0"/>
              <a:t>M</a:t>
            </a:r>
            <a:r>
              <a:rPr lang="en-US" u="none" strike="noStrike" baseline="0" dirty="0">
                <a:latin typeface="Arial" panose="020B0604020202020204" pitchFamily="34" charset="0"/>
              </a:rPr>
              <a:t>ay avoid eye contact or attempt to move away from you</a:t>
            </a:r>
          </a:p>
          <a:p>
            <a:pPr lvl="1"/>
            <a:r>
              <a:rPr lang="en-US" u="none" strike="noStrike" baseline="0" dirty="0">
                <a:latin typeface="Arial" panose="020B0604020202020204" pitchFamily="34" charset="0"/>
              </a:rPr>
              <a:t>Using simple, concrete phrases can help direct the assessment.</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32-5</a:t>
            </a:r>
          </a:p>
        </p:txBody>
      </p:sp>
    </p:spTree>
    <p:extLst>
      <p:ext uri="{BB962C8B-B14F-4D97-AF65-F5344CB8AC3E}">
        <p14:creationId xmlns:p14="http://schemas.microsoft.com/office/powerpoint/2010/main" val="25381109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61821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2D5E28-A268-4AB5-8CEE-9553E95EB05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p>
        </p:txBody>
      </p:sp>
      <p:sp>
        <p:nvSpPr>
          <p:cNvPr id="3" name="Text Placeholder 2">
            <a:extLst>
              <a:ext uri="{FF2B5EF4-FFF2-40B4-BE49-F238E27FC236}">
                <a16:creationId xmlns="" xmlns:a16="http://schemas.microsoft.com/office/drawing/2014/main" id="{5795BE46-A116-42C0-9429-32439F36E7B2}"/>
              </a:ext>
            </a:extLst>
          </p:cNvPr>
          <p:cNvSpPr>
            <a:spLocks noGrp="1"/>
          </p:cNvSpPr>
          <p:nvPr>
            <p:ph type="body" idx="1"/>
          </p:nvPr>
        </p:nvSpPr>
        <p:spPr>
          <a:xfrm>
            <a:off x="891540" y="2600960"/>
            <a:ext cx="10435590" cy="3588957"/>
          </a:xfrm>
        </p:spPr>
        <p:txBody>
          <a:bodyPr>
            <a:normAutofit/>
          </a:bodyPr>
          <a:lstStyle/>
          <a:p>
            <a:pPr marR="0" lvl="0" rtl="0"/>
            <a:r>
              <a:rPr lang="en-US" i="0" u="none" strike="noStrike" baseline="0" dirty="0">
                <a:latin typeface="Arial" panose="020B0604020202020204" pitchFamily="34" charset="0"/>
              </a:rPr>
              <a:t>Most medical or trauma problems are treated the same as other patients. </a:t>
            </a:r>
          </a:p>
          <a:p>
            <a:pPr lvl="1"/>
            <a:r>
              <a:rPr lang="en-US" u="none" strike="noStrike" baseline="0" dirty="0">
                <a:latin typeface="Arial" panose="020B0604020202020204" pitchFamily="34" charset="0"/>
              </a:rPr>
              <a:t>Splinting may require adaptation, and certain preexisting problems may need to be addressed.</a:t>
            </a:r>
          </a:p>
          <a:p>
            <a:pPr marR="0" lvl="0" rtl="0"/>
            <a:r>
              <a:rPr lang="en-US" u="none" strike="noStrike" baseline="0" dirty="0">
                <a:latin typeface="Arial" panose="020B0604020202020204" pitchFamily="34" charset="0"/>
              </a:rPr>
              <a:t>If time permits, it may be necessary to demonstrate how to put a splint on another patroller before putting it on the patient. </a:t>
            </a:r>
          </a:p>
          <a:p>
            <a:pPr lvl="1"/>
            <a:r>
              <a:rPr lang="en-US" u="none" strike="noStrike" baseline="0" dirty="0">
                <a:latin typeface="Arial" panose="020B0604020202020204" pitchFamily="34" charset="0"/>
              </a:rPr>
              <a:t>When managing adaptive athletes’ injuries, how you communicate with the patient is key.</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56800" y="960018"/>
            <a:ext cx="1370330" cy="461665"/>
          </a:xfrm>
          <a:prstGeom prst="rect">
            <a:avLst/>
          </a:prstGeom>
          <a:noFill/>
        </p:spPr>
        <p:txBody>
          <a:bodyPr wrap="square" rtlCol="0">
            <a:spAutoFit/>
          </a:bodyPr>
          <a:lstStyle/>
          <a:p>
            <a:pPr algn="ctr"/>
            <a:r>
              <a:rPr lang="en-US" sz="2400" b="1" dirty="0"/>
              <a:t>32-6</a:t>
            </a:r>
          </a:p>
        </p:txBody>
      </p:sp>
    </p:spTree>
    <p:extLst>
      <p:ext uri="{BB962C8B-B14F-4D97-AF65-F5344CB8AC3E}">
        <p14:creationId xmlns:p14="http://schemas.microsoft.com/office/powerpoint/2010/main" val="26504067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DD94F7-1C5A-4867-8904-53FF48AFE287}"/>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 Modified Splinting </a:t>
            </a:r>
          </a:p>
        </p:txBody>
      </p:sp>
      <p:sp>
        <p:nvSpPr>
          <p:cNvPr id="3" name="Text Placeholder 2">
            <a:extLst>
              <a:ext uri="{FF2B5EF4-FFF2-40B4-BE49-F238E27FC236}">
                <a16:creationId xmlns="" xmlns:a16="http://schemas.microsoft.com/office/drawing/2014/main" id="{078BB991-C31F-44A0-A7DA-437404BBBE90}"/>
              </a:ext>
            </a:extLst>
          </p:cNvPr>
          <p:cNvSpPr>
            <a:spLocks noGrp="1"/>
          </p:cNvSpPr>
          <p:nvPr>
            <p:ph type="body" idx="1"/>
          </p:nvPr>
        </p:nvSpPr>
        <p:spPr>
          <a:xfrm>
            <a:off x="754062" y="2173550"/>
            <a:ext cx="10683875" cy="4615969"/>
          </a:xfrm>
        </p:spPr>
        <p:txBody>
          <a:bodyPr>
            <a:normAutofit/>
          </a:bodyPr>
          <a:lstStyle/>
          <a:p>
            <a:pPr marR="0" lvl="0" rtl="0"/>
            <a:r>
              <a:rPr lang="en-US" u="none" strike="noStrike" baseline="0" dirty="0">
                <a:latin typeface="Arial" panose="020B0604020202020204" pitchFamily="34" charset="0"/>
              </a:rPr>
              <a:t>Stabilization of injuries in amputees often means splinting in a position of comfort.</a:t>
            </a:r>
          </a:p>
          <a:p>
            <a:r>
              <a:rPr lang="en-US" dirty="0"/>
              <a:t>Modify splints and strapping if needed, but never force an injured extremity into a rigid splint. </a:t>
            </a:r>
            <a:endParaRPr lang="en-US" u="none" strike="noStrike" baseline="0" dirty="0">
              <a:latin typeface="Arial" panose="020B0604020202020204" pitchFamily="34" charset="0"/>
            </a:endParaRPr>
          </a:p>
          <a:p>
            <a:r>
              <a:rPr lang="en-US" u="none" strike="noStrike" baseline="0" dirty="0">
                <a:latin typeface="Arial" panose="020B0604020202020204" pitchFamily="34" charset="0"/>
              </a:rPr>
              <a:t>Examples of modified</a:t>
            </a:r>
            <a:r>
              <a:rPr lang="en-US" u="none" strike="noStrike" dirty="0">
                <a:latin typeface="Arial" panose="020B0604020202020204" pitchFamily="34" charset="0"/>
              </a:rPr>
              <a:t> splinting techniques based on impairment:</a:t>
            </a:r>
            <a:endParaRPr lang="en-US" u="none" strike="noStrike" baseline="0" dirty="0">
              <a:latin typeface="Arial" panose="020B0604020202020204" pitchFamily="34" charset="0"/>
            </a:endParaRPr>
          </a:p>
          <a:p>
            <a:pPr lvl="1"/>
            <a:r>
              <a:rPr lang="en-US" u="none" strike="noStrike" baseline="0" dirty="0">
                <a:latin typeface="Arial" panose="020B0604020202020204" pitchFamily="34" charset="0"/>
              </a:rPr>
              <a:t>Using traction for a midshaft femur fracture in a below-the-knee amputee is not practical in outdoor environments. </a:t>
            </a:r>
          </a:p>
          <a:p>
            <a:pPr lvl="2"/>
            <a:r>
              <a:rPr lang="en-US" dirty="0"/>
              <a:t>I</a:t>
            </a:r>
            <a:r>
              <a:rPr lang="en-US" u="none" strike="noStrike" baseline="0" dirty="0">
                <a:latin typeface="Arial" panose="020B0604020202020204" pitchFamily="34" charset="0"/>
              </a:rPr>
              <a:t>mmobilize this fracture above and below the fracture, using a quick splint. </a:t>
            </a:r>
          </a:p>
          <a:p>
            <a:pPr lvl="2"/>
            <a:r>
              <a:rPr lang="en-US" u="none" strike="noStrike" baseline="0" dirty="0">
                <a:latin typeface="Arial" panose="020B0604020202020204" pitchFamily="34" charset="0"/>
              </a:rPr>
              <a:t>Use extra padding to avoid pressure on areas without sensation, whether those areas are close to the injury or not. </a:t>
            </a:r>
          </a:p>
          <a:p>
            <a:pPr lvl="1"/>
            <a:r>
              <a:rPr lang="en-US" dirty="0"/>
              <a:t>For patients with muscle spasticity as in Cerebral Palsy, traction splints used for a femur fracture may aggravate muscle spasticity, so use a quick splint or other immobilization technique if necessary.</a:t>
            </a:r>
          </a:p>
          <a:p>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807928"/>
            <a:ext cx="1370330" cy="830997"/>
          </a:xfrm>
          <a:prstGeom prst="rect">
            <a:avLst/>
          </a:prstGeom>
          <a:noFill/>
        </p:spPr>
        <p:txBody>
          <a:bodyPr wrap="square" rtlCol="0">
            <a:spAutoFit/>
          </a:bodyPr>
          <a:lstStyle/>
          <a:p>
            <a:pPr algn="ctr"/>
            <a:r>
              <a:rPr lang="en-US" sz="2400" b="1" dirty="0"/>
              <a:t>32-6</a:t>
            </a:r>
          </a:p>
          <a:p>
            <a:pPr algn="ctr"/>
            <a:r>
              <a:rPr lang="en-US" sz="2400" b="1" dirty="0"/>
              <a:t>32-12</a:t>
            </a:r>
          </a:p>
        </p:txBody>
      </p:sp>
      <p:pic>
        <p:nvPicPr>
          <p:cNvPr id="6" name="Picture 5"/>
          <p:cNvPicPr>
            <a:picLocks noChangeAspect="1"/>
          </p:cNvPicPr>
          <p:nvPr/>
        </p:nvPicPr>
        <p:blipFill>
          <a:blip r:embed="rId2"/>
          <a:stretch>
            <a:fillRect/>
          </a:stretch>
        </p:blipFill>
        <p:spPr>
          <a:xfrm>
            <a:off x="9967604" y="539521"/>
            <a:ext cx="1359526" cy="1365622"/>
          </a:xfrm>
          <a:prstGeom prst="rect">
            <a:avLst/>
          </a:prstGeom>
        </p:spPr>
      </p:pic>
      <p:sp>
        <p:nvSpPr>
          <p:cNvPr id="7" name="TextBox 6"/>
          <p:cNvSpPr txBox="1"/>
          <p:nvPr/>
        </p:nvSpPr>
        <p:spPr>
          <a:xfrm>
            <a:off x="9956800" y="960018"/>
            <a:ext cx="1370330" cy="461665"/>
          </a:xfrm>
          <a:prstGeom prst="rect">
            <a:avLst/>
          </a:prstGeom>
          <a:noFill/>
        </p:spPr>
        <p:txBody>
          <a:bodyPr wrap="square" rtlCol="0">
            <a:spAutoFit/>
          </a:bodyPr>
          <a:lstStyle/>
          <a:p>
            <a:pPr algn="ctr"/>
            <a:r>
              <a:rPr lang="en-US" sz="2400" b="1" dirty="0"/>
              <a:t>32-6</a:t>
            </a:r>
          </a:p>
        </p:txBody>
      </p:sp>
    </p:spTree>
    <p:extLst>
      <p:ext uri="{BB962C8B-B14F-4D97-AF65-F5344CB8AC3E}">
        <p14:creationId xmlns:p14="http://schemas.microsoft.com/office/powerpoint/2010/main" val="29506865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E625C-D1FF-426C-8E2C-4050A727370B}"/>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 Spinal Cord Injury</a:t>
            </a:r>
            <a:r>
              <a:rPr lang="en-US" b="1" i="0" u="none" strike="noStrike" kern="1600" dirty="0">
                <a:latin typeface="Arial" panose="020B0604020202020204" pitchFamily="34" charset="0"/>
              </a:rPr>
              <a:t> Patients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C6C6A73B-EAE9-452E-AE5D-D0F4219820F2}"/>
              </a:ext>
            </a:extLst>
          </p:cNvPr>
          <p:cNvSpPr>
            <a:spLocks noGrp="1"/>
          </p:cNvSpPr>
          <p:nvPr>
            <p:ph type="body" idx="1"/>
          </p:nvPr>
        </p:nvSpPr>
        <p:spPr>
          <a:xfrm>
            <a:off x="891540" y="2057233"/>
            <a:ext cx="10435590" cy="4369816"/>
          </a:xfrm>
        </p:spPr>
        <p:txBody>
          <a:bodyPr>
            <a:normAutofit fontScale="92500" lnSpcReduction="10000"/>
          </a:bodyPr>
          <a:lstStyle/>
          <a:p>
            <a:pPr marR="0" lvl="0" rtl="0"/>
            <a:r>
              <a:rPr lang="en-US" u="dbl" dirty="0">
                <a:solidFill>
                  <a:srgbClr val="FF0000"/>
                </a:solidFill>
              </a:rPr>
              <a:t>Paraplegics</a:t>
            </a:r>
            <a:r>
              <a:rPr lang="en-US" dirty="0"/>
              <a:t>: no use of their legs</a:t>
            </a:r>
          </a:p>
          <a:p>
            <a:pPr marR="0" lvl="0" rtl="0"/>
            <a:r>
              <a:rPr lang="en-US" u="dbl" dirty="0">
                <a:solidFill>
                  <a:srgbClr val="FF0000"/>
                </a:solidFill>
              </a:rPr>
              <a:t>Quadriplegics</a:t>
            </a:r>
            <a:r>
              <a:rPr lang="en-US" dirty="0"/>
              <a:t>: lost function in all four extremities</a:t>
            </a:r>
          </a:p>
          <a:p>
            <a:pPr marR="0" lvl="0" rtl="0"/>
            <a:r>
              <a:rPr lang="en-US" dirty="0"/>
              <a:t>In p</a:t>
            </a:r>
            <a:r>
              <a:rPr lang="en-US" u="none" strike="noStrike" baseline="0" dirty="0">
                <a:latin typeface="Arial" panose="020B0604020202020204" pitchFamily="34" charset="0"/>
              </a:rPr>
              <a:t>atients with preexisting spinal cord problems, be alert for potential causes of autonomic dysreflexia. </a:t>
            </a:r>
          </a:p>
          <a:p>
            <a:pPr lvl="1"/>
            <a:r>
              <a:rPr lang="en-US" dirty="0"/>
              <a:t>A</a:t>
            </a:r>
            <a:r>
              <a:rPr lang="en-US" u="none" strike="noStrike" baseline="0" dirty="0">
                <a:latin typeface="Arial" panose="020B0604020202020204" pitchFamily="34" charset="0"/>
              </a:rPr>
              <a:t> true medical emergency</a:t>
            </a:r>
          </a:p>
          <a:p>
            <a:pPr lvl="1"/>
            <a:r>
              <a:rPr lang="en-US" u="none" strike="noStrike" baseline="0" dirty="0">
                <a:latin typeface="Arial" panose="020B0604020202020204" pitchFamily="34" charset="0"/>
              </a:rPr>
              <a:t>Simply unblocking an obstructed catheter or loosening restrictive clothing may prevent or relieve autonomic dysreflexia. </a:t>
            </a:r>
          </a:p>
          <a:p>
            <a:pPr lvl="1"/>
            <a:r>
              <a:rPr lang="en-US" u="none" strike="noStrike" baseline="0" dirty="0">
                <a:latin typeface="Arial" panose="020B0604020202020204" pitchFamily="34" charset="0"/>
              </a:rPr>
              <a:t>An injury below the level of the previous spinal cord problem may cause autonomic dysreflexia. </a:t>
            </a:r>
          </a:p>
          <a:p>
            <a:pPr marR="0" lvl="0" rtl="0"/>
            <a:r>
              <a:rPr lang="en-US" u="none" strike="noStrike" baseline="0" dirty="0">
                <a:latin typeface="Arial" panose="020B0604020202020204" pitchFamily="34" charset="0"/>
              </a:rPr>
              <a:t>Spinal Cord Injury (SCI) patients can assist you in determining the cause. </a:t>
            </a:r>
          </a:p>
          <a:p>
            <a:pPr lvl="1"/>
            <a:r>
              <a:rPr lang="en-US" dirty="0"/>
              <a:t>P</a:t>
            </a:r>
            <a:r>
              <a:rPr lang="en-US" u="none" strike="noStrike" baseline="0" dirty="0">
                <a:latin typeface="Arial" panose="020B0604020202020204" pitchFamily="34" charset="0"/>
              </a:rPr>
              <a:t>atients can tell you their normal blood pressure and pulse rate. </a:t>
            </a:r>
          </a:p>
          <a:p>
            <a:pPr lvl="1"/>
            <a:r>
              <a:rPr lang="en-US" u="none" strike="noStrike" baseline="0" dirty="0">
                <a:latin typeface="Arial" panose="020B0604020202020204" pitchFamily="34" charset="0"/>
              </a:rPr>
              <a:t>Normal systolic blood pressure levels in SCI patients typically range from 90 to 110 mm Hg at rest.</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807928"/>
            <a:ext cx="1370330" cy="830997"/>
          </a:xfrm>
          <a:prstGeom prst="rect">
            <a:avLst/>
          </a:prstGeom>
          <a:noFill/>
        </p:spPr>
        <p:txBody>
          <a:bodyPr wrap="square" rtlCol="0">
            <a:spAutoFit/>
          </a:bodyPr>
          <a:lstStyle/>
          <a:p>
            <a:pPr algn="ctr"/>
            <a:r>
              <a:rPr lang="en-US" sz="2400" b="1" dirty="0"/>
              <a:t>32-6</a:t>
            </a:r>
          </a:p>
          <a:p>
            <a:pPr algn="ctr"/>
            <a:r>
              <a:rPr lang="en-US" sz="2400" b="1" dirty="0"/>
              <a:t>32-13</a:t>
            </a:r>
          </a:p>
        </p:txBody>
      </p:sp>
      <p:pic>
        <p:nvPicPr>
          <p:cNvPr id="6" name="Picture 5"/>
          <p:cNvPicPr>
            <a:picLocks noChangeAspect="1"/>
          </p:cNvPicPr>
          <p:nvPr/>
        </p:nvPicPr>
        <p:blipFill>
          <a:blip r:embed="rId2"/>
          <a:stretch>
            <a:fillRect/>
          </a:stretch>
        </p:blipFill>
        <p:spPr>
          <a:xfrm>
            <a:off x="9967604" y="539521"/>
            <a:ext cx="1359526" cy="1365622"/>
          </a:xfrm>
          <a:prstGeom prst="rect">
            <a:avLst/>
          </a:prstGeom>
        </p:spPr>
      </p:pic>
      <p:sp>
        <p:nvSpPr>
          <p:cNvPr id="7" name="TextBox 6"/>
          <p:cNvSpPr txBox="1"/>
          <p:nvPr/>
        </p:nvSpPr>
        <p:spPr>
          <a:xfrm>
            <a:off x="9956800" y="960018"/>
            <a:ext cx="1370330" cy="461665"/>
          </a:xfrm>
          <a:prstGeom prst="rect">
            <a:avLst/>
          </a:prstGeom>
          <a:noFill/>
        </p:spPr>
        <p:txBody>
          <a:bodyPr wrap="square" rtlCol="0">
            <a:spAutoFit/>
          </a:bodyPr>
          <a:lstStyle/>
          <a:p>
            <a:pPr algn="ctr"/>
            <a:r>
              <a:rPr lang="en-US" sz="2400" b="1" dirty="0"/>
              <a:t>32-6</a:t>
            </a:r>
          </a:p>
        </p:txBody>
      </p:sp>
    </p:spTree>
    <p:extLst>
      <p:ext uri="{BB962C8B-B14F-4D97-AF65-F5344CB8AC3E}">
        <p14:creationId xmlns:p14="http://schemas.microsoft.com/office/powerpoint/2010/main" val="21244971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ED055-668F-4972-9179-CF920D2FC70F}"/>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a:t>
            </a:r>
          </a:p>
        </p:txBody>
      </p:sp>
      <p:sp>
        <p:nvSpPr>
          <p:cNvPr id="3" name="Text Placeholder 2">
            <a:extLst>
              <a:ext uri="{FF2B5EF4-FFF2-40B4-BE49-F238E27FC236}">
                <a16:creationId xmlns="" xmlns:a16="http://schemas.microsoft.com/office/drawing/2014/main" id="{B7CE9C13-1D0E-4A8E-AD01-D39E76C39163}"/>
              </a:ext>
            </a:extLst>
          </p:cNvPr>
          <p:cNvSpPr>
            <a:spLocks noGrp="1"/>
          </p:cNvSpPr>
          <p:nvPr>
            <p:ph type="body" idx="1"/>
          </p:nvPr>
        </p:nvSpPr>
        <p:spPr>
          <a:xfrm>
            <a:off x="891540" y="2332266"/>
            <a:ext cx="10435590" cy="3986213"/>
          </a:xfrm>
        </p:spPr>
        <p:txBody>
          <a:bodyPr/>
          <a:lstStyle/>
          <a:p>
            <a:pPr marR="0" lvl="0" rtl="0"/>
            <a:r>
              <a:rPr lang="en-US" u="none" strike="noStrike" baseline="0" dirty="0">
                <a:latin typeface="Arial" panose="020B0604020202020204" pitchFamily="34" charset="0"/>
              </a:rPr>
              <a:t>Many syndromes or traumas causing cognitive impairment may also include other neurologic conditions.</a:t>
            </a:r>
          </a:p>
          <a:p>
            <a:pPr lvl="1"/>
            <a:r>
              <a:rPr lang="en-US" dirty="0"/>
              <a:t>B</a:t>
            </a:r>
            <a:r>
              <a:rPr lang="en-US" u="none" strike="noStrike" baseline="0" dirty="0">
                <a:latin typeface="Arial" panose="020B0604020202020204" pitchFamily="34" charset="0"/>
              </a:rPr>
              <a:t>e prepared to treat for seizures if necessary. </a:t>
            </a:r>
          </a:p>
          <a:p>
            <a:pPr lvl="1"/>
            <a:r>
              <a:rPr lang="en-US" u="none" strike="noStrike" baseline="0" dirty="0">
                <a:latin typeface="Arial" panose="020B0604020202020204" pitchFamily="34" charset="0"/>
              </a:rPr>
              <a:t>Disabilities from stroke or traumatic brain injury often cause specific motor and/or sensory deficits. </a:t>
            </a:r>
          </a:p>
          <a:p>
            <a:pPr lvl="1"/>
            <a:r>
              <a:rPr lang="en-US" u="none" strike="noStrike" baseline="0" dirty="0">
                <a:latin typeface="Arial" panose="020B0604020202020204" pitchFamily="34" charset="0"/>
              </a:rPr>
              <a:t>Signs such as muscle wasting (the weakening, shrinking, or loss of muscle mass) or flexor tendon contractures (which can cause permanent contortion of a joint or limb) may be evident in patients with preexisting brain injuries. </a:t>
            </a:r>
          </a:p>
          <a:p>
            <a:pPr lvl="2"/>
            <a:r>
              <a:rPr lang="en-US" dirty="0"/>
              <a:t>C</a:t>
            </a:r>
            <a:r>
              <a:rPr lang="en-US" u="none" strike="noStrike" baseline="0" dirty="0">
                <a:latin typeface="Arial" panose="020B0604020202020204" pitchFamily="34" charset="0"/>
              </a:rPr>
              <a:t>an make assessment and immobilization more difficult</a:t>
            </a:r>
          </a:p>
        </p:txBody>
      </p:sp>
      <p:pic>
        <p:nvPicPr>
          <p:cNvPr id="6" name="Picture 5"/>
          <p:cNvPicPr>
            <a:picLocks noChangeAspect="1"/>
          </p:cNvPicPr>
          <p:nvPr/>
        </p:nvPicPr>
        <p:blipFill>
          <a:blip r:embed="rId2"/>
          <a:stretch>
            <a:fillRect/>
          </a:stretch>
        </p:blipFill>
        <p:spPr>
          <a:xfrm>
            <a:off x="9967604" y="539521"/>
            <a:ext cx="1359526" cy="1365622"/>
          </a:xfrm>
          <a:prstGeom prst="rect">
            <a:avLst/>
          </a:prstGeom>
        </p:spPr>
      </p:pic>
      <p:sp>
        <p:nvSpPr>
          <p:cNvPr id="7" name="TextBox 6"/>
          <p:cNvSpPr txBox="1"/>
          <p:nvPr/>
        </p:nvSpPr>
        <p:spPr>
          <a:xfrm>
            <a:off x="9956800" y="960018"/>
            <a:ext cx="1370330" cy="461665"/>
          </a:xfrm>
          <a:prstGeom prst="rect">
            <a:avLst/>
          </a:prstGeom>
          <a:noFill/>
        </p:spPr>
        <p:txBody>
          <a:bodyPr wrap="square" rtlCol="0">
            <a:spAutoFit/>
          </a:bodyPr>
          <a:lstStyle/>
          <a:p>
            <a:pPr algn="ctr"/>
            <a:r>
              <a:rPr lang="en-US" sz="2400" b="1" dirty="0"/>
              <a:t>32-6</a:t>
            </a:r>
          </a:p>
        </p:txBody>
      </p:sp>
    </p:spTree>
    <p:extLst>
      <p:ext uri="{BB962C8B-B14F-4D97-AF65-F5344CB8AC3E}">
        <p14:creationId xmlns:p14="http://schemas.microsoft.com/office/powerpoint/2010/main" val="24600582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4B3142-BE75-4DFC-8914-ED437E52F0F6}"/>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 Removing</a:t>
            </a:r>
            <a:r>
              <a:rPr lang="en-US" b="1" i="0" u="none" strike="noStrike" kern="1600" dirty="0">
                <a:latin typeface="Arial" panose="020B0604020202020204" pitchFamily="34" charset="0"/>
              </a:rPr>
              <a:t> Specialized Equipment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A49D0A6A-5F4D-4145-AEBA-2BFB7D177EEE}"/>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Getting a physically disabled athlete out of their specialized equipment and caring for the injury requires gentle care, planning, coordination, common sense, a lot of help, and ingenuity. </a:t>
            </a:r>
          </a:p>
          <a:p>
            <a:pPr lvl="1"/>
            <a:r>
              <a:rPr lang="en-US" u="none" strike="noStrike" baseline="0" dirty="0">
                <a:latin typeface="Arial" panose="020B0604020202020204" pitchFamily="34" charset="0"/>
              </a:rPr>
              <a:t>Evaluate the situation and do what is easiest and safest for the patient. </a:t>
            </a:r>
          </a:p>
          <a:p>
            <a:pPr lvl="1"/>
            <a:r>
              <a:rPr lang="en-US" dirty="0"/>
              <a:t>Injured adaptive skiers need to have their adaptive equipment removed.</a:t>
            </a:r>
            <a:endParaRPr lang="en-US" u="none" strike="noStrike" baseline="0" dirty="0">
              <a:latin typeface="Arial" panose="020B0604020202020204" pitchFamily="34" charset="0"/>
            </a:endParaRPr>
          </a:p>
          <a:p>
            <a:pPr lvl="2"/>
            <a:r>
              <a:rPr lang="en-US" dirty="0"/>
              <a:t>N</a:t>
            </a:r>
            <a:r>
              <a:rPr lang="en-US" u="none" strike="noStrike" baseline="0" dirty="0">
                <a:latin typeface="Arial" panose="020B0604020202020204" pitchFamily="34" charset="0"/>
              </a:rPr>
              <a:t>ever attempt to assist an injured patient down the hill in the patient’s sit-ski or </a:t>
            </a:r>
            <a:r>
              <a:rPr lang="en-US" strike="noStrike" dirty="0">
                <a:latin typeface="Arial" panose="020B0604020202020204" pitchFamily="34" charset="0"/>
              </a:rPr>
              <a:t>ski stander</a:t>
            </a:r>
            <a:r>
              <a:rPr lang="en-US" u="none" strike="noStrike" baseline="0" dirty="0">
                <a:latin typeface="Arial" panose="020B0604020202020204" pitchFamily="34" charset="0"/>
              </a:rPr>
              <a:t>. </a:t>
            </a:r>
          </a:p>
          <a:p>
            <a:pPr lvl="2"/>
            <a:r>
              <a:rPr lang="en-US" u="none" strike="noStrike" baseline="0" dirty="0">
                <a:latin typeface="Arial" panose="020B0604020202020204" pitchFamily="34" charset="0"/>
              </a:rPr>
              <a:t>Never keep injured patient in their sit-ski when placing them into a toboggan or on a litter. </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807928"/>
            <a:ext cx="1370330" cy="830997"/>
          </a:xfrm>
          <a:prstGeom prst="rect">
            <a:avLst/>
          </a:prstGeom>
          <a:noFill/>
        </p:spPr>
        <p:txBody>
          <a:bodyPr wrap="square" rtlCol="0">
            <a:spAutoFit/>
          </a:bodyPr>
          <a:lstStyle/>
          <a:p>
            <a:pPr algn="ctr"/>
            <a:r>
              <a:rPr lang="en-US" sz="2400" b="1" dirty="0"/>
              <a:t>32-6</a:t>
            </a:r>
          </a:p>
          <a:p>
            <a:pPr algn="ctr"/>
            <a:r>
              <a:rPr lang="en-US" sz="2400" b="1" dirty="0"/>
              <a:t>32-7</a:t>
            </a:r>
          </a:p>
        </p:txBody>
      </p:sp>
    </p:spTree>
    <p:extLst>
      <p:ext uri="{BB962C8B-B14F-4D97-AF65-F5344CB8AC3E}">
        <p14:creationId xmlns:p14="http://schemas.microsoft.com/office/powerpoint/2010/main" val="38485178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04E4C4-F404-4BCE-A43B-B072C8D0FD31}"/>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 Removing Specialized Equipment</a:t>
            </a:r>
          </a:p>
        </p:txBody>
      </p:sp>
      <p:sp>
        <p:nvSpPr>
          <p:cNvPr id="3" name="Text Placeholder 2">
            <a:extLst>
              <a:ext uri="{FF2B5EF4-FFF2-40B4-BE49-F238E27FC236}">
                <a16:creationId xmlns="" xmlns:a16="http://schemas.microsoft.com/office/drawing/2014/main" id="{C2DD5052-87E4-4566-873C-6FEDC2FD0294}"/>
              </a:ext>
            </a:extLst>
          </p:cNvPr>
          <p:cNvSpPr>
            <a:spLocks noGrp="1"/>
          </p:cNvSpPr>
          <p:nvPr>
            <p:ph type="body" idx="1"/>
          </p:nvPr>
        </p:nvSpPr>
        <p:spPr/>
        <p:txBody>
          <a:bodyPr>
            <a:normAutofit/>
          </a:bodyPr>
          <a:lstStyle/>
          <a:p>
            <a:pPr marR="0" lvl="0" rtl="0"/>
            <a:r>
              <a:rPr lang="en-US" dirty="0"/>
              <a:t>Ask </a:t>
            </a:r>
            <a:r>
              <a:rPr lang="en-US" u="none" strike="noStrike" baseline="0" dirty="0">
                <a:latin typeface="Arial" panose="020B0604020202020204" pitchFamily="34" charset="0"/>
              </a:rPr>
              <a:t>the adaptive athlete and/or their guide how the various buckles and straps on their equipment operate. </a:t>
            </a:r>
          </a:p>
          <a:p>
            <a:pPr lvl="1"/>
            <a:r>
              <a:rPr lang="en-US" dirty="0"/>
              <a:t>W</a:t>
            </a:r>
            <a:r>
              <a:rPr lang="en-US" u="none" strike="noStrike" baseline="0" dirty="0">
                <a:latin typeface="Arial" panose="020B0604020202020204" pitchFamily="34" charset="0"/>
              </a:rPr>
              <a:t>ill take several patrollers to extricate a skier from a sit-ski for loading into a toboggan or litter, so the OEC technician should plan accordingly. </a:t>
            </a:r>
          </a:p>
          <a:p>
            <a:pPr marR="0" lvl="0" rtl="0"/>
            <a:r>
              <a:rPr lang="en-US" u="none" strike="noStrike" baseline="0" dirty="0">
                <a:latin typeface="Arial" panose="020B0604020202020204" pitchFamily="34" charset="0"/>
              </a:rPr>
              <a:t>When removing a sit-skier from their sit-ski, make sure that all straps have been loosened. </a:t>
            </a:r>
          </a:p>
          <a:p>
            <a:pPr lvl="1"/>
            <a:r>
              <a:rPr lang="en-US" u="none" strike="noStrike" baseline="0" dirty="0">
                <a:latin typeface="Arial" panose="020B0604020202020204" pitchFamily="34" charset="0"/>
              </a:rPr>
              <a:t>The same principles apply to other adaptive equipment such as a bucket seat tricycle.</a:t>
            </a:r>
          </a:p>
        </p:txBody>
      </p:sp>
      <p:pic>
        <p:nvPicPr>
          <p:cNvPr id="8" name="Picture 7"/>
          <p:cNvPicPr>
            <a:picLocks noChangeAspect="1"/>
          </p:cNvPicPr>
          <p:nvPr/>
        </p:nvPicPr>
        <p:blipFill>
          <a:blip r:embed="rId2"/>
          <a:stretch>
            <a:fillRect/>
          </a:stretch>
        </p:blipFill>
        <p:spPr>
          <a:xfrm>
            <a:off x="9967604" y="539521"/>
            <a:ext cx="1359526" cy="1365622"/>
          </a:xfrm>
          <a:prstGeom prst="rect">
            <a:avLst/>
          </a:prstGeom>
        </p:spPr>
      </p:pic>
      <p:sp>
        <p:nvSpPr>
          <p:cNvPr id="9" name="TextBox 8"/>
          <p:cNvSpPr txBox="1"/>
          <p:nvPr/>
        </p:nvSpPr>
        <p:spPr>
          <a:xfrm>
            <a:off x="9967604" y="807928"/>
            <a:ext cx="1370330" cy="830997"/>
          </a:xfrm>
          <a:prstGeom prst="rect">
            <a:avLst/>
          </a:prstGeom>
          <a:noFill/>
        </p:spPr>
        <p:txBody>
          <a:bodyPr wrap="square" rtlCol="0">
            <a:spAutoFit/>
          </a:bodyPr>
          <a:lstStyle/>
          <a:p>
            <a:pPr algn="ctr"/>
            <a:r>
              <a:rPr lang="en-US" sz="2400" b="1" dirty="0"/>
              <a:t>32-6</a:t>
            </a:r>
          </a:p>
          <a:p>
            <a:pPr algn="ctr"/>
            <a:r>
              <a:rPr lang="en-US" sz="2400" b="1" dirty="0"/>
              <a:t>32-7</a:t>
            </a:r>
          </a:p>
        </p:txBody>
      </p:sp>
    </p:spTree>
    <p:extLst>
      <p:ext uri="{BB962C8B-B14F-4D97-AF65-F5344CB8AC3E}">
        <p14:creationId xmlns:p14="http://schemas.microsoft.com/office/powerpoint/2010/main" val="99168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2DFC2E-6EA5-47B3-9234-2D188C3F0296}"/>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a:t>
            </a:r>
          </a:p>
        </p:txBody>
      </p:sp>
      <p:sp>
        <p:nvSpPr>
          <p:cNvPr id="3" name="Text Placeholder 2">
            <a:extLst>
              <a:ext uri="{FF2B5EF4-FFF2-40B4-BE49-F238E27FC236}">
                <a16:creationId xmlns="" xmlns:a16="http://schemas.microsoft.com/office/drawing/2014/main" id="{ADBE6AE9-3958-4779-BC8B-835FD14330E1}"/>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Certain factors determine whether an impaired person can participate in a sport. </a:t>
            </a:r>
          </a:p>
          <a:p>
            <a:pPr lvl="1"/>
            <a:r>
              <a:rPr lang="en-US" u="none" strike="noStrike" baseline="0" dirty="0">
                <a:latin typeface="Arial" panose="020B0604020202020204" pitchFamily="34" charset="0"/>
              </a:rPr>
              <a:t>Active participation usually requires mental ability equivalent to performing activities of daily living. </a:t>
            </a:r>
          </a:p>
          <a:p>
            <a:pPr lvl="2"/>
            <a:r>
              <a:rPr lang="en-US" u="none" strike="noStrike" baseline="0" dirty="0">
                <a:latin typeface="Arial" panose="020B0604020202020204" pitchFamily="34" charset="0"/>
              </a:rPr>
              <a:t>e.g., dressing oneself, brushing one’s teeth</a:t>
            </a:r>
          </a:p>
          <a:p>
            <a:pPr lvl="1"/>
            <a:r>
              <a:rPr lang="en-US" dirty="0"/>
              <a:t>P</a:t>
            </a:r>
            <a:r>
              <a:rPr lang="en-US" u="none" strike="noStrike" baseline="0" dirty="0">
                <a:latin typeface="Arial" panose="020B0604020202020204" pitchFamily="34" charset="0"/>
              </a:rPr>
              <a:t>assive participation requires less physical and mental ability.</a:t>
            </a:r>
            <a:endParaRPr lang="en-US" dirty="0"/>
          </a:p>
          <a:p>
            <a:pPr lvl="2"/>
            <a:r>
              <a:rPr lang="en-US" dirty="0"/>
              <a:t>e.g., sitting in a sit-ski</a:t>
            </a:r>
            <a:endParaRPr lang="en-US" u="none" strike="noStrike" baseline="0" dirty="0">
              <a:latin typeface="Arial" panose="020B0604020202020204" pitchFamily="34" charset="0"/>
            </a:endParaRPr>
          </a:p>
          <a:p>
            <a:pPr lvl="1"/>
            <a:r>
              <a:rPr lang="en-US" u="none" strike="noStrike" baseline="0" dirty="0">
                <a:latin typeface="Arial" panose="020B0604020202020204" pitchFamily="34" charset="0"/>
              </a:rPr>
              <a:t>Physical participation depends on the person’s balance, muscle strength, coordination, and neurologic processes. </a:t>
            </a:r>
          </a:p>
          <a:p>
            <a:pPr lvl="2"/>
            <a:r>
              <a:rPr lang="en-US" dirty="0"/>
              <a:t>I</a:t>
            </a:r>
            <a:r>
              <a:rPr lang="en-US" u="none" strike="noStrike" baseline="0" dirty="0">
                <a:latin typeface="Arial" panose="020B0604020202020204" pitchFamily="34" charset="0"/>
              </a:rPr>
              <a:t>mpairment of one or more of these functions can make active participation difficult.</a:t>
            </a:r>
          </a:p>
        </p:txBody>
      </p:sp>
    </p:spTree>
    <p:extLst>
      <p:ext uri="{BB962C8B-B14F-4D97-AF65-F5344CB8AC3E}">
        <p14:creationId xmlns:p14="http://schemas.microsoft.com/office/powerpoint/2010/main" val="11259958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13DD94-9D49-47CC-85FC-1C394C3516D8}"/>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 and Transport</a:t>
            </a:r>
          </a:p>
        </p:txBody>
      </p:sp>
      <p:sp>
        <p:nvSpPr>
          <p:cNvPr id="3" name="Text Placeholder 2">
            <a:extLst>
              <a:ext uri="{FF2B5EF4-FFF2-40B4-BE49-F238E27FC236}">
                <a16:creationId xmlns="" xmlns:a16="http://schemas.microsoft.com/office/drawing/2014/main" id="{30C907C5-D1CC-45EC-9F32-710953530F53}"/>
              </a:ext>
            </a:extLst>
          </p:cNvPr>
          <p:cNvSpPr>
            <a:spLocks noGrp="1"/>
          </p:cNvSpPr>
          <p:nvPr>
            <p:ph type="body" idx="1"/>
          </p:nvPr>
        </p:nvSpPr>
        <p:spPr/>
        <p:txBody>
          <a:bodyPr>
            <a:normAutofit/>
          </a:bodyPr>
          <a:lstStyle/>
          <a:p>
            <a:r>
              <a:rPr lang="en-US" dirty="0"/>
              <a:t>S</a:t>
            </a:r>
            <a:r>
              <a:rPr lang="en-US" u="none" strike="noStrike" baseline="0" dirty="0">
                <a:latin typeface="Arial" panose="020B0604020202020204" pitchFamily="34" charset="0"/>
              </a:rPr>
              <a:t>it-skiers with a Spinal Cord Injury</a:t>
            </a:r>
            <a:r>
              <a:rPr lang="en-US" u="none" strike="noStrike" dirty="0">
                <a:latin typeface="Arial" panose="020B0604020202020204" pitchFamily="34" charset="0"/>
              </a:rPr>
              <a:t> (SCI)</a:t>
            </a:r>
            <a:r>
              <a:rPr lang="en-US" u="none" strike="noStrike" baseline="0" dirty="0">
                <a:latin typeface="Arial" panose="020B0604020202020204" pitchFamily="34" charset="0"/>
              </a:rPr>
              <a:t>, spina bifida, or other neurologic disorders may have a high pain tolerance. </a:t>
            </a:r>
            <a:endParaRPr lang="en-US" dirty="0"/>
          </a:p>
          <a:p>
            <a:pPr lvl="1"/>
            <a:r>
              <a:rPr lang="en-US" dirty="0"/>
              <a:t>Also, s</a:t>
            </a:r>
            <a:r>
              <a:rPr lang="en-US" u="none" strike="noStrike" baseline="0" dirty="0">
                <a:latin typeface="Arial" panose="020B0604020202020204" pitchFamily="34" charset="0"/>
              </a:rPr>
              <a:t>erious injuries may be below the level of the spinal cord problem. </a:t>
            </a:r>
          </a:p>
          <a:p>
            <a:pPr marR="0" lvl="0" rtl="0"/>
            <a:r>
              <a:rPr lang="en-US" u="none" strike="noStrike" baseline="0" dirty="0">
                <a:latin typeface="Arial" panose="020B0604020202020204" pitchFamily="34" charset="0"/>
              </a:rPr>
              <a:t>A thorough patient assessment is mandatory before moving these patients. </a:t>
            </a:r>
          </a:p>
          <a:p>
            <a:pPr marR="0" lvl="0" rtl="0"/>
            <a:r>
              <a:rPr lang="en-US" u="none" strike="noStrike" baseline="0" dirty="0">
                <a:latin typeface="Arial" panose="020B0604020202020204" pitchFamily="34" charset="0"/>
              </a:rPr>
              <a:t>Based on the MOI, be sure to check for deformities, swelling, or bleeding before moving. </a:t>
            </a:r>
          </a:p>
          <a:p>
            <a:pPr lvl="1"/>
            <a:r>
              <a:rPr lang="en-US" u="none" strike="noStrike" baseline="0" dirty="0">
                <a:latin typeface="Arial" panose="020B0604020202020204" pitchFamily="34" charset="0"/>
              </a:rPr>
              <a:t>Osteoporosis in these patients can sometimes lead to fractures and dislocations from relatively minor falls or collisions. </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60018"/>
            <a:ext cx="1370330" cy="461665"/>
          </a:xfrm>
          <a:prstGeom prst="rect">
            <a:avLst/>
          </a:prstGeom>
          <a:noFill/>
        </p:spPr>
        <p:txBody>
          <a:bodyPr wrap="square" rtlCol="0">
            <a:spAutoFit/>
          </a:bodyPr>
          <a:lstStyle/>
          <a:p>
            <a:pPr algn="ctr"/>
            <a:r>
              <a:rPr lang="en-US" sz="2400" b="1" dirty="0"/>
              <a:t>32-6</a:t>
            </a:r>
          </a:p>
        </p:txBody>
      </p:sp>
    </p:spTree>
    <p:extLst>
      <p:ext uri="{BB962C8B-B14F-4D97-AF65-F5344CB8AC3E}">
        <p14:creationId xmlns:p14="http://schemas.microsoft.com/office/powerpoint/2010/main" val="18991456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91E36B-BE9F-4001-B647-166346C67003}"/>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Transport: Equipment</a:t>
            </a:r>
          </a:p>
        </p:txBody>
      </p:sp>
      <p:sp>
        <p:nvSpPr>
          <p:cNvPr id="3" name="Text Placeholder 2">
            <a:extLst>
              <a:ext uri="{FF2B5EF4-FFF2-40B4-BE49-F238E27FC236}">
                <a16:creationId xmlns="" xmlns:a16="http://schemas.microsoft.com/office/drawing/2014/main" id="{205DC316-CA98-409F-BE5C-C68B630A2BA1}"/>
              </a:ext>
            </a:extLst>
          </p:cNvPr>
          <p:cNvSpPr>
            <a:spLocks noGrp="1"/>
          </p:cNvSpPr>
          <p:nvPr>
            <p:ph type="body" idx="1"/>
          </p:nvPr>
        </p:nvSpPr>
        <p:spPr/>
        <p:txBody>
          <a:bodyPr>
            <a:normAutofit/>
          </a:bodyPr>
          <a:lstStyle/>
          <a:p>
            <a:pPr lvl="0"/>
            <a:r>
              <a:rPr lang="en-US" dirty="0"/>
              <a:t>Be sure to fully support these patients when transferring. </a:t>
            </a:r>
          </a:p>
          <a:p>
            <a:pPr lvl="1"/>
            <a:r>
              <a:rPr lang="en-US" dirty="0"/>
              <a:t>Will need extra patrollers to help move since some may be stiff, floppy, and/or “dead weight”</a:t>
            </a:r>
            <a:endParaRPr lang="en-US" u="none" strike="noStrike" baseline="0" dirty="0">
              <a:latin typeface="Arial" panose="020B0604020202020204" pitchFamily="34" charset="0"/>
            </a:endParaRPr>
          </a:p>
          <a:p>
            <a:pPr marR="0" lvl="0" rtl="0"/>
            <a:r>
              <a:rPr lang="en-US" u="none" strike="noStrike" baseline="0" dirty="0">
                <a:latin typeface="Arial" panose="020B0604020202020204" pitchFamily="34" charset="0"/>
              </a:rPr>
              <a:t>Adaptive equipment and prosthetic limbs often cost thousands of dollars. </a:t>
            </a:r>
          </a:p>
          <a:p>
            <a:pPr lvl="1"/>
            <a:r>
              <a:rPr lang="en-US" dirty="0"/>
              <a:t>N</a:t>
            </a:r>
            <a:r>
              <a:rPr lang="en-US" u="none" strike="noStrike" baseline="0" dirty="0">
                <a:latin typeface="Arial" panose="020B0604020202020204" pitchFamily="34" charset="0"/>
              </a:rPr>
              <a:t>eeds to be transported along with the patient to the aid room</a:t>
            </a:r>
          </a:p>
          <a:p>
            <a:pPr lvl="1"/>
            <a:r>
              <a:rPr lang="en-US" dirty="0"/>
              <a:t>Duri</a:t>
            </a:r>
            <a:r>
              <a:rPr lang="en-US" u="none" strike="noStrike" baseline="0" dirty="0">
                <a:latin typeface="Arial" panose="020B0604020202020204" pitchFamily="34" charset="0"/>
              </a:rPr>
              <a:t>ng “clean-up” of a rescue, make sure all items are accounted for. </a:t>
            </a:r>
          </a:p>
          <a:p>
            <a:pPr lvl="1"/>
            <a:r>
              <a:rPr lang="en-US" u="none" strike="noStrike" baseline="0" dirty="0">
                <a:latin typeface="Arial" panose="020B0604020202020204" pitchFamily="34" charset="0"/>
              </a:rPr>
              <a:t>Reassure adaptive athletes. </a:t>
            </a:r>
          </a:p>
          <a:p>
            <a:r>
              <a:rPr lang="en-US" u="none" strike="noStrike" baseline="0" dirty="0">
                <a:latin typeface="Arial" panose="020B0604020202020204" pitchFamily="34" charset="0"/>
              </a:rPr>
              <a:t>For injured adaptive athletes, make their equipment,</a:t>
            </a:r>
            <a:r>
              <a:rPr lang="en-US" u="none" strike="noStrike" dirty="0">
                <a:latin typeface="Arial" panose="020B0604020202020204" pitchFamily="34" charset="0"/>
              </a:rPr>
              <a:t> such as a wheelchair, </a:t>
            </a:r>
            <a:r>
              <a:rPr lang="en-US" u="none" strike="noStrike" baseline="0" dirty="0">
                <a:latin typeface="Arial" panose="020B0604020202020204" pitchFamily="34" charset="0"/>
              </a:rPr>
              <a:t>available to them when they leave an aid station or clinic. </a:t>
            </a:r>
          </a:p>
        </p:txBody>
      </p:sp>
      <p:pic>
        <p:nvPicPr>
          <p:cNvPr id="6" name="Picture 5"/>
          <p:cNvPicPr>
            <a:picLocks noChangeAspect="1"/>
          </p:cNvPicPr>
          <p:nvPr/>
        </p:nvPicPr>
        <p:blipFill>
          <a:blip r:embed="rId2"/>
          <a:stretch>
            <a:fillRect/>
          </a:stretch>
        </p:blipFill>
        <p:spPr>
          <a:xfrm>
            <a:off x="9967604" y="539521"/>
            <a:ext cx="1359526" cy="1365622"/>
          </a:xfrm>
          <a:prstGeom prst="rect">
            <a:avLst/>
          </a:prstGeom>
        </p:spPr>
      </p:pic>
      <p:sp>
        <p:nvSpPr>
          <p:cNvPr id="7" name="TextBox 6"/>
          <p:cNvSpPr txBox="1"/>
          <p:nvPr/>
        </p:nvSpPr>
        <p:spPr>
          <a:xfrm>
            <a:off x="9967604" y="807928"/>
            <a:ext cx="1370330" cy="830997"/>
          </a:xfrm>
          <a:prstGeom prst="rect">
            <a:avLst/>
          </a:prstGeom>
          <a:noFill/>
        </p:spPr>
        <p:txBody>
          <a:bodyPr wrap="square" rtlCol="0">
            <a:spAutoFit/>
          </a:bodyPr>
          <a:lstStyle/>
          <a:p>
            <a:pPr algn="ctr"/>
            <a:r>
              <a:rPr lang="en-US" sz="2400" b="1" dirty="0"/>
              <a:t>32-6</a:t>
            </a:r>
          </a:p>
          <a:p>
            <a:pPr algn="ctr"/>
            <a:r>
              <a:rPr lang="en-US" sz="2400" b="1" dirty="0"/>
              <a:t>32-7</a:t>
            </a:r>
          </a:p>
        </p:txBody>
      </p:sp>
    </p:spTree>
    <p:extLst>
      <p:ext uri="{BB962C8B-B14F-4D97-AF65-F5344CB8AC3E}">
        <p14:creationId xmlns:p14="http://schemas.microsoft.com/office/powerpoint/2010/main" val="623416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81A54-5A95-47F3-965C-7FC52874A53B}"/>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 Service Animals</a:t>
            </a:r>
          </a:p>
        </p:txBody>
      </p:sp>
      <p:sp>
        <p:nvSpPr>
          <p:cNvPr id="3" name="Text Placeholder 2">
            <a:extLst>
              <a:ext uri="{FF2B5EF4-FFF2-40B4-BE49-F238E27FC236}">
                <a16:creationId xmlns="" xmlns:a16="http://schemas.microsoft.com/office/drawing/2014/main" id="{9F59B2FA-ECF6-481E-8B63-EAB250AE93A7}"/>
              </a:ext>
            </a:extLst>
          </p:cNvPr>
          <p:cNvSpPr>
            <a:spLocks noGrp="1"/>
          </p:cNvSpPr>
          <p:nvPr>
            <p:ph type="body" idx="1"/>
          </p:nvPr>
        </p:nvSpPr>
        <p:spPr>
          <a:xfrm>
            <a:off x="706813" y="1905143"/>
            <a:ext cx="5121333" cy="4284775"/>
          </a:xfrm>
        </p:spPr>
        <p:txBody>
          <a:bodyPr>
            <a:normAutofit/>
          </a:bodyPr>
          <a:lstStyle/>
          <a:p>
            <a:pPr marR="0" lvl="0" rtl="0"/>
            <a:r>
              <a:rPr lang="en-US" u="none" strike="noStrike" baseline="0" dirty="0">
                <a:latin typeface="Arial" panose="020B0604020202020204" pitchFamily="34" charset="0"/>
              </a:rPr>
              <a:t>Adaptive athletes may be accompanied by service animals, especially at base areas. </a:t>
            </a:r>
          </a:p>
          <a:p>
            <a:pPr lvl="1"/>
            <a:r>
              <a:rPr lang="en-US" u="none" strike="noStrike" baseline="0" dirty="0">
                <a:latin typeface="Arial" panose="020B0604020202020204" pitchFamily="34" charset="0"/>
              </a:rPr>
              <a:t>Maintain the normal relationship between injured adaptive athletes and their service animals, including proximity. </a:t>
            </a:r>
          </a:p>
          <a:p>
            <a:pPr marR="0" lvl="0" rtl="0"/>
            <a:r>
              <a:rPr lang="en-US" dirty="0"/>
              <a:t>A s</a:t>
            </a:r>
            <a:r>
              <a:rPr lang="en-US" u="none" strike="noStrike" baseline="0" dirty="0">
                <a:latin typeface="Arial" panose="020B0604020202020204" pitchFamily="34" charset="0"/>
              </a:rPr>
              <a:t>ervice dog is not a pet. </a:t>
            </a:r>
          </a:p>
          <a:p>
            <a:pPr lvl="1"/>
            <a:r>
              <a:rPr lang="en-US" dirty="0"/>
              <a:t>M</a:t>
            </a:r>
            <a:r>
              <a:rPr lang="en-US" u="none" strike="noStrike" baseline="0" dirty="0">
                <a:latin typeface="Arial" panose="020B0604020202020204" pitchFamily="34" charset="0"/>
              </a:rPr>
              <a:t>ake sure the animals are not petted or distracted by bystanders in the aid room.</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991499"/>
            <a:ext cx="1370330" cy="461665"/>
          </a:xfrm>
          <a:prstGeom prst="rect">
            <a:avLst/>
          </a:prstGeom>
          <a:noFill/>
        </p:spPr>
        <p:txBody>
          <a:bodyPr wrap="square" rtlCol="0">
            <a:spAutoFit/>
          </a:bodyPr>
          <a:lstStyle/>
          <a:p>
            <a:pPr algn="ctr"/>
            <a:r>
              <a:rPr lang="en-US" sz="2400" b="1" dirty="0"/>
              <a:t>32-6</a:t>
            </a:r>
          </a:p>
        </p:txBody>
      </p:sp>
      <p:pic>
        <p:nvPicPr>
          <p:cNvPr id="19458" name="Picture 2" descr="Photo shows a patient on a wheelchair bending forward and extending his hand toward a dog wearing a jacket and holding a badminton racquet in its mouth. There are several corks on the floor of the cou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421" y="2043666"/>
            <a:ext cx="2892425" cy="378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250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337902-0722-4C18-AC36-4B00B36CEE62}"/>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Transport:</a:t>
            </a:r>
            <a:r>
              <a:rPr lang="en-US" b="1" i="0" u="none" strike="noStrike" kern="1600" dirty="0">
                <a:latin typeface="Arial" panose="020B0604020202020204" pitchFamily="34" charset="0"/>
              </a:rPr>
              <a:t> Cognitively Impaired</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7BC1F0C3-B9A1-4044-ACB7-BA6762FC801D}"/>
              </a:ext>
            </a:extLst>
          </p:cNvPr>
          <p:cNvSpPr>
            <a:spLocks noGrp="1"/>
          </p:cNvSpPr>
          <p:nvPr>
            <p:ph type="body" idx="1"/>
          </p:nvPr>
        </p:nvSpPr>
        <p:spPr>
          <a:xfrm>
            <a:off x="806450" y="2756055"/>
            <a:ext cx="10579100" cy="3701175"/>
          </a:xfrm>
        </p:spPr>
        <p:txBody>
          <a:bodyPr/>
          <a:lstStyle/>
          <a:p>
            <a:pPr marR="0" lvl="0" rtl="0"/>
            <a:r>
              <a:rPr lang="en-US" u="none" strike="noStrike" baseline="0" dirty="0">
                <a:latin typeface="Arial" panose="020B0604020202020204" pitchFamily="34" charset="0"/>
              </a:rPr>
              <a:t>When lifting, transferring, or transporting a cognitively impaired adaptive athlete, be sure to show them in advance the steps that will be taken and the equipment that will be used.</a:t>
            </a:r>
          </a:p>
          <a:p>
            <a:pPr lvl="1"/>
            <a:r>
              <a:rPr lang="en-US" u="none" strike="noStrike" baseline="0" dirty="0">
                <a:latin typeface="Arial" panose="020B0604020202020204" pitchFamily="34" charset="0"/>
              </a:rPr>
              <a:t>Explain the role of all the assisting persons. </a:t>
            </a:r>
          </a:p>
          <a:p>
            <a:pPr lvl="1"/>
            <a:r>
              <a:rPr lang="en-US" dirty="0"/>
              <a:t>Explain </a:t>
            </a:r>
            <a:r>
              <a:rPr lang="en-US" u="none" strike="noStrike" baseline="0" dirty="0">
                <a:latin typeface="Arial" panose="020B0604020202020204" pitchFamily="34" charset="0"/>
              </a:rPr>
              <a:t>the procedure.</a:t>
            </a:r>
          </a:p>
          <a:p>
            <a:pPr lvl="1"/>
            <a:r>
              <a:rPr lang="en-US" u="none" strike="noStrike" baseline="0" dirty="0">
                <a:latin typeface="Arial" panose="020B0604020202020204" pitchFamily="34" charset="0"/>
              </a:rPr>
              <a:t>Explain the need for the restraints to safely secure them in the toboggan for transport.</a:t>
            </a:r>
          </a:p>
          <a:p>
            <a:pPr lvl="1"/>
            <a:r>
              <a:rPr lang="en-US" dirty="0"/>
              <a:t>D</a:t>
            </a:r>
            <a:r>
              <a:rPr lang="en-US" u="none" strike="noStrike" baseline="0" dirty="0">
                <a:latin typeface="Arial" panose="020B0604020202020204" pitchFamily="34" charset="0"/>
              </a:rPr>
              <a:t>emonstrate how restraints will work in advance.</a:t>
            </a:r>
          </a:p>
        </p:txBody>
      </p:sp>
      <p:pic>
        <p:nvPicPr>
          <p:cNvPr id="4" name="Picture 3"/>
          <p:cNvPicPr>
            <a:picLocks noChangeAspect="1"/>
          </p:cNvPicPr>
          <p:nvPr/>
        </p:nvPicPr>
        <p:blipFill>
          <a:blip r:embed="rId2"/>
          <a:stretch>
            <a:fillRect/>
          </a:stretch>
        </p:blipFill>
        <p:spPr>
          <a:xfrm>
            <a:off x="9967604" y="622077"/>
            <a:ext cx="1359526" cy="1365622"/>
          </a:xfrm>
          <a:prstGeom prst="rect">
            <a:avLst/>
          </a:prstGeom>
        </p:spPr>
      </p:pic>
      <p:sp>
        <p:nvSpPr>
          <p:cNvPr id="5" name="TextBox 4"/>
          <p:cNvSpPr txBox="1"/>
          <p:nvPr/>
        </p:nvSpPr>
        <p:spPr>
          <a:xfrm>
            <a:off x="9967604" y="889389"/>
            <a:ext cx="1370330" cy="830997"/>
          </a:xfrm>
          <a:prstGeom prst="rect">
            <a:avLst/>
          </a:prstGeom>
          <a:noFill/>
        </p:spPr>
        <p:txBody>
          <a:bodyPr wrap="square" rtlCol="0">
            <a:spAutoFit/>
          </a:bodyPr>
          <a:lstStyle/>
          <a:p>
            <a:pPr algn="ctr"/>
            <a:r>
              <a:rPr lang="en-US" sz="2400" b="1" dirty="0"/>
              <a:t>32-6</a:t>
            </a:r>
          </a:p>
          <a:p>
            <a:pPr algn="ctr"/>
            <a:r>
              <a:rPr lang="en-US" sz="2400" b="1" dirty="0"/>
              <a:t>32-7</a:t>
            </a:r>
          </a:p>
        </p:txBody>
      </p:sp>
    </p:spTree>
    <p:extLst>
      <p:ext uri="{BB962C8B-B14F-4D97-AF65-F5344CB8AC3E}">
        <p14:creationId xmlns:p14="http://schemas.microsoft.com/office/powerpoint/2010/main" val="32006266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06818-18FD-4827-8000-FC70BD338986}"/>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Transport: Visually and Hearing Impaired</a:t>
            </a:r>
          </a:p>
        </p:txBody>
      </p:sp>
      <p:sp>
        <p:nvSpPr>
          <p:cNvPr id="3" name="Text Placeholder 2">
            <a:extLst>
              <a:ext uri="{FF2B5EF4-FFF2-40B4-BE49-F238E27FC236}">
                <a16:creationId xmlns="" xmlns:a16="http://schemas.microsoft.com/office/drawing/2014/main" id="{054421C2-CF10-406F-97A4-7C4138E5F5FB}"/>
              </a:ext>
            </a:extLst>
          </p:cNvPr>
          <p:cNvSpPr>
            <a:spLocks noGrp="1"/>
          </p:cNvSpPr>
          <p:nvPr>
            <p:ph type="body" idx="1"/>
          </p:nvPr>
        </p:nvSpPr>
        <p:spPr/>
        <p:txBody>
          <a:bodyPr>
            <a:normAutofit fontScale="92500"/>
          </a:bodyPr>
          <a:lstStyle/>
          <a:p>
            <a:pPr marR="0" lvl="0" rtl="0"/>
            <a:r>
              <a:rPr lang="en-US" dirty="0"/>
              <a:t>Transporting a V</a:t>
            </a:r>
            <a:r>
              <a:rPr lang="en-US" u="none" strike="noStrike" baseline="0" dirty="0">
                <a:latin typeface="Arial" panose="020B0604020202020204" pitchFamily="34" charset="0"/>
              </a:rPr>
              <a:t>isually Impaired patient:</a:t>
            </a:r>
          </a:p>
          <a:p>
            <a:pPr lvl="1"/>
            <a:r>
              <a:rPr lang="en-US" dirty="0"/>
              <a:t>E</a:t>
            </a:r>
            <a:r>
              <a:rPr lang="en-US" u="none" strike="noStrike" baseline="0" dirty="0">
                <a:latin typeface="Arial" panose="020B0604020202020204" pitchFamily="34" charset="0"/>
              </a:rPr>
              <a:t>xplain in advance the process of loading and transporting in the toboggan. </a:t>
            </a:r>
          </a:p>
          <a:p>
            <a:pPr lvl="1"/>
            <a:r>
              <a:rPr lang="en-US" dirty="0"/>
              <a:t>C</a:t>
            </a:r>
            <a:r>
              <a:rPr lang="en-US" u="none" strike="noStrike" baseline="0" dirty="0">
                <a:latin typeface="Arial" panose="020B0604020202020204" pitchFamily="34" charset="0"/>
              </a:rPr>
              <a:t>ommunicate clearly.</a:t>
            </a:r>
          </a:p>
          <a:p>
            <a:pPr lvl="1"/>
            <a:r>
              <a:rPr lang="en-US" u="none" strike="noStrike" baseline="0" dirty="0">
                <a:latin typeface="Arial" panose="020B0604020202020204" pitchFamily="34" charset="0"/>
              </a:rPr>
              <a:t>Explain to them the scene, the persons who are there assisting, and the procedure to be followed. </a:t>
            </a:r>
          </a:p>
          <a:p>
            <a:pPr lvl="1"/>
            <a:r>
              <a:rPr lang="en-US" u="none" strike="noStrike" baseline="0" dirty="0">
                <a:latin typeface="Arial" panose="020B0604020202020204" pitchFamily="34" charset="0"/>
              </a:rPr>
              <a:t>Speak directly to them and not through their guide. </a:t>
            </a:r>
          </a:p>
          <a:p>
            <a:pPr marR="0" lvl="0" rtl="0"/>
            <a:r>
              <a:rPr lang="en-US" u="none" strike="noStrike" baseline="0" dirty="0">
                <a:latin typeface="Arial" panose="020B0604020202020204" pitchFamily="34" charset="0"/>
              </a:rPr>
              <a:t>If a blind person is mobile and needs to be guided while walking, offer your upper arm to hold on to and walk to the side. </a:t>
            </a:r>
          </a:p>
          <a:p>
            <a:pPr lvl="1"/>
            <a:r>
              <a:rPr lang="en-US" u="none" strike="noStrike" baseline="0" dirty="0">
                <a:latin typeface="Arial" panose="020B0604020202020204" pitchFamily="34" charset="0"/>
              </a:rPr>
              <a:t>Come to a complete stop before steps, curbs, and other such objects. </a:t>
            </a:r>
          </a:p>
          <a:p>
            <a:pPr marR="0" lvl="0" rtl="0"/>
            <a:r>
              <a:rPr lang="en-US" u="none" strike="noStrike" baseline="0" dirty="0">
                <a:latin typeface="Arial" panose="020B0604020202020204" pitchFamily="34" charset="0"/>
              </a:rPr>
              <a:t>When lifting, transferring, or transporting a Hearing</a:t>
            </a:r>
            <a:r>
              <a:rPr lang="en-US" u="none" strike="noStrike" dirty="0">
                <a:latin typeface="Arial" panose="020B0604020202020204" pitchFamily="34" charset="0"/>
              </a:rPr>
              <a:t> Impaired</a:t>
            </a:r>
            <a:r>
              <a:rPr lang="en-US" u="none" strike="noStrike" baseline="0" dirty="0">
                <a:latin typeface="Arial" panose="020B0604020202020204" pitchFamily="34" charset="0"/>
              </a:rPr>
              <a:t> adaptive athlete, be sure to show them in advance what you are going to do and the equipment that will be used.</a:t>
            </a:r>
          </a:p>
        </p:txBody>
      </p:sp>
      <p:pic>
        <p:nvPicPr>
          <p:cNvPr id="4" name="Picture 3"/>
          <p:cNvPicPr>
            <a:picLocks noChangeAspect="1"/>
          </p:cNvPicPr>
          <p:nvPr/>
        </p:nvPicPr>
        <p:blipFill>
          <a:blip r:embed="rId2"/>
          <a:stretch>
            <a:fillRect/>
          </a:stretch>
        </p:blipFill>
        <p:spPr>
          <a:xfrm>
            <a:off x="9967604" y="539521"/>
            <a:ext cx="1359526" cy="1365622"/>
          </a:xfrm>
          <a:prstGeom prst="rect">
            <a:avLst/>
          </a:prstGeom>
        </p:spPr>
      </p:pic>
      <p:sp>
        <p:nvSpPr>
          <p:cNvPr id="5" name="TextBox 4"/>
          <p:cNvSpPr txBox="1"/>
          <p:nvPr/>
        </p:nvSpPr>
        <p:spPr>
          <a:xfrm>
            <a:off x="9967604" y="807928"/>
            <a:ext cx="1370330" cy="830997"/>
          </a:xfrm>
          <a:prstGeom prst="rect">
            <a:avLst/>
          </a:prstGeom>
          <a:noFill/>
        </p:spPr>
        <p:txBody>
          <a:bodyPr wrap="square" rtlCol="0">
            <a:spAutoFit/>
          </a:bodyPr>
          <a:lstStyle/>
          <a:p>
            <a:pPr algn="ctr"/>
            <a:r>
              <a:rPr lang="en-US" sz="2400" b="1" dirty="0"/>
              <a:t>32-6</a:t>
            </a:r>
          </a:p>
          <a:p>
            <a:pPr algn="ctr"/>
            <a:r>
              <a:rPr lang="en-US" sz="2400" b="1" dirty="0"/>
              <a:t>32-7</a:t>
            </a:r>
          </a:p>
        </p:txBody>
      </p:sp>
    </p:spTree>
    <p:extLst>
      <p:ext uri="{BB962C8B-B14F-4D97-AF65-F5344CB8AC3E}">
        <p14:creationId xmlns:p14="http://schemas.microsoft.com/office/powerpoint/2010/main" val="4651913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1F8C4B-9F59-4E93-8A82-7BDC21E554F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Lift Evacuation</a:t>
            </a:r>
            <a:endParaRPr lang="en-US" b="1" i="0" u="none" strike="noStrike" kern="1600" baseline="0" dirty="0"/>
          </a:p>
        </p:txBody>
      </p:sp>
      <p:sp>
        <p:nvSpPr>
          <p:cNvPr id="3" name="Text Placeholder 2">
            <a:extLst>
              <a:ext uri="{FF2B5EF4-FFF2-40B4-BE49-F238E27FC236}">
                <a16:creationId xmlns="" xmlns:a16="http://schemas.microsoft.com/office/drawing/2014/main" id="{E2E98B7D-D30E-4F38-821E-00C173E06B99}"/>
              </a:ext>
            </a:extLst>
          </p:cNvPr>
          <p:cNvSpPr>
            <a:spLocks noGrp="1"/>
          </p:cNvSpPr>
          <p:nvPr>
            <p:ph sz="half" idx="1"/>
          </p:nvPr>
        </p:nvSpPr>
        <p:spPr>
          <a:xfrm>
            <a:off x="923637" y="2225040"/>
            <a:ext cx="4855464" cy="4580904"/>
          </a:xfrm>
        </p:spPr>
        <p:txBody>
          <a:bodyPr>
            <a:normAutofit/>
          </a:bodyPr>
          <a:lstStyle/>
          <a:p>
            <a:pPr marR="0" lvl="0" rtl="0"/>
            <a:r>
              <a:rPr lang="en-US" u="none" strike="noStrike" baseline="0" dirty="0"/>
              <a:t>Every time an adaptive athlete in a sit-ski gets onto a chairlift, a safety strap should be attached to the back of the chair.</a:t>
            </a:r>
          </a:p>
          <a:p>
            <a:pPr marR="0" lvl="0" rtl="0"/>
            <a:r>
              <a:rPr lang="en-US" u="none" strike="noStrike" baseline="0" dirty="0"/>
              <a:t>The strap</a:t>
            </a:r>
            <a:r>
              <a:rPr lang="en-US" dirty="0"/>
              <a:t> </a:t>
            </a:r>
            <a:r>
              <a:rPr lang="en-US" u="none" strike="noStrike" baseline="0" dirty="0"/>
              <a:t>is necessary because the safety bar may not fully close due to the size of the seat or the sit-ski’s bucket.</a:t>
            </a:r>
          </a:p>
        </p:txBody>
      </p:sp>
      <p:pic>
        <p:nvPicPr>
          <p:cNvPr id="5" name="Picture 4"/>
          <p:cNvPicPr>
            <a:picLocks noChangeAspect="1"/>
          </p:cNvPicPr>
          <p:nvPr/>
        </p:nvPicPr>
        <p:blipFill>
          <a:blip r:embed="rId2"/>
          <a:stretch>
            <a:fillRect/>
          </a:stretch>
        </p:blipFill>
        <p:spPr>
          <a:xfrm>
            <a:off x="9967604" y="539521"/>
            <a:ext cx="1359526" cy="1365622"/>
          </a:xfrm>
          <a:prstGeom prst="rect">
            <a:avLst/>
          </a:prstGeom>
        </p:spPr>
      </p:pic>
      <p:sp>
        <p:nvSpPr>
          <p:cNvPr id="6" name="TextBox 5"/>
          <p:cNvSpPr txBox="1"/>
          <p:nvPr/>
        </p:nvSpPr>
        <p:spPr>
          <a:xfrm>
            <a:off x="9967604" y="991499"/>
            <a:ext cx="1370330" cy="461665"/>
          </a:xfrm>
          <a:prstGeom prst="rect">
            <a:avLst/>
          </a:prstGeom>
          <a:noFill/>
        </p:spPr>
        <p:txBody>
          <a:bodyPr wrap="square" rtlCol="0">
            <a:spAutoFit/>
          </a:bodyPr>
          <a:lstStyle/>
          <a:p>
            <a:pPr algn="ctr"/>
            <a:r>
              <a:rPr lang="en-US" sz="2400" b="1" dirty="0"/>
              <a:t>32-7</a:t>
            </a:r>
          </a:p>
        </p:txBody>
      </p:sp>
      <p:pic>
        <p:nvPicPr>
          <p:cNvPr id="20482" name="Picture 2" descr="Photo from the back shows a person seated on the chairlift seat on a sit ski with safety straps securing the sit ski to the back of the chair lift se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1375" y="1905143"/>
            <a:ext cx="2765276" cy="417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8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945A5F-FC87-4233-8276-3795D55F244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Lift Evacuation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BC6D413E-B49F-4C43-8B11-8D957B3DF944}"/>
              </a:ext>
            </a:extLst>
          </p:cNvPr>
          <p:cNvSpPr>
            <a:spLocks noGrp="1"/>
          </p:cNvSpPr>
          <p:nvPr>
            <p:ph type="body" idx="1"/>
          </p:nvPr>
        </p:nvSpPr>
        <p:spPr>
          <a:xfrm>
            <a:off x="891540" y="2580640"/>
            <a:ext cx="10435590" cy="3609277"/>
          </a:xfrm>
        </p:spPr>
        <p:txBody>
          <a:bodyPr>
            <a:normAutofit/>
          </a:bodyPr>
          <a:lstStyle/>
          <a:p>
            <a:pPr marR="0" lvl="0" rtl="0"/>
            <a:r>
              <a:rPr lang="en-US" u="none" strike="noStrike" baseline="0" dirty="0">
                <a:latin typeface="Arial" panose="020B0604020202020204" pitchFamily="34" charset="0"/>
              </a:rPr>
              <a:t>Adaptive athletes should always be given priority when evacuating chairlifts. </a:t>
            </a:r>
          </a:p>
          <a:p>
            <a:pPr lvl="1"/>
            <a:r>
              <a:rPr lang="en-US" u="none" strike="noStrike" baseline="0" dirty="0">
                <a:latin typeface="Arial" panose="020B0604020202020204" pitchFamily="34" charset="0"/>
              </a:rPr>
              <a:t>Athletes with mobility problems have an increased risk of cold exposure injuries.</a:t>
            </a:r>
          </a:p>
          <a:p>
            <a:pPr lvl="1"/>
            <a:r>
              <a:rPr lang="en-US" dirty="0"/>
              <a:t>A</a:t>
            </a:r>
            <a:r>
              <a:rPr lang="en-US" u="none" strike="noStrike" baseline="0" dirty="0">
                <a:latin typeface="Arial" panose="020B0604020202020204" pitchFamily="34" charset="0"/>
              </a:rPr>
              <a:t>thletes with intellectual disabilities may have difficulty tolerating chairlift evacuation delays. </a:t>
            </a:r>
          </a:p>
          <a:p>
            <a:pPr lvl="1"/>
            <a:r>
              <a:rPr lang="en-US" dirty="0"/>
              <a:t>E</a:t>
            </a:r>
            <a:r>
              <a:rPr lang="en-US" u="none" strike="noStrike" baseline="0" dirty="0">
                <a:latin typeface="Arial" panose="020B0604020202020204" pitchFamily="34" charset="0"/>
              </a:rPr>
              <a:t>vacuating early is standard practice. </a:t>
            </a:r>
          </a:p>
          <a:p>
            <a:pPr lvl="1"/>
            <a:r>
              <a:rPr lang="en-US" u="none" strike="noStrike" baseline="0" dirty="0">
                <a:latin typeface="Arial" panose="020B0604020202020204" pitchFamily="34" charset="0"/>
              </a:rPr>
              <a:t>Sit-skis typically have factory-built attachments to an evacuation line. </a:t>
            </a:r>
          </a:p>
        </p:txBody>
      </p:sp>
      <p:pic>
        <p:nvPicPr>
          <p:cNvPr id="6" name="Picture 5"/>
          <p:cNvPicPr>
            <a:picLocks noChangeAspect="1"/>
          </p:cNvPicPr>
          <p:nvPr/>
        </p:nvPicPr>
        <p:blipFill>
          <a:blip r:embed="rId2"/>
          <a:stretch>
            <a:fillRect/>
          </a:stretch>
        </p:blipFill>
        <p:spPr>
          <a:xfrm>
            <a:off x="9967604" y="539521"/>
            <a:ext cx="1359526" cy="1365622"/>
          </a:xfrm>
          <a:prstGeom prst="rect">
            <a:avLst/>
          </a:prstGeom>
        </p:spPr>
      </p:pic>
      <p:sp>
        <p:nvSpPr>
          <p:cNvPr id="7" name="TextBox 6"/>
          <p:cNvSpPr txBox="1"/>
          <p:nvPr/>
        </p:nvSpPr>
        <p:spPr>
          <a:xfrm>
            <a:off x="9967604" y="991499"/>
            <a:ext cx="1370330" cy="461665"/>
          </a:xfrm>
          <a:prstGeom prst="rect">
            <a:avLst/>
          </a:prstGeom>
          <a:noFill/>
        </p:spPr>
        <p:txBody>
          <a:bodyPr wrap="square" rtlCol="0">
            <a:spAutoFit/>
          </a:bodyPr>
          <a:lstStyle/>
          <a:p>
            <a:pPr algn="ctr"/>
            <a:r>
              <a:rPr lang="en-US" sz="2400" b="1" dirty="0"/>
              <a:t>32-7</a:t>
            </a:r>
          </a:p>
        </p:txBody>
      </p:sp>
    </p:spTree>
    <p:extLst>
      <p:ext uri="{BB962C8B-B14F-4D97-AF65-F5344CB8AC3E}">
        <p14:creationId xmlns:p14="http://schemas.microsoft.com/office/powerpoint/2010/main" val="812055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B4DC44-ED84-4A0F-941B-7252BC18680A}"/>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Lift Evacuation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827D67B1-92A7-43B3-A7AE-B5393AEA6720}"/>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Before</a:t>
            </a:r>
            <a:r>
              <a:rPr lang="en-US" u="none" strike="noStrike" dirty="0">
                <a:latin typeface="Arial" panose="020B0604020202020204" pitchFamily="34" charset="0"/>
              </a:rPr>
              <a:t> riding a lift, </a:t>
            </a:r>
            <a:r>
              <a:rPr lang="en-US" dirty="0"/>
              <a:t>a</a:t>
            </a:r>
            <a:r>
              <a:rPr lang="en-US" u="none" strike="noStrike" baseline="0" dirty="0">
                <a:latin typeface="Arial" panose="020B0604020202020204" pitchFamily="34" charset="0"/>
              </a:rPr>
              <a:t>daptive athletes should:</a:t>
            </a:r>
          </a:p>
          <a:p>
            <a:pPr lvl="1"/>
            <a:r>
              <a:rPr lang="en-US" dirty="0"/>
              <a:t>I</a:t>
            </a:r>
            <a:r>
              <a:rPr lang="en-US" u="none" strike="noStrike" baseline="0" dirty="0">
                <a:latin typeface="Arial" panose="020B0604020202020204" pitchFamily="34" charset="0"/>
              </a:rPr>
              <a:t>nspect all webbing on their </a:t>
            </a:r>
            <a:r>
              <a:rPr lang="en-US" u="dbl" strike="noStrike" dirty="0">
                <a:solidFill>
                  <a:srgbClr val="FF0000"/>
                </a:solidFill>
                <a:latin typeface="Arial" panose="020B0604020202020204" pitchFamily="34" charset="0"/>
              </a:rPr>
              <a:t>bi-ski</a:t>
            </a:r>
            <a:r>
              <a:rPr lang="en-US" u="none" strike="noStrike" baseline="0" dirty="0">
                <a:latin typeface="Arial" panose="020B0604020202020204" pitchFamily="34" charset="0"/>
              </a:rPr>
              <a:t> or </a:t>
            </a:r>
            <a:r>
              <a:rPr lang="en-US" u="dbl" strike="noStrike" dirty="0">
                <a:solidFill>
                  <a:srgbClr val="FF0000"/>
                </a:solidFill>
                <a:latin typeface="Arial" panose="020B0604020202020204" pitchFamily="34" charset="0"/>
              </a:rPr>
              <a:t>mono-ski</a:t>
            </a:r>
            <a:r>
              <a:rPr lang="en-US" u="none" strike="noStrike" baseline="0" dirty="0">
                <a:latin typeface="Arial" panose="020B0604020202020204" pitchFamily="34" charset="0"/>
              </a:rPr>
              <a:t> to be sure it is in operating condition. </a:t>
            </a:r>
          </a:p>
          <a:p>
            <a:pPr lvl="1"/>
            <a:r>
              <a:rPr lang="en-US" dirty="0"/>
              <a:t>K</a:t>
            </a:r>
            <a:r>
              <a:rPr lang="en-US" u="none" strike="noStrike" baseline="0" dirty="0">
                <a:latin typeface="Arial" panose="020B0604020202020204" pitchFamily="34" charset="0"/>
              </a:rPr>
              <a:t>now how the straps on their ski are designed to operate.</a:t>
            </a:r>
          </a:p>
          <a:p>
            <a:pPr lvl="1"/>
            <a:r>
              <a:rPr lang="en-US" dirty="0"/>
              <a:t>C</a:t>
            </a:r>
            <a:r>
              <a:rPr lang="en-US" u="none" strike="noStrike" baseline="0" dirty="0">
                <a:latin typeface="Arial" panose="020B0604020202020204" pitchFamily="34" charset="0"/>
              </a:rPr>
              <a:t>arry a properly rated locking carabiner, to be used to secure their evacuation straps to the area’s evacuation equipment. </a:t>
            </a:r>
          </a:p>
          <a:p>
            <a:r>
              <a:rPr lang="en-US" dirty="0"/>
              <a:t>Evacuation straps are generally placed between the person’s legs and on either side of the bucket. </a:t>
            </a:r>
            <a:endParaRPr lang="en-US" u="none" strike="noStrike" baseline="0" dirty="0">
              <a:latin typeface="Arial" panose="020B0604020202020204" pitchFamily="34" charset="0"/>
            </a:endParaRPr>
          </a:p>
          <a:p>
            <a:pPr marR="0" lvl="0" rtl="0"/>
            <a:r>
              <a:rPr lang="en-US" u="none" strike="noStrike" baseline="0" dirty="0">
                <a:latin typeface="Arial" panose="020B0604020202020204" pitchFamily="34" charset="0"/>
              </a:rPr>
              <a:t>Each ski area must develop its own plan for evacuating skiers from all nonsurface ski lifts.</a:t>
            </a:r>
          </a:p>
        </p:txBody>
      </p:sp>
      <p:pic>
        <p:nvPicPr>
          <p:cNvPr id="6" name="Picture 5"/>
          <p:cNvPicPr>
            <a:picLocks noChangeAspect="1"/>
          </p:cNvPicPr>
          <p:nvPr/>
        </p:nvPicPr>
        <p:blipFill>
          <a:blip r:embed="rId2"/>
          <a:stretch>
            <a:fillRect/>
          </a:stretch>
        </p:blipFill>
        <p:spPr>
          <a:xfrm>
            <a:off x="9967604" y="539521"/>
            <a:ext cx="1359526" cy="1365622"/>
          </a:xfrm>
          <a:prstGeom prst="rect">
            <a:avLst/>
          </a:prstGeom>
        </p:spPr>
      </p:pic>
      <p:sp>
        <p:nvSpPr>
          <p:cNvPr id="7" name="TextBox 6"/>
          <p:cNvSpPr txBox="1"/>
          <p:nvPr/>
        </p:nvSpPr>
        <p:spPr>
          <a:xfrm>
            <a:off x="9967604" y="991499"/>
            <a:ext cx="1370330" cy="461665"/>
          </a:xfrm>
          <a:prstGeom prst="rect">
            <a:avLst/>
          </a:prstGeom>
          <a:noFill/>
        </p:spPr>
        <p:txBody>
          <a:bodyPr wrap="square" rtlCol="0">
            <a:spAutoFit/>
          </a:bodyPr>
          <a:lstStyle/>
          <a:p>
            <a:pPr algn="ctr"/>
            <a:r>
              <a:rPr lang="en-US" sz="2400" b="1" dirty="0"/>
              <a:t>32-7</a:t>
            </a:r>
          </a:p>
        </p:txBody>
      </p:sp>
    </p:spTree>
    <p:extLst>
      <p:ext uri="{BB962C8B-B14F-4D97-AF65-F5344CB8AC3E}">
        <p14:creationId xmlns:p14="http://schemas.microsoft.com/office/powerpoint/2010/main" val="28094980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4DB46D-8FD2-49B3-AE05-721E37E0D67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Lift Evacuation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 xmlns:a16="http://schemas.microsoft.com/office/drawing/2014/main" id="{A14B1D85-8445-47B9-AE37-E715ACF15A0A}"/>
              </a:ext>
            </a:extLst>
          </p:cNvPr>
          <p:cNvSpPr>
            <a:spLocks noGrp="1"/>
          </p:cNvSpPr>
          <p:nvPr>
            <p:ph type="body" idx="1"/>
          </p:nvPr>
        </p:nvSpPr>
        <p:spPr>
          <a:xfrm>
            <a:off x="878205" y="2641600"/>
            <a:ext cx="10435590" cy="3668244"/>
          </a:xfrm>
        </p:spPr>
        <p:txBody>
          <a:bodyPr/>
          <a:lstStyle/>
          <a:p>
            <a:r>
              <a:rPr lang="en-US" sz="2400" dirty="0"/>
              <a:t>B</a:t>
            </a:r>
            <a:r>
              <a:rPr lang="en-US" sz="2400" u="none" strike="noStrike" baseline="0" dirty="0"/>
              <a:t>lind athletes or those who have cognitive impairments will need additional oral coaching and reassurance during an evacuation, even if they have a guide with them in the same chair. </a:t>
            </a:r>
          </a:p>
          <a:p>
            <a:pPr lvl="1"/>
            <a:r>
              <a:rPr lang="en-US" sz="2200" dirty="0"/>
              <a:t>T</a:t>
            </a:r>
            <a:r>
              <a:rPr lang="en-US" sz="2200" u="none" strike="noStrike" baseline="0" dirty="0"/>
              <a:t>he evacuation process may be difficult to understand and could cause anxiety. </a:t>
            </a:r>
          </a:p>
          <a:p>
            <a:pPr lvl="1"/>
            <a:r>
              <a:rPr lang="en-US" sz="2200" dirty="0"/>
              <a:t>It is i</a:t>
            </a:r>
            <a:r>
              <a:rPr lang="en-US" sz="2200" u="none" strike="noStrike" baseline="0" dirty="0"/>
              <a:t>mportant to clearly demonstrate all the steps to be taken.</a:t>
            </a:r>
          </a:p>
        </p:txBody>
      </p:sp>
      <p:pic>
        <p:nvPicPr>
          <p:cNvPr id="6" name="Picture 5"/>
          <p:cNvPicPr>
            <a:picLocks noChangeAspect="1"/>
          </p:cNvPicPr>
          <p:nvPr/>
        </p:nvPicPr>
        <p:blipFill>
          <a:blip r:embed="rId2"/>
          <a:stretch>
            <a:fillRect/>
          </a:stretch>
        </p:blipFill>
        <p:spPr>
          <a:xfrm>
            <a:off x="9967604" y="539521"/>
            <a:ext cx="1359526" cy="1365622"/>
          </a:xfrm>
          <a:prstGeom prst="rect">
            <a:avLst/>
          </a:prstGeom>
        </p:spPr>
      </p:pic>
      <p:sp>
        <p:nvSpPr>
          <p:cNvPr id="7" name="TextBox 6"/>
          <p:cNvSpPr txBox="1"/>
          <p:nvPr/>
        </p:nvSpPr>
        <p:spPr>
          <a:xfrm>
            <a:off x="9967604" y="991499"/>
            <a:ext cx="1370330" cy="461665"/>
          </a:xfrm>
          <a:prstGeom prst="rect">
            <a:avLst/>
          </a:prstGeom>
          <a:noFill/>
        </p:spPr>
        <p:txBody>
          <a:bodyPr wrap="square" rtlCol="0">
            <a:spAutoFit/>
          </a:bodyPr>
          <a:lstStyle/>
          <a:p>
            <a:pPr algn="ctr"/>
            <a:r>
              <a:rPr lang="en-US" sz="2400" b="1" dirty="0"/>
              <a:t>32-7</a:t>
            </a:r>
          </a:p>
        </p:txBody>
      </p:sp>
    </p:spTree>
    <p:extLst>
      <p:ext uri="{BB962C8B-B14F-4D97-AF65-F5344CB8AC3E}">
        <p14:creationId xmlns:p14="http://schemas.microsoft.com/office/powerpoint/2010/main" val="26373940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BAE243-DDF8-4C84-8F83-09F8FDF4057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 Lift Evacuation</a:t>
            </a:r>
          </a:p>
        </p:txBody>
      </p:sp>
      <p:sp>
        <p:nvSpPr>
          <p:cNvPr id="3" name="Text Placeholder 2">
            <a:extLst>
              <a:ext uri="{FF2B5EF4-FFF2-40B4-BE49-F238E27FC236}">
                <a16:creationId xmlns="" xmlns:a16="http://schemas.microsoft.com/office/drawing/2014/main" id="{ECA40756-AAAF-439D-A073-5ABE4CA6A0B8}"/>
              </a:ext>
            </a:extLst>
          </p:cNvPr>
          <p:cNvSpPr>
            <a:spLocks noGrp="1"/>
          </p:cNvSpPr>
          <p:nvPr>
            <p:ph type="body" idx="1"/>
          </p:nvPr>
        </p:nvSpPr>
        <p:spPr>
          <a:xfrm>
            <a:off x="891540" y="2357121"/>
            <a:ext cx="10435590" cy="3832796"/>
          </a:xfrm>
        </p:spPr>
        <p:txBody>
          <a:bodyPr/>
          <a:lstStyle/>
          <a:p>
            <a:pPr marR="0" lvl="0" rtl="0"/>
            <a:r>
              <a:rPr lang="en-US" u="none" strike="noStrike" baseline="0" dirty="0">
                <a:latin typeface="Arial" panose="020B0604020202020204" pitchFamily="34" charset="0"/>
              </a:rPr>
              <a:t>Always evacuate a cognitively impaired skier or rider before the person’s companion. </a:t>
            </a:r>
          </a:p>
          <a:p>
            <a:pPr lvl="1"/>
            <a:r>
              <a:rPr lang="en-US" dirty="0"/>
              <a:t>H</a:t>
            </a:r>
            <a:r>
              <a:rPr lang="en-US" u="none" strike="noStrike" baseline="0" dirty="0">
                <a:latin typeface="Arial" panose="020B0604020202020204" pitchFamily="34" charset="0"/>
              </a:rPr>
              <a:t>ave someone remain with the adaptive athlete and talk so that they can feel safe until their companion</a:t>
            </a:r>
            <a:r>
              <a:rPr lang="en-US" u="none" strike="noStrike" dirty="0">
                <a:latin typeface="Arial" panose="020B0604020202020204" pitchFamily="34" charset="0"/>
              </a:rPr>
              <a:t> is evacuated</a:t>
            </a:r>
            <a:r>
              <a:rPr lang="en-US" dirty="0"/>
              <a:t>. </a:t>
            </a:r>
          </a:p>
          <a:p>
            <a:r>
              <a:rPr lang="en-US" dirty="0"/>
              <a:t>If three or more individuals are on the lift, it may be helpful to evacuate one of them first so that the cognitively impaired athlete can witness the procedure. </a:t>
            </a:r>
          </a:p>
          <a:p>
            <a:pPr lvl="1"/>
            <a:endParaRPr lang="en-US" u="none" strike="noStrike" baseline="0" dirty="0">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9967604" y="539521"/>
            <a:ext cx="1359526" cy="1365622"/>
          </a:xfrm>
          <a:prstGeom prst="rect">
            <a:avLst/>
          </a:prstGeom>
        </p:spPr>
      </p:pic>
      <p:sp>
        <p:nvSpPr>
          <p:cNvPr id="7" name="TextBox 6"/>
          <p:cNvSpPr txBox="1"/>
          <p:nvPr/>
        </p:nvSpPr>
        <p:spPr>
          <a:xfrm>
            <a:off x="9967604" y="991499"/>
            <a:ext cx="1370330" cy="461665"/>
          </a:xfrm>
          <a:prstGeom prst="rect">
            <a:avLst/>
          </a:prstGeom>
          <a:noFill/>
        </p:spPr>
        <p:txBody>
          <a:bodyPr wrap="square" rtlCol="0">
            <a:spAutoFit/>
          </a:bodyPr>
          <a:lstStyle/>
          <a:p>
            <a:pPr algn="ctr"/>
            <a:r>
              <a:rPr lang="en-US" sz="2400" b="1" dirty="0"/>
              <a:t>32-7</a:t>
            </a:r>
          </a:p>
        </p:txBody>
      </p:sp>
    </p:spTree>
    <p:extLst>
      <p:ext uri="{BB962C8B-B14F-4D97-AF65-F5344CB8AC3E}">
        <p14:creationId xmlns:p14="http://schemas.microsoft.com/office/powerpoint/2010/main" val="922950552"/>
      </p:ext>
    </p:extLst>
  </p:cSld>
  <p:clrMapOvr>
    <a:masterClrMapping/>
  </p:clrMapOvr>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7395</Words>
  <Application>Microsoft Office PowerPoint</Application>
  <PresentationFormat>Widescreen</PresentationFormat>
  <Paragraphs>685</Paragraphs>
  <Slides>104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104</vt:i4>
      </vt:variant>
    </vt:vector>
  </HeadingPairs>
  <TitlesOfParts>
    <vt:vector size="109" baseType="lpstr">
      <vt:lpstr>Arial</vt:lpstr>
      <vt:lpstr>Arial Black</vt:lpstr>
      <vt:lpstr>Calibri</vt:lpstr>
      <vt:lpstr>Wingdings</vt:lpstr>
      <vt:lpstr>Educational subjects 16x9</vt:lpstr>
      <vt:lpstr>Adaptive Athletes</vt:lpstr>
      <vt:lpstr>The following presentation will utilize two symbols to identify material necessary for an OEC Technician to comprehend:</vt:lpstr>
      <vt:lpstr>Objectives</vt:lpstr>
      <vt:lpstr>Objectives</vt:lpstr>
      <vt:lpstr>Objectives</vt:lpstr>
      <vt:lpstr>Key Terms</vt:lpstr>
      <vt:lpstr>PowerPoint Presentation</vt:lpstr>
      <vt:lpstr>Chapter Overview</vt:lpstr>
      <vt:lpstr>Chapter Overview</vt:lpstr>
      <vt:lpstr>Chapter Overview</vt:lpstr>
      <vt:lpstr>Chapter Overview</vt:lpstr>
      <vt:lpstr>Chapter Overview</vt:lpstr>
      <vt:lpstr>Chapter Overview</vt:lpstr>
      <vt:lpstr>Chapter Overview</vt:lpstr>
      <vt:lpstr>Chapter Overview</vt:lpstr>
      <vt:lpstr>Chapter Overview</vt:lpstr>
      <vt:lpstr>PowerPoint Presentation</vt:lpstr>
      <vt:lpstr>Impairment Categories: Autonomic Dysreflexia</vt:lpstr>
      <vt:lpstr>Impairment Categories: Autonomic Dysreflexia</vt:lpstr>
      <vt:lpstr>Impairment Categories: Autonomic Dysreflexia</vt:lpstr>
      <vt:lpstr>Impairment Categories: Autonomic Dysreflexia</vt:lpstr>
      <vt:lpstr>Impairment Categories: Autonomic Dysreflexia</vt:lpstr>
      <vt:lpstr>Impairment Categories: Amputations</vt:lpstr>
      <vt:lpstr>Impairment Categories: Amputations</vt:lpstr>
      <vt:lpstr>Impairment Categories: Combined Disability</vt:lpstr>
      <vt:lpstr>Impairment Categories: Down Syndrome</vt:lpstr>
      <vt:lpstr>Impairment Categories: Down Syndrome</vt:lpstr>
      <vt:lpstr>Impairment Categories: Traumatic Brain Injury</vt:lpstr>
      <vt:lpstr>Impairment Categories: Sensory Impairment</vt:lpstr>
      <vt:lpstr>Impairment Categories: Visual Impairment</vt:lpstr>
      <vt:lpstr>Impairment Categories: Visual Impairment</vt:lpstr>
      <vt:lpstr>Impairment Categories: Visual Impairment</vt:lpstr>
      <vt:lpstr>Impairment Categories: Visual Impairment</vt:lpstr>
      <vt:lpstr>Impairment Categories: Hearing Impaired</vt:lpstr>
      <vt:lpstr>Impairment Categories: Hearing Impaired</vt:lpstr>
      <vt:lpstr>Impairment Categories: Hearing Impaired</vt:lpstr>
      <vt:lpstr>Impairment Categories: Hearing Impaired</vt:lpstr>
      <vt:lpstr>Impairment Categories: Intellectual/Cognitive</vt:lpstr>
      <vt:lpstr>PowerPoint Presentation</vt:lpstr>
      <vt:lpstr>Medical Equipment and Aids</vt:lpstr>
      <vt:lpstr>Medical Equipment and Aids: Customized Devices</vt:lpstr>
      <vt:lpstr>Medical Equipment and Aids: Prosthetics</vt:lpstr>
      <vt:lpstr>Medical Equipment and Aids: Prosthetics</vt:lpstr>
      <vt:lpstr>Medical Equipment and Aids: Cane</vt:lpstr>
      <vt:lpstr>Medical Equipment and Aids: Crutches</vt:lpstr>
      <vt:lpstr>Medical Equipment and Aids: Wheelchair</vt:lpstr>
      <vt:lpstr>Medical Equipment and Aids: Wheelchair</vt:lpstr>
      <vt:lpstr>Medical Equipment and Aids: Sliding Board</vt:lpstr>
      <vt:lpstr>Medical Equipment and Aides: Additional Equipment</vt:lpstr>
      <vt:lpstr>Medical Equipment and Aides: Additional Equipment</vt:lpstr>
      <vt:lpstr>Medical Equipment and Aides: Additional Equipment</vt:lpstr>
      <vt:lpstr>Medical Equipment and Aides: Additional Equipment</vt:lpstr>
      <vt:lpstr>Medical Equipment and Aids: Terminology</vt:lpstr>
      <vt:lpstr>Medical Equipment and Aids: Considerations</vt:lpstr>
      <vt:lpstr>PowerPoint Presentation</vt:lpstr>
      <vt:lpstr>Communication Strategies: Physical Impairment</vt:lpstr>
      <vt:lpstr>Communication Strategies: Intellectual Disability</vt:lpstr>
      <vt:lpstr>Communication Strategies: Intellectual Disability</vt:lpstr>
      <vt:lpstr>Communication Strategies: Intellectual Disability</vt:lpstr>
      <vt:lpstr>Communication Strategies: Intellectual Disability</vt:lpstr>
      <vt:lpstr>Communication Strategies: Intellectual Disability</vt:lpstr>
      <vt:lpstr>Communication Strategies: Intellectual Disability</vt:lpstr>
      <vt:lpstr>Communication Strategies: Vision Impaired</vt:lpstr>
      <vt:lpstr>Communication Strategies: Vision Impaired</vt:lpstr>
      <vt:lpstr>Communication Strategies: Hearing Impaired</vt:lpstr>
      <vt:lpstr>Communication Strategies: Hearing Impaired</vt:lpstr>
      <vt:lpstr>PowerPoint Presentation</vt:lpstr>
      <vt:lpstr>Patient Assessment of Adaptive Athletes</vt:lpstr>
      <vt:lpstr>Patient Assessment: Basic Concepts</vt:lpstr>
      <vt:lpstr>Patient Assessment: Primary Assessment</vt:lpstr>
      <vt:lpstr>Patient Assessment: Introduction</vt:lpstr>
      <vt:lpstr>Patient Assessment</vt:lpstr>
      <vt:lpstr>Patient Assessment</vt:lpstr>
      <vt:lpstr>Patient Assessment: Secondary Assessment</vt:lpstr>
      <vt:lpstr>Patient Assessment: Physical Exam</vt:lpstr>
      <vt:lpstr>Patient Assessment: Physical Exam</vt:lpstr>
      <vt:lpstr>Patient Assessment: Injury Involving Equipment</vt:lpstr>
      <vt:lpstr>Patient Assessment: Injury Involving Prosthesis</vt:lpstr>
      <vt:lpstr>Patient Assessment: Ostomy Equipment</vt:lpstr>
      <vt:lpstr>Patient Assessment</vt:lpstr>
      <vt:lpstr>Patient Assessment: Down Syndrome</vt:lpstr>
      <vt:lpstr>Patient Assessment: Autism Spectrum Disorder</vt:lpstr>
      <vt:lpstr>PowerPoint Presentation</vt:lpstr>
      <vt:lpstr>Management</vt:lpstr>
      <vt:lpstr>Management: Modified Splinting </vt:lpstr>
      <vt:lpstr>Management: Spinal Cord Injury Patients</vt:lpstr>
      <vt:lpstr>Management</vt:lpstr>
      <vt:lpstr>Management: Removing Specialized Equipment</vt:lpstr>
      <vt:lpstr>Management: Removing Specialized Equipment</vt:lpstr>
      <vt:lpstr>Management and Transport</vt:lpstr>
      <vt:lpstr>Transport: Equipment</vt:lpstr>
      <vt:lpstr>Management: Service Animals</vt:lpstr>
      <vt:lpstr>Transport: Cognitively Impaired</vt:lpstr>
      <vt:lpstr>Transport: Visually and Hearing Impaired</vt:lpstr>
      <vt:lpstr>Management: Lift Evacuation</vt:lpstr>
      <vt:lpstr>Management: Lift Evacuation</vt:lpstr>
      <vt:lpstr>Management: Lift Evacuation</vt:lpstr>
      <vt:lpstr>Management: Lift Evacuation</vt:lpstr>
      <vt:lpstr>Management: Lift Evacuation</vt:lpstr>
      <vt:lpstr>Management: Lift Evacuation</vt:lpstr>
      <vt:lpstr>PowerPoint Presentation</vt:lpstr>
      <vt:lpstr>CASE PRESENTATION</vt:lpstr>
      <vt:lpstr>CASE UPDATE</vt:lpstr>
      <vt:lpstr>CASE OUTCOME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Adaptive Athletes</dc:title>
  <dc:creator>Marisa Hines</dc:creator>
  <cp:lastModifiedBy>Sue M</cp:lastModifiedBy>
  <cp:revision>70</cp:revision>
  <dcterms:created xsi:type="dcterms:W3CDTF">2020-04-15T06:52:04Z</dcterms:created>
  <dcterms:modified xsi:type="dcterms:W3CDTF">2024-01-25T17:16:40Z</dcterms:modified>
</cp:coreProperties>
</file>