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7"/>
  </p:notesMasterIdLst>
  <p:handoutMasterIdLst>
    <p:handoutMasterId r:id="rId58"/>
  </p:handoutMasterIdLst>
  <p:sldIdLst>
    <p:sldId id="258" r:id="rId2"/>
    <p:sldId id="401" r:id="rId3"/>
    <p:sldId id="276" r:id="rId4"/>
    <p:sldId id="366" r:id="rId5"/>
    <p:sldId id="402" r:id="rId6"/>
    <p:sldId id="267" r:id="rId7"/>
    <p:sldId id="256" r:id="rId8"/>
    <p:sldId id="369" r:id="rId9"/>
    <p:sldId id="404" r:id="rId10"/>
    <p:sldId id="392" r:id="rId11"/>
    <p:sldId id="409" r:id="rId12"/>
    <p:sldId id="370" r:id="rId13"/>
    <p:sldId id="410" r:id="rId14"/>
    <p:sldId id="393" r:id="rId15"/>
    <p:sldId id="257" r:id="rId16"/>
    <p:sldId id="371" r:id="rId17"/>
    <p:sldId id="372" r:id="rId18"/>
    <p:sldId id="411" r:id="rId19"/>
    <p:sldId id="373" r:id="rId20"/>
    <p:sldId id="412" r:id="rId21"/>
    <p:sldId id="374" r:id="rId22"/>
    <p:sldId id="375" r:id="rId23"/>
    <p:sldId id="421" r:id="rId24"/>
    <p:sldId id="406" r:id="rId25"/>
    <p:sldId id="261" r:id="rId26"/>
    <p:sldId id="414" r:id="rId27"/>
    <p:sldId id="419" r:id="rId28"/>
    <p:sldId id="394" r:id="rId29"/>
    <p:sldId id="416" r:id="rId30"/>
    <p:sldId id="415" r:id="rId31"/>
    <p:sldId id="395" r:id="rId32"/>
    <p:sldId id="396" r:id="rId33"/>
    <p:sldId id="397" r:id="rId34"/>
    <p:sldId id="398" r:id="rId35"/>
    <p:sldId id="399" r:id="rId36"/>
    <p:sldId id="400" r:id="rId37"/>
    <p:sldId id="417" r:id="rId38"/>
    <p:sldId id="418" r:id="rId39"/>
    <p:sldId id="407" r:id="rId40"/>
    <p:sldId id="391" r:id="rId41"/>
    <p:sldId id="422" r:id="rId42"/>
    <p:sldId id="420" r:id="rId43"/>
    <p:sldId id="408" r:id="rId44"/>
    <p:sldId id="260" r:id="rId45"/>
    <p:sldId id="423" r:id="rId46"/>
    <p:sldId id="277" r:id="rId47"/>
    <p:sldId id="280" r:id="rId48"/>
    <p:sldId id="281" r:id="rId49"/>
    <p:sldId id="282" r:id="rId50"/>
    <p:sldId id="559" r:id="rId51"/>
    <p:sldId id="560" r:id="rId52"/>
    <p:sldId id="561" r:id="rId53"/>
    <p:sldId id="562" r:id="rId54"/>
    <p:sldId id="563" r:id="rId55"/>
    <p:sldId id="564"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761052-440A-433B-A40E-49907C83DE27}" v="37" dt="2020-06-22T16:46:38.37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837" autoAdjust="0"/>
    <p:restoredTop sz="94633"/>
  </p:normalViewPr>
  <p:slideViewPr>
    <p:cSldViewPr snapToGrid="0">
      <p:cViewPr varScale="1">
        <p:scale>
          <a:sx n="92" d="100"/>
          <a:sy n="92" d="100"/>
        </p:scale>
        <p:origin x="108" y="798"/>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65761052-440A-433B-A40E-49907C83DE27}"/>
    <pc:docChg chg="undo custSel addSld delSld modSld">
      <pc:chgData name="Kathy Moczerniak" userId="482eff44a8730993" providerId="LiveId" clId="{65761052-440A-433B-A40E-49907C83DE27}" dt="2020-06-22T15:47:00.230" v="277" actId="20577"/>
      <pc:docMkLst>
        <pc:docMk/>
      </pc:docMkLst>
      <pc:sldChg chg="modSp mod">
        <pc:chgData name="Kathy Moczerniak" userId="482eff44a8730993" providerId="LiveId" clId="{65761052-440A-433B-A40E-49907C83DE27}" dt="2020-06-22T04:00:21.859" v="169" actId="20577"/>
        <pc:sldMkLst>
          <pc:docMk/>
          <pc:sldMk cId="3116388854" sldId="256"/>
        </pc:sldMkLst>
        <pc:spChg chg="mod">
          <ac:chgData name="Kathy Moczerniak" userId="482eff44a8730993" providerId="LiveId" clId="{65761052-440A-433B-A40E-49907C83DE27}" dt="2020-06-22T04:00:21.859" v="169" actId="20577"/>
          <ac:spMkLst>
            <pc:docMk/>
            <pc:sldMk cId="3116388854" sldId="256"/>
            <ac:spMk id="3" creationId="{2AF57B26-00F5-4EF2-9832-1CF5E0033B35}"/>
          </ac:spMkLst>
        </pc:spChg>
      </pc:sldChg>
      <pc:sldChg chg="modSp mod">
        <pc:chgData name="Kathy Moczerniak" userId="482eff44a8730993" providerId="LiveId" clId="{65761052-440A-433B-A40E-49907C83DE27}" dt="2020-06-22T04:22:38.611" v="204" actId="20577"/>
        <pc:sldMkLst>
          <pc:docMk/>
          <pc:sldMk cId="2586568222" sldId="257"/>
        </pc:sldMkLst>
        <pc:spChg chg="mod">
          <ac:chgData name="Kathy Moczerniak" userId="482eff44a8730993" providerId="LiveId" clId="{65761052-440A-433B-A40E-49907C83DE27}" dt="2020-06-22T04:22:38.611" v="204" actId="20577"/>
          <ac:spMkLst>
            <pc:docMk/>
            <pc:sldMk cId="2586568222" sldId="257"/>
            <ac:spMk id="3" creationId="{DA358752-50FB-4176-AC17-3362D32F4F8D}"/>
          </ac:spMkLst>
        </pc:spChg>
      </pc:sldChg>
      <pc:sldChg chg="modSp mod">
        <pc:chgData name="Kathy Moczerniak" userId="482eff44a8730993" providerId="LiveId" clId="{65761052-440A-433B-A40E-49907C83DE27}" dt="2020-06-22T04:54:13.044" v="269" actId="20577"/>
        <pc:sldMkLst>
          <pc:docMk/>
          <pc:sldMk cId="186445357" sldId="260"/>
        </pc:sldMkLst>
        <pc:spChg chg="mod">
          <ac:chgData name="Kathy Moczerniak" userId="482eff44a8730993" providerId="LiveId" clId="{65761052-440A-433B-A40E-49907C83DE27}" dt="2020-06-22T04:54:13.044" v="269" actId="20577"/>
          <ac:spMkLst>
            <pc:docMk/>
            <pc:sldMk cId="186445357" sldId="260"/>
            <ac:spMk id="3" creationId="{70989789-5E3A-4816-9915-0E9AD5D39D8E}"/>
          </ac:spMkLst>
        </pc:spChg>
      </pc:sldChg>
      <pc:sldChg chg="modSp mod">
        <pc:chgData name="Kathy Moczerniak" userId="482eff44a8730993" providerId="LiveId" clId="{65761052-440A-433B-A40E-49907C83DE27}" dt="2020-06-22T04:37:18.723" v="213" actId="20577"/>
        <pc:sldMkLst>
          <pc:docMk/>
          <pc:sldMk cId="529868450" sldId="261"/>
        </pc:sldMkLst>
        <pc:spChg chg="mod">
          <ac:chgData name="Kathy Moczerniak" userId="482eff44a8730993" providerId="LiveId" clId="{65761052-440A-433B-A40E-49907C83DE27}" dt="2020-06-22T04:37:18.723" v="213" actId="20577"/>
          <ac:spMkLst>
            <pc:docMk/>
            <pc:sldMk cId="529868450" sldId="261"/>
            <ac:spMk id="3" creationId="{CE90D9F8-948A-4493-B76C-7A04780DCC8F}"/>
          </ac:spMkLst>
        </pc:spChg>
      </pc:sldChg>
      <pc:sldChg chg="modSp mod">
        <pc:chgData name="Kathy Moczerniak" userId="482eff44a8730993" providerId="LiveId" clId="{65761052-440A-433B-A40E-49907C83DE27}" dt="2020-06-22T03:41:37.267" v="164" actId="20577"/>
        <pc:sldMkLst>
          <pc:docMk/>
          <pc:sldMk cId="2973352365" sldId="276"/>
        </pc:sldMkLst>
        <pc:spChg chg="mod">
          <ac:chgData name="Kathy Moczerniak" userId="482eff44a8730993" providerId="LiveId" clId="{65761052-440A-433B-A40E-49907C83DE27}" dt="2020-06-22T03:41:37.267" v="164" actId="20577"/>
          <ac:spMkLst>
            <pc:docMk/>
            <pc:sldMk cId="2973352365" sldId="276"/>
            <ac:spMk id="14" creationId="{00000000-0000-0000-0000-000000000000}"/>
          </ac:spMkLst>
        </pc:spChg>
      </pc:sldChg>
      <pc:sldChg chg="modSp mod">
        <pc:chgData name="Kathy Moczerniak" userId="482eff44a8730993" providerId="LiveId" clId="{65761052-440A-433B-A40E-49907C83DE27}" dt="2020-06-22T15:46:08.291" v="274" actId="20577"/>
        <pc:sldMkLst>
          <pc:docMk/>
          <pc:sldMk cId="3775886030" sldId="280"/>
        </pc:sldMkLst>
        <pc:spChg chg="mod">
          <ac:chgData name="Kathy Moczerniak" userId="482eff44a8730993" providerId="LiveId" clId="{65761052-440A-433B-A40E-49907C83DE27}" dt="2020-06-21T04:40:07.352" v="49" actId="114"/>
          <ac:spMkLst>
            <pc:docMk/>
            <pc:sldMk cId="3775886030" sldId="280"/>
            <ac:spMk id="13" creationId="{00000000-0000-0000-0000-000000000000}"/>
          </ac:spMkLst>
        </pc:spChg>
        <pc:spChg chg="mod">
          <ac:chgData name="Kathy Moczerniak" userId="482eff44a8730993" providerId="LiveId" clId="{65761052-440A-433B-A40E-49907C83DE27}" dt="2020-06-22T15:46:08.291" v="274" actId="20577"/>
          <ac:spMkLst>
            <pc:docMk/>
            <pc:sldMk cId="3775886030" sldId="280"/>
            <ac:spMk id="14" creationId="{00000000-0000-0000-0000-000000000000}"/>
          </ac:spMkLst>
        </pc:spChg>
      </pc:sldChg>
      <pc:sldChg chg="modSp mod">
        <pc:chgData name="Kathy Moczerniak" userId="482eff44a8730993" providerId="LiveId" clId="{65761052-440A-433B-A40E-49907C83DE27}" dt="2020-06-22T15:47:00.230" v="277" actId="20577"/>
        <pc:sldMkLst>
          <pc:docMk/>
          <pc:sldMk cId="11867450" sldId="281"/>
        </pc:sldMkLst>
        <pc:spChg chg="mod">
          <ac:chgData name="Kathy Moczerniak" userId="482eff44a8730993" providerId="LiveId" clId="{65761052-440A-433B-A40E-49907C83DE27}" dt="2020-06-21T04:40:14.349" v="50" actId="114"/>
          <ac:spMkLst>
            <pc:docMk/>
            <pc:sldMk cId="11867450" sldId="281"/>
            <ac:spMk id="13" creationId="{00000000-0000-0000-0000-000000000000}"/>
          </ac:spMkLst>
        </pc:spChg>
        <pc:spChg chg="mod">
          <ac:chgData name="Kathy Moczerniak" userId="482eff44a8730993" providerId="LiveId" clId="{65761052-440A-433B-A40E-49907C83DE27}" dt="2020-06-22T15:47:00.230" v="277" actId="20577"/>
          <ac:spMkLst>
            <pc:docMk/>
            <pc:sldMk cId="11867450" sldId="281"/>
            <ac:spMk id="14" creationId="{00000000-0000-0000-0000-000000000000}"/>
          </ac:spMkLst>
        </pc:spChg>
      </pc:sldChg>
      <pc:sldChg chg="modSp mod">
        <pc:chgData name="Kathy Moczerniak" userId="482eff44a8730993" providerId="LiveId" clId="{65761052-440A-433B-A40E-49907C83DE27}" dt="2020-06-21T04:40:21.907" v="52" actId="14100"/>
        <pc:sldMkLst>
          <pc:docMk/>
          <pc:sldMk cId="2132416333" sldId="282"/>
        </pc:sldMkLst>
        <pc:spChg chg="mod">
          <ac:chgData name="Kathy Moczerniak" userId="482eff44a8730993" providerId="LiveId" clId="{65761052-440A-433B-A40E-49907C83DE27}" dt="2020-06-21T04:40:18.831" v="51" actId="114"/>
          <ac:spMkLst>
            <pc:docMk/>
            <pc:sldMk cId="2132416333" sldId="282"/>
            <ac:spMk id="13" creationId="{00000000-0000-0000-0000-000000000000}"/>
          </ac:spMkLst>
        </pc:spChg>
        <pc:spChg chg="mod">
          <ac:chgData name="Kathy Moczerniak" userId="482eff44a8730993" providerId="LiveId" clId="{65761052-440A-433B-A40E-49907C83DE27}" dt="2020-06-21T04:40:21.907" v="52" actId="14100"/>
          <ac:spMkLst>
            <pc:docMk/>
            <pc:sldMk cId="2132416333" sldId="282"/>
            <ac:spMk id="14" creationId="{00000000-0000-0000-0000-000000000000}"/>
          </ac:spMkLst>
        </pc:spChg>
      </pc:sldChg>
      <pc:sldChg chg="modSp mod">
        <pc:chgData name="Kathy Moczerniak" userId="482eff44a8730993" providerId="LiveId" clId="{65761052-440A-433B-A40E-49907C83DE27}" dt="2020-06-22T03:45:21.511" v="166" actId="6549"/>
        <pc:sldMkLst>
          <pc:docMk/>
          <pc:sldMk cId="607894254" sldId="366"/>
        </pc:sldMkLst>
        <pc:spChg chg="mod">
          <ac:chgData name="Kathy Moczerniak" userId="482eff44a8730993" providerId="LiveId" clId="{65761052-440A-433B-A40E-49907C83DE27}" dt="2020-06-22T03:45:21.511" v="166" actId="6549"/>
          <ac:spMkLst>
            <pc:docMk/>
            <pc:sldMk cId="607894254" sldId="366"/>
            <ac:spMk id="14" creationId="{00000000-0000-0000-0000-000000000000}"/>
          </ac:spMkLst>
        </pc:spChg>
      </pc:sldChg>
      <pc:sldChg chg="modSp mod">
        <pc:chgData name="Kathy Moczerniak" userId="482eff44a8730993" providerId="LiveId" clId="{65761052-440A-433B-A40E-49907C83DE27}" dt="2020-06-21T04:35:42.451" v="18" actId="6549"/>
        <pc:sldMkLst>
          <pc:docMk/>
          <pc:sldMk cId="974942535" sldId="372"/>
        </pc:sldMkLst>
        <pc:spChg chg="mod">
          <ac:chgData name="Kathy Moczerniak" userId="482eff44a8730993" providerId="LiveId" clId="{65761052-440A-433B-A40E-49907C83DE27}" dt="2020-06-21T04:35:42.451" v="18" actId="6549"/>
          <ac:spMkLst>
            <pc:docMk/>
            <pc:sldMk cId="974942535" sldId="372"/>
            <ac:spMk id="3" creationId="{DA358752-50FB-4176-AC17-3362D32F4F8D}"/>
          </ac:spMkLst>
        </pc:spChg>
      </pc:sldChg>
      <pc:sldChg chg="modSp mod">
        <pc:chgData name="Kathy Moczerniak" userId="482eff44a8730993" providerId="LiveId" clId="{65761052-440A-433B-A40E-49907C83DE27}" dt="2020-06-22T04:34:34.237" v="211" actId="20577"/>
        <pc:sldMkLst>
          <pc:docMk/>
          <pc:sldMk cId="1629136737" sldId="374"/>
        </pc:sldMkLst>
        <pc:spChg chg="mod">
          <ac:chgData name="Kathy Moczerniak" userId="482eff44a8730993" providerId="LiveId" clId="{65761052-440A-433B-A40E-49907C83DE27}" dt="2020-06-22T04:34:34.237" v="211" actId="20577"/>
          <ac:spMkLst>
            <pc:docMk/>
            <pc:sldMk cId="1629136737" sldId="374"/>
            <ac:spMk id="3" creationId="{DA358752-50FB-4176-AC17-3362D32F4F8D}"/>
          </ac:spMkLst>
        </pc:spChg>
      </pc:sldChg>
      <pc:sldChg chg="modSp mod">
        <pc:chgData name="Kathy Moczerniak" userId="482eff44a8730993" providerId="LiveId" clId="{65761052-440A-433B-A40E-49907C83DE27}" dt="2020-06-22T04:35:03.335" v="212" actId="20577"/>
        <pc:sldMkLst>
          <pc:docMk/>
          <pc:sldMk cId="1648733087" sldId="375"/>
        </pc:sldMkLst>
        <pc:spChg chg="mod">
          <ac:chgData name="Kathy Moczerniak" userId="482eff44a8730993" providerId="LiveId" clId="{65761052-440A-433B-A40E-49907C83DE27}" dt="2020-06-22T04:35:03.335" v="212" actId="20577"/>
          <ac:spMkLst>
            <pc:docMk/>
            <pc:sldMk cId="1648733087" sldId="375"/>
            <ac:spMk id="3" creationId="{DA358752-50FB-4176-AC17-3362D32F4F8D}"/>
          </ac:spMkLst>
        </pc:spChg>
      </pc:sldChg>
      <pc:sldChg chg="modSp mod">
        <pc:chgData name="Kathy Moczerniak" userId="482eff44a8730993" providerId="LiveId" clId="{65761052-440A-433B-A40E-49907C83DE27}" dt="2020-06-22T04:51:52.582" v="264" actId="20577"/>
        <pc:sldMkLst>
          <pc:docMk/>
          <pc:sldMk cId="1591473266" sldId="391"/>
        </pc:sldMkLst>
        <pc:spChg chg="mod">
          <ac:chgData name="Kathy Moczerniak" userId="482eff44a8730993" providerId="LiveId" clId="{65761052-440A-433B-A40E-49907C83DE27}" dt="2020-06-22T04:51:52.582" v="264" actId="20577"/>
          <ac:spMkLst>
            <pc:docMk/>
            <pc:sldMk cId="1591473266" sldId="391"/>
            <ac:spMk id="3" creationId="{E04D338C-86CC-479F-A71D-C5971FB2A144}"/>
          </ac:spMkLst>
        </pc:spChg>
      </pc:sldChg>
      <pc:sldChg chg="modSp mod">
        <pc:chgData name="Kathy Moczerniak" userId="482eff44a8730993" providerId="LiveId" clId="{65761052-440A-433B-A40E-49907C83DE27}" dt="2020-06-22T04:01:28.807" v="173" actId="20577"/>
        <pc:sldMkLst>
          <pc:docMk/>
          <pc:sldMk cId="0" sldId="392"/>
        </pc:sldMkLst>
        <pc:spChg chg="mod">
          <ac:chgData name="Kathy Moczerniak" userId="482eff44a8730993" providerId="LiveId" clId="{65761052-440A-433B-A40E-49907C83DE27}" dt="2020-06-22T04:01:28.807" v="173" actId="20577"/>
          <ac:spMkLst>
            <pc:docMk/>
            <pc:sldMk cId="0" sldId="392"/>
            <ac:spMk id="3" creationId="{00000000-0000-0000-0000-000000000000}"/>
          </ac:spMkLst>
        </pc:spChg>
      </pc:sldChg>
      <pc:sldChg chg="modSp mod">
        <pc:chgData name="Kathy Moczerniak" userId="482eff44a8730993" providerId="LiveId" clId="{65761052-440A-433B-A40E-49907C83DE27}" dt="2020-06-21T04:35:25.571" v="10" actId="14100"/>
        <pc:sldMkLst>
          <pc:docMk/>
          <pc:sldMk cId="0" sldId="393"/>
        </pc:sldMkLst>
        <pc:spChg chg="mod">
          <ac:chgData name="Kathy Moczerniak" userId="482eff44a8730993" providerId="LiveId" clId="{65761052-440A-433B-A40E-49907C83DE27}" dt="2020-06-21T04:35:25.571" v="10" actId="14100"/>
          <ac:spMkLst>
            <pc:docMk/>
            <pc:sldMk cId="0" sldId="393"/>
            <ac:spMk id="3" creationId="{00000000-0000-0000-0000-000000000000}"/>
          </ac:spMkLst>
        </pc:spChg>
      </pc:sldChg>
      <pc:sldChg chg="modSp mod">
        <pc:chgData name="Kathy Moczerniak" userId="482eff44a8730993" providerId="LiveId" clId="{65761052-440A-433B-A40E-49907C83DE27}" dt="2020-06-21T04:41:31.313" v="65"/>
        <pc:sldMkLst>
          <pc:docMk/>
          <pc:sldMk cId="0" sldId="394"/>
        </pc:sldMkLst>
        <pc:spChg chg="mod">
          <ac:chgData name="Kathy Moczerniak" userId="482eff44a8730993" providerId="LiveId" clId="{65761052-440A-433B-A40E-49907C83DE27}" dt="2020-06-21T04:41:31.313" v="65"/>
          <ac:spMkLst>
            <pc:docMk/>
            <pc:sldMk cId="0" sldId="394"/>
            <ac:spMk id="3" creationId="{00000000-0000-0000-0000-000000000000}"/>
          </ac:spMkLst>
        </pc:spChg>
      </pc:sldChg>
      <pc:sldChg chg="modSp mod">
        <pc:chgData name="Kathy Moczerniak" userId="482eff44a8730993" providerId="LiveId" clId="{65761052-440A-433B-A40E-49907C83DE27}" dt="2020-06-22T04:43:18.224" v="237" actId="20577"/>
        <pc:sldMkLst>
          <pc:docMk/>
          <pc:sldMk cId="0" sldId="395"/>
        </pc:sldMkLst>
        <pc:spChg chg="mod">
          <ac:chgData name="Kathy Moczerniak" userId="482eff44a8730993" providerId="LiveId" clId="{65761052-440A-433B-A40E-49907C83DE27}" dt="2020-06-21T04:41:31.313" v="65"/>
          <ac:spMkLst>
            <pc:docMk/>
            <pc:sldMk cId="0" sldId="395"/>
            <ac:spMk id="2" creationId="{00000000-0000-0000-0000-000000000000}"/>
          </ac:spMkLst>
        </pc:spChg>
        <pc:spChg chg="mod">
          <ac:chgData name="Kathy Moczerniak" userId="482eff44a8730993" providerId="LiveId" clId="{65761052-440A-433B-A40E-49907C83DE27}" dt="2020-06-22T04:43:18.224" v="237" actId="20577"/>
          <ac:spMkLst>
            <pc:docMk/>
            <pc:sldMk cId="0" sldId="395"/>
            <ac:spMk id="3" creationId="{00000000-0000-0000-0000-000000000000}"/>
          </ac:spMkLst>
        </pc:spChg>
      </pc:sldChg>
      <pc:sldChg chg="modSp mod">
        <pc:chgData name="Kathy Moczerniak" userId="482eff44a8730993" providerId="LiveId" clId="{65761052-440A-433B-A40E-49907C83DE27}" dt="2020-06-22T04:45:42.215" v="244" actId="20577"/>
        <pc:sldMkLst>
          <pc:docMk/>
          <pc:sldMk cId="0" sldId="396"/>
        </pc:sldMkLst>
        <pc:spChg chg="mod">
          <ac:chgData name="Kathy Moczerniak" userId="482eff44a8730993" providerId="LiveId" clId="{65761052-440A-433B-A40E-49907C83DE27}" dt="2020-06-21T04:41:31.313" v="65"/>
          <ac:spMkLst>
            <pc:docMk/>
            <pc:sldMk cId="0" sldId="396"/>
            <ac:spMk id="2" creationId="{00000000-0000-0000-0000-000000000000}"/>
          </ac:spMkLst>
        </pc:spChg>
        <pc:spChg chg="mod">
          <ac:chgData name="Kathy Moczerniak" userId="482eff44a8730993" providerId="LiveId" clId="{65761052-440A-433B-A40E-49907C83DE27}" dt="2020-06-22T04:45:42.215" v="244" actId="20577"/>
          <ac:spMkLst>
            <pc:docMk/>
            <pc:sldMk cId="0" sldId="396"/>
            <ac:spMk id="3" creationId="{00000000-0000-0000-0000-000000000000}"/>
          </ac:spMkLst>
        </pc:spChg>
      </pc:sldChg>
      <pc:sldChg chg="modSp mod">
        <pc:chgData name="Kathy Moczerniak" userId="482eff44a8730993" providerId="LiveId" clId="{65761052-440A-433B-A40E-49907C83DE27}" dt="2020-06-22T04:46:26.881" v="252" actId="20577"/>
        <pc:sldMkLst>
          <pc:docMk/>
          <pc:sldMk cId="0" sldId="397"/>
        </pc:sldMkLst>
        <pc:spChg chg="mod">
          <ac:chgData name="Kathy Moczerniak" userId="482eff44a8730993" providerId="LiveId" clId="{65761052-440A-433B-A40E-49907C83DE27}" dt="2020-06-21T04:41:31.313" v="65"/>
          <ac:spMkLst>
            <pc:docMk/>
            <pc:sldMk cId="0" sldId="397"/>
            <ac:spMk id="2" creationId="{00000000-0000-0000-0000-000000000000}"/>
          </ac:spMkLst>
        </pc:spChg>
        <pc:spChg chg="mod">
          <ac:chgData name="Kathy Moczerniak" userId="482eff44a8730993" providerId="LiveId" clId="{65761052-440A-433B-A40E-49907C83DE27}" dt="2020-06-22T04:46:26.881" v="252" actId="20577"/>
          <ac:spMkLst>
            <pc:docMk/>
            <pc:sldMk cId="0" sldId="397"/>
            <ac:spMk id="3" creationId="{00000000-0000-0000-0000-000000000000}"/>
          </ac:spMkLst>
        </pc:spChg>
      </pc:sldChg>
      <pc:sldChg chg="modSp mod">
        <pc:chgData name="Kathy Moczerniak" userId="482eff44a8730993" providerId="LiveId" clId="{65761052-440A-433B-A40E-49907C83DE27}" dt="2020-06-22T04:47:04.324" v="253" actId="6549"/>
        <pc:sldMkLst>
          <pc:docMk/>
          <pc:sldMk cId="0" sldId="398"/>
        </pc:sldMkLst>
        <pc:spChg chg="mod">
          <ac:chgData name="Kathy Moczerniak" userId="482eff44a8730993" providerId="LiveId" clId="{65761052-440A-433B-A40E-49907C83DE27}" dt="2020-06-21T04:41:31.313" v="65"/>
          <ac:spMkLst>
            <pc:docMk/>
            <pc:sldMk cId="0" sldId="398"/>
            <ac:spMk id="2" creationId="{00000000-0000-0000-0000-000000000000}"/>
          </ac:spMkLst>
        </pc:spChg>
        <pc:spChg chg="mod">
          <ac:chgData name="Kathy Moczerniak" userId="482eff44a8730993" providerId="LiveId" clId="{65761052-440A-433B-A40E-49907C83DE27}" dt="2020-06-22T04:47:04.324" v="253" actId="6549"/>
          <ac:spMkLst>
            <pc:docMk/>
            <pc:sldMk cId="0" sldId="398"/>
            <ac:spMk id="3" creationId="{00000000-0000-0000-0000-000000000000}"/>
          </ac:spMkLst>
        </pc:spChg>
      </pc:sldChg>
      <pc:sldChg chg="modSp mod">
        <pc:chgData name="Kathy Moczerniak" userId="482eff44a8730993" providerId="LiveId" clId="{65761052-440A-433B-A40E-49907C83DE27}" dt="2020-06-22T04:47:58.505" v="254" actId="20577"/>
        <pc:sldMkLst>
          <pc:docMk/>
          <pc:sldMk cId="0" sldId="399"/>
        </pc:sldMkLst>
        <pc:spChg chg="mod">
          <ac:chgData name="Kathy Moczerniak" userId="482eff44a8730993" providerId="LiveId" clId="{65761052-440A-433B-A40E-49907C83DE27}" dt="2020-06-21T04:41:31.313" v="65"/>
          <ac:spMkLst>
            <pc:docMk/>
            <pc:sldMk cId="0" sldId="399"/>
            <ac:spMk id="2" creationId="{00000000-0000-0000-0000-000000000000}"/>
          </ac:spMkLst>
        </pc:spChg>
        <pc:spChg chg="mod">
          <ac:chgData name="Kathy Moczerniak" userId="482eff44a8730993" providerId="LiveId" clId="{65761052-440A-433B-A40E-49907C83DE27}" dt="2020-06-22T04:47:58.505" v="254" actId="20577"/>
          <ac:spMkLst>
            <pc:docMk/>
            <pc:sldMk cId="0" sldId="399"/>
            <ac:spMk id="3" creationId="{00000000-0000-0000-0000-000000000000}"/>
          </ac:spMkLst>
        </pc:spChg>
      </pc:sldChg>
      <pc:sldChg chg="modSp">
        <pc:chgData name="Kathy Moczerniak" userId="482eff44a8730993" providerId="LiveId" clId="{65761052-440A-433B-A40E-49907C83DE27}" dt="2020-06-21T04:41:31.313" v="65"/>
        <pc:sldMkLst>
          <pc:docMk/>
          <pc:sldMk cId="0" sldId="400"/>
        </pc:sldMkLst>
        <pc:spChg chg="mod">
          <ac:chgData name="Kathy Moczerniak" userId="482eff44a8730993" providerId="LiveId" clId="{65761052-440A-433B-A40E-49907C83DE27}" dt="2020-06-21T04:41:31.313" v="65"/>
          <ac:spMkLst>
            <pc:docMk/>
            <pc:sldMk cId="0" sldId="400"/>
            <ac:spMk id="2" creationId="{00000000-0000-0000-0000-000000000000}"/>
          </ac:spMkLst>
        </pc:spChg>
        <pc:spChg chg="mod">
          <ac:chgData name="Kathy Moczerniak" userId="482eff44a8730993" providerId="LiveId" clId="{65761052-440A-433B-A40E-49907C83DE27}" dt="2020-06-21T04:41:31.313" v="65"/>
          <ac:spMkLst>
            <pc:docMk/>
            <pc:sldMk cId="0" sldId="400"/>
            <ac:spMk id="3" creationId="{00000000-0000-0000-0000-000000000000}"/>
          </ac:spMkLst>
        </pc:spChg>
      </pc:sldChg>
      <pc:sldChg chg="modSp">
        <pc:chgData name="Kathy Moczerniak" userId="482eff44a8730993" providerId="LiveId" clId="{65761052-440A-433B-A40E-49907C83DE27}" dt="2020-06-21T04:41:31.313" v="65"/>
        <pc:sldMkLst>
          <pc:docMk/>
          <pc:sldMk cId="0" sldId="401"/>
        </pc:sldMkLst>
        <pc:spChg chg="mod">
          <ac:chgData name="Kathy Moczerniak" userId="482eff44a8730993" providerId="LiveId" clId="{65761052-440A-433B-A40E-49907C83DE27}" dt="2020-06-21T04:41:31.313" v="65"/>
          <ac:spMkLst>
            <pc:docMk/>
            <pc:sldMk cId="0" sldId="401"/>
            <ac:spMk id="6" creationId="{00000000-0000-0000-0000-000000000000}"/>
          </ac:spMkLst>
        </pc:spChg>
      </pc:sldChg>
      <pc:sldChg chg="modSp mod">
        <pc:chgData name="Kathy Moczerniak" userId="482eff44a8730993" providerId="LiveId" clId="{65761052-440A-433B-A40E-49907C83DE27}" dt="2020-06-21T04:34:27.896" v="0" actId="1076"/>
        <pc:sldMkLst>
          <pc:docMk/>
          <pc:sldMk cId="0" sldId="402"/>
        </pc:sldMkLst>
        <pc:spChg chg="mod">
          <ac:chgData name="Kathy Moczerniak" userId="482eff44a8730993" providerId="LiveId" clId="{65761052-440A-433B-A40E-49907C83DE27}" dt="2020-06-21T04:34:27.896" v="0" actId="1076"/>
          <ac:spMkLst>
            <pc:docMk/>
            <pc:sldMk cId="0" sldId="402"/>
            <ac:spMk id="3" creationId="{00000000-0000-0000-0000-000000000000}"/>
          </ac:spMkLst>
        </pc:spChg>
      </pc:sldChg>
      <pc:sldChg chg="modSp del">
        <pc:chgData name="Kathy Moczerniak" userId="482eff44a8730993" providerId="LiveId" clId="{65761052-440A-433B-A40E-49907C83DE27}" dt="2020-06-21T04:56:01.946" v="75" actId="2696"/>
        <pc:sldMkLst>
          <pc:docMk/>
          <pc:sldMk cId="406477742" sldId="405"/>
        </pc:sldMkLst>
        <pc:spChg chg="mod">
          <ac:chgData name="Kathy Moczerniak" userId="482eff44a8730993" providerId="LiveId" clId="{65761052-440A-433B-A40E-49907C83DE27}" dt="2020-06-21T04:41:31.313" v="65"/>
          <ac:spMkLst>
            <pc:docMk/>
            <pc:sldMk cId="406477742" sldId="405"/>
            <ac:spMk id="4" creationId="{00000000-0000-0000-0000-000000000000}"/>
          </ac:spMkLst>
        </pc:spChg>
      </pc:sldChg>
      <pc:sldChg chg="add del">
        <pc:chgData name="Kathy Moczerniak" userId="482eff44a8730993" providerId="LiveId" clId="{65761052-440A-433B-A40E-49907C83DE27}" dt="2020-06-21T05:00:54.291" v="91" actId="47"/>
        <pc:sldMkLst>
          <pc:docMk/>
          <pc:sldMk cId="499436212" sldId="405"/>
        </pc:sldMkLst>
      </pc:sldChg>
      <pc:sldChg chg="modSp mod">
        <pc:chgData name="Kathy Moczerniak" userId="482eff44a8730993" providerId="LiveId" clId="{65761052-440A-433B-A40E-49907C83DE27}" dt="2020-06-22T04:18:03.852" v="202" actId="20577"/>
        <pc:sldMkLst>
          <pc:docMk/>
          <pc:sldMk cId="2203931083" sldId="409"/>
        </pc:sldMkLst>
        <pc:spChg chg="mod">
          <ac:chgData name="Kathy Moczerniak" userId="482eff44a8730993" providerId="LiveId" clId="{65761052-440A-433B-A40E-49907C83DE27}" dt="2020-06-22T04:18:03.852" v="202" actId="20577"/>
          <ac:spMkLst>
            <pc:docMk/>
            <pc:sldMk cId="2203931083" sldId="409"/>
            <ac:spMk id="3" creationId="{00000000-0000-0000-0000-000000000000}"/>
          </ac:spMkLst>
        </pc:spChg>
      </pc:sldChg>
      <pc:sldChg chg="modSp mod">
        <pc:chgData name="Kathy Moczerniak" userId="482eff44a8730993" providerId="LiveId" clId="{65761052-440A-433B-A40E-49907C83DE27}" dt="2020-06-21T04:35:13.192" v="9" actId="20577"/>
        <pc:sldMkLst>
          <pc:docMk/>
          <pc:sldMk cId="2183044333" sldId="410"/>
        </pc:sldMkLst>
        <pc:spChg chg="mod">
          <ac:chgData name="Kathy Moczerniak" userId="482eff44a8730993" providerId="LiveId" clId="{65761052-440A-433B-A40E-49907C83DE27}" dt="2020-06-21T04:35:13.192" v="9" actId="20577"/>
          <ac:spMkLst>
            <pc:docMk/>
            <pc:sldMk cId="2183044333" sldId="410"/>
            <ac:spMk id="3" creationId="{DA358752-50FB-4176-AC17-3362D32F4F8D}"/>
          </ac:spMkLst>
        </pc:spChg>
      </pc:sldChg>
      <pc:sldChg chg="modSp mod">
        <pc:chgData name="Kathy Moczerniak" userId="482eff44a8730993" providerId="LiveId" clId="{65761052-440A-433B-A40E-49907C83DE27}" dt="2020-06-22T04:24:22.106" v="208" actId="20577"/>
        <pc:sldMkLst>
          <pc:docMk/>
          <pc:sldMk cId="3095666606" sldId="411"/>
        </pc:sldMkLst>
        <pc:spChg chg="mod">
          <ac:chgData name="Kathy Moczerniak" userId="482eff44a8730993" providerId="LiveId" clId="{65761052-440A-433B-A40E-49907C83DE27}" dt="2020-06-22T04:24:22.106" v="208" actId="20577"/>
          <ac:spMkLst>
            <pc:docMk/>
            <pc:sldMk cId="3095666606" sldId="411"/>
            <ac:spMk id="3" creationId="{DA358752-50FB-4176-AC17-3362D32F4F8D}"/>
          </ac:spMkLst>
        </pc:spChg>
      </pc:sldChg>
      <pc:sldChg chg="modSp mod">
        <pc:chgData name="Kathy Moczerniak" userId="482eff44a8730993" providerId="LiveId" clId="{65761052-440A-433B-A40E-49907C83DE27}" dt="2020-06-22T04:34:07.216" v="210" actId="20577"/>
        <pc:sldMkLst>
          <pc:docMk/>
          <pc:sldMk cId="2854534951" sldId="412"/>
        </pc:sldMkLst>
        <pc:spChg chg="mod">
          <ac:chgData name="Kathy Moczerniak" userId="482eff44a8730993" providerId="LiveId" clId="{65761052-440A-433B-A40E-49907C83DE27}" dt="2020-06-22T04:34:07.216" v="210" actId="20577"/>
          <ac:spMkLst>
            <pc:docMk/>
            <pc:sldMk cId="2854534951" sldId="412"/>
            <ac:spMk id="3" creationId="{DA358752-50FB-4176-AC17-3362D32F4F8D}"/>
          </ac:spMkLst>
        </pc:spChg>
      </pc:sldChg>
      <pc:sldChg chg="modSp mod">
        <pc:chgData name="Kathy Moczerniak" userId="482eff44a8730993" providerId="LiveId" clId="{65761052-440A-433B-A40E-49907C83DE27}" dt="2020-06-22T04:38:48.178" v="218" actId="20577"/>
        <pc:sldMkLst>
          <pc:docMk/>
          <pc:sldMk cId="2863607470" sldId="414"/>
        </pc:sldMkLst>
        <pc:spChg chg="mod">
          <ac:chgData name="Kathy Moczerniak" userId="482eff44a8730993" providerId="LiveId" clId="{65761052-440A-433B-A40E-49907C83DE27}" dt="2020-06-22T04:38:48.178" v="218" actId="20577"/>
          <ac:spMkLst>
            <pc:docMk/>
            <pc:sldMk cId="2863607470" sldId="414"/>
            <ac:spMk id="3" creationId="{CE90D9F8-948A-4493-B76C-7A04780DCC8F}"/>
          </ac:spMkLst>
        </pc:spChg>
      </pc:sldChg>
      <pc:sldChg chg="modSp mod">
        <pc:chgData name="Kathy Moczerniak" userId="482eff44a8730993" providerId="LiveId" clId="{65761052-440A-433B-A40E-49907C83DE27}" dt="2020-06-22T04:42:43.556" v="230" actId="20577"/>
        <pc:sldMkLst>
          <pc:docMk/>
          <pc:sldMk cId="3535164702" sldId="415"/>
        </pc:sldMkLst>
        <pc:spChg chg="mod">
          <ac:chgData name="Kathy Moczerniak" userId="482eff44a8730993" providerId="LiveId" clId="{65761052-440A-433B-A40E-49907C83DE27}" dt="2020-06-22T04:42:43.556" v="230" actId="20577"/>
          <ac:spMkLst>
            <pc:docMk/>
            <pc:sldMk cId="3535164702" sldId="415"/>
            <ac:spMk id="3" creationId="{00000000-0000-0000-0000-000000000000}"/>
          </ac:spMkLst>
        </pc:spChg>
      </pc:sldChg>
      <pc:sldChg chg="modSp mod">
        <pc:chgData name="Kathy Moczerniak" userId="482eff44a8730993" providerId="LiveId" clId="{65761052-440A-433B-A40E-49907C83DE27}" dt="2020-06-22T04:41:41.401" v="229" actId="20577"/>
        <pc:sldMkLst>
          <pc:docMk/>
          <pc:sldMk cId="1982885640" sldId="416"/>
        </pc:sldMkLst>
        <pc:spChg chg="mod">
          <ac:chgData name="Kathy Moczerniak" userId="482eff44a8730993" providerId="LiveId" clId="{65761052-440A-433B-A40E-49907C83DE27}" dt="2020-06-22T04:41:41.401" v="229" actId="20577"/>
          <ac:spMkLst>
            <pc:docMk/>
            <pc:sldMk cId="1982885640" sldId="416"/>
            <ac:spMk id="3" creationId="{00000000-0000-0000-0000-000000000000}"/>
          </ac:spMkLst>
        </pc:spChg>
      </pc:sldChg>
      <pc:sldChg chg="modSp mod">
        <pc:chgData name="Kathy Moczerniak" userId="482eff44a8730993" providerId="LiveId" clId="{65761052-440A-433B-A40E-49907C83DE27}" dt="2020-06-22T04:49:28.038" v="259" actId="20577"/>
        <pc:sldMkLst>
          <pc:docMk/>
          <pc:sldMk cId="839708164" sldId="417"/>
        </pc:sldMkLst>
        <pc:spChg chg="mod">
          <ac:chgData name="Kathy Moczerniak" userId="482eff44a8730993" providerId="LiveId" clId="{65761052-440A-433B-A40E-49907C83DE27}" dt="2020-06-22T04:49:28.038" v="259" actId="20577"/>
          <ac:spMkLst>
            <pc:docMk/>
            <pc:sldMk cId="839708164" sldId="417"/>
            <ac:spMk id="3" creationId="{00000000-0000-0000-0000-000000000000}"/>
          </ac:spMkLst>
        </pc:spChg>
      </pc:sldChg>
      <pc:sldChg chg="modSp mod">
        <pc:chgData name="Kathy Moczerniak" userId="482eff44a8730993" providerId="LiveId" clId="{65761052-440A-433B-A40E-49907C83DE27}" dt="2020-06-22T04:49:48.699" v="260" actId="1076"/>
        <pc:sldMkLst>
          <pc:docMk/>
          <pc:sldMk cId="2438243336" sldId="418"/>
        </pc:sldMkLst>
        <pc:spChg chg="mod">
          <ac:chgData name="Kathy Moczerniak" userId="482eff44a8730993" providerId="LiveId" clId="{65761052-440A-433B-A40E-49907C83DE27}" dt="2020-06-22T04:49:48.699" v="260" actId="1076"/>
          <ac:spMkLst>
            <pc:docMk/>
            <pc:sldMk cId="2438243336" sldId="418"/>
            <ac:spMk id="3" creationId="{00000000-0000-0000-0000-000000000000}"/>
          </ac:spMkLst>
        </pc:spChg>
      </pc:sldChg>
      <pc:sldChg chg="modSp mod">
        <pc:chgData name="Kathy Moczerniak" userId="482eff44a8730993" providerId="LiveId" clId="{65761052-440A-433B-A40E-49907C83DE27}" dt="2020-06-22T04:40:02.862" v="220" actId="20577"/>
        <pc:sldMkLst>
          <pc:docMk/>
          <pc:sldMk cId="1845462280" sldId="419"/>
        </pc:sldMkLst>
        <pc:spChg chg="mod">
          <ac:chgData name="Kathy Moczerniak" userId="482eff44a8730993" providerId="LiveId" clId="{65761052-440A-433B-A40E-49907C83DE27}" dt="2020-06-22T04:40:02.862" v="220" actId="20577"/>
          <ac:spMkLst>
            <pc:docMk/>
            <pc:sldMk cId="1845462280" sldId="419"/>
            <ac:spMk id="3" creationId="{00000000-0000-0000-0000-000000000000}"/>
          </ac:spMkLst>
        </pc:spChg>
      </pc:sldChg>
      <pc:sldChg chg="modSp mod">
        <pc:chgData name="Kathy Moczerniak" userId="482eff44a8730993" providerId="LiveId" clId="{65761052-440A-433B-A40E-49907C83DE27}" dt="2020-06-22T04:53:36.249" v="268" actId="20577"/>
        <pc:sldMkLst>
          <pc:docMk/>
          <pc:sldMk cId="2105695618" sldId="420"/>
        </pc:sldMkLst>
        <pc:spChg chg="mod">
          <ac:chgData name="Kathy Moczerniak" userId="482eff44a8730993" providerId="LiveId" clId="{65761052-440A-433B-A40E-49907C83DE27}" dt="2020-06-22T04:53:36.249" v="268" actId="20577"/>
          <ac:spMkLst>
            <pc:docMk/>
            <pc:sldMk cId="2105695618" sldId="420"/>
            <ac:spMk id="3" creationId="{00000000-0000-0000-0000-000000000000}"/>
          </ac:spMkLst>
        </pc:spChg>
      </pc:sldChg>
      <pc:sldChg chg="modSp mod">
        <pc:chgData name="Kathy Moczerniak" userId="482eff44a8730993" providerId="LiveId" clId="{65761052-440A-433B-A40E-49907C83DE27}" dt="2020-06-22T04:53:06.335" v="267" actId="20577"/>
        <pc:sldMkLst>
          <pc:docMk/>
          <pc:sldMk cId="3565301001" sldId="422"/>
        </pc:sldMkLst>
        <pc:spChg chg="mod">
          <ac:chgData name="Kathy Moczerniak" userId="482eff44a8730993" providerId="LiveId" clId="{65761052-440A-433B-A40E-49907C83DE27}" dt="2020-06-22T04:53:06.335" v="267" actId="20577"/>
          <ac:spMkLst>
            <pc:docMk/>
            <pc:sldMk cId="3565301001" sldId="422"/>
            <ac:spMk id="3" creationId="{E04D338C-86CC-479F-A71D-C5971FB2A144}"/>
          </ac:spMkLst>
        </pc:spChg>
      </pc:sldChg>
      <pc:sldChg chg="modSp mod">
        <pc:chgData name="Kathy Moczerniak" userId="482eff44a8730993" providerId="LiveId" clId="{65761052-440A-433B-A40E-49907C83DE27}" dt="2020-06-22T04:58:13.720" v="273" actId="6549"/>
        <pc:sldMkLst>
          <pc:docMk/>
          <pc:sldMk cId="2705282730" sldId="423"/>
        </pc:sldMkLst>
        <pc:spChg chg="mod">
          <ac:chgData name="Kathy Moczerniak" userId="482eff44a8730993" providerId="LiveId" clId="{65761052-440A-433B-A40E-49907C83DE27}" dt="2020-06-22T04:58:13.720" v="273" actId="6549"/>
          <ac:spMkLst>
            <pc:docMk/>
            <pc:sldMk cId="2705282730" sldId="423"/>
            <ac:spMk id="3" creationId="{70989789-5E3A-4816-9915-0E9AD5D39D8E}"/>
          </ac:spMkLst>
        </pc:spChg>
      </pc:sldChg>
      <pc:sldChg chg="add">
        <pc:chgData name="Kathy Moczerniak" userId="482eff44a8730993" providerId="LiveId" clId="{65761052-440A-433B-A40E-49907C83DE27}" dt="2020-06-21T04:56:35.515" v="77"/>
        <pc:sldMkLst>
          <pc:docMk/>
          <pc:sldMk cId="2873605268" sldId="559"/>
        </pc:sldMkLst>
      </pc:sldChg>
      <pc:sldChg chg="modSp new mod">
        <pc:chgData name="Kathy Moczerniak" userId="482eff44a8730993" providerId="LiveId" clId="{65761052-440A-433B-A40E-49907C83DE27}" dt="2020-06-21T05:40:22.710" v="142" actId="20577"/>
        <pc:sldMkLst>
          <pc:docMk/>
          <pc:sldMk cId="75371880" sldId="560"/>
        </pc:sldMkLst>
        <pc:spChg chg="mod">
          <ac:chgData name="Kathy Moczerniak" userId="482eff44a8730993" providerId="LiveId" clId="{65761052-440A-433B-A40E-49907C83DE27}" dt="2020-06-21T04:57:49.890" v="86" actId="20577"/>
          <ac:spMkLst>
            <pc:docMk/>
            <pc:sldMk cId="75371880" sldId="560"/>
            <ac:spMk id="2" creationId="{ED9CE6CD-99F6-42F4-9F3E-F3D39B84AEC1}"/>
          </ac:spMkLst>
        </pc:spChg>
        <pc:spChg chg="mod">
          <ac:chgData name="Kathy Moczerniak" userId="482eff44a8730993" providerId="LiveId" clId="{65761052-440A-433B-A40E-49907C83DE27}" dt="2020-06-21T05:40:22.710" v="142" actId="20577"/>
          <ac:spMkLst>
            <pc:docMk/>
            <pc:sldMk cId="75371880" sldId="560"/>
            <ac:spMk id="3" creationId="{C4A617E9-63DD-4288-964B-24E3089F56B8}"/>
          </ac:spMkLst>
        </pc:spChg>
        <pc:spChg chg="mod">
          <ac:chgData name="Kathy Moczerniak" userId="482eff44a8730993" providerId="LiveId" clId="{65761052-440A-433B-A40E-49907C83DE27}" dt="2020-06-21T05:05:34.478" v="127" actId="20577"/>
          <ac:spMkLst>
            <pc:docMk/>
            <pc:sldMk cId="75371880" sldId="560"/>
            <ac:spMk id="4" creationId="{53B44502-6919-4FCD-8A3D-F5FCF6CCDFCD}"/>
          </ac:spMkLst>
        </pc:spChg>
      </pc:sldChg>
      <pc:sldChg chg="new del">
        <pc:chgData name="Kathy Moczerniak" userId="482eff44a8730993" providerId="LiveId" clId="{65761052-440A-433B-A40E-49907C83DE27}" dt="2020-06-21T04:57:16.546" v="79" actId="680"/>
        <pc:sldMkLst>
          <pc:docMk/>
          <pc:sldMk cId="3047839802" sldId="560"/>
        </pc:sldMkLst>
      </pc:sldChg>
      <pc:sldChg chg="modSp new mod">
        <pc:chgData name="Kathy Moczerniak" userId="482eff44a8730993" providerId="LiveId" clId="{65761052-440A-433B-A40E-49907C83DE27}" dt="2020-06-21T05:40:26.082" v="145" actId="20577"/>
        <pc:sldMkLst>
          <pc:docMk/>
          <pc:sldMk cId="2484675016" sldId="561"/>
        </pc:sldMkLst>
        <pc:spChg chg="mod">
          <ac:chgData name="Kathy Moczerniak" userId="482eff44a8730993" providerId="LiveId" clId="{65761052-440A-433B-A40E-49907C83DE27}" dt="2020-06-21T04:58:01.164" v="87"/>
          <ac:spMkLst>
            <pc:docMk/>
            <pc:sldMk cId="2484675016" sldId="561"/>
            <ac:spMk id="2" creationId="{86F14F1A-8F2A-4440-A61E-19A91EC1B509}"/>
          </ac:spMkLst>
        </pc:spChg>
        <pc:spChg chg="mod">
          <ac:chgData name="Kathy Moczerniak" userId="482eff44a8730993" providerId="LiveId" clId="{65761052-440A-433B-A40E-49907C83DE27}" dt="2020-06-21T05:40:26.082" v="145" actId="20577"/>
          <ac:spMkLst>
            <pc:docMk/>
            <pc:sldMk cId="2484675016" sldId="561"/>
            <ac:spMk id="3" creationId="{A65150BF-5F0E-4AE2-AC2B-463F8EFB0C22}"/>
          </ac:spMkLst>
        </pc:spChg>
        <pc:spChg chg="mod">
          <ac:chgData name="Kathy Moczerniak" userId="482eff44a8730993" providerId="LiveId" clId="{65761052-440A-433B-A40E-49907C83DE27}" dt="2020-06-21T05:06:41.747" v="130" actId="20577"/>
          <ac:spMkLst>
            <pc:docMk/>
            <pc:sldMk cId="2484675016" sldId="561"/>
            <ac:spMk id="4" creationId="{29F636D6-414B-4031-B469-0C7C7C3FC9A7}"/>
          </ac:spMkLst>
        </pc:spChg>
      </pc:sldChg>
      <pc:sldChg chg="modSp new mod">
        <pc:chgData name="Kathy Moczerniak" userId="482eff44a8730993" providerId="LiveId" clId="{65761052-440A-433B-A40E-49907C83DE27}" dt="2020-06-21T05:40:29.615" v="148" actId="20577"/>
        <pc:sldMkLst>
          <pc:docMk/>
          <pc:sldMk cId="3483693826" sldId="562"/>
        </pc:sldMkLst>
        <pc:spChg chg="mod">
          <ac:chgData name="Kathy Moczerniak" userId="482eff44a8730993" providerId="LiveId" clId="{65761052-440A-433B-A40E-49907C83DE27}" dt="2020-06-21T04:58:04.419" v="88"/>
          <ac:spMkLst>
            <pc:docMk/>
            <pc:sldMk cId="3483693826" sldId="562"/>
            <ac:spMk id="2" creationId="{5D112DB6-D972-4586-94D3-A9D607B6CB45}"/>
          </ac:spMkLst>
        </pc:spChg>
        <pc:spChg chg="mod">
          <ac:chgData name="Kathy Moczerniak" userId="482eff44a8730993" providerId="LiveId" clId="{65761052-440A-433B-A40E-49907C83DE27}" dt="2020-06-21T05:40:29.615" v="148" actId="20577"/>
          <ac:spMkLst>
            <pc:docMk/>
            <pc:sldMk cId="3483693826" sldId="562"/>
            <ac:spMk id="3" creationId="{F034C256-D706-4FFB-A479-5560ECEC6FD8}"/>
          </ac:spMkLst>
        </pc:spChg>
        <pc:spChg chg="mod">
          <ac:chgData name="Kathy Moczerniak" userId="482eff44a8730993" providerId="LiveId" clId="{65761052-440A-433B-A40E-49907C83DE27}" dt="2020-06-21T05:06:50.451" v="133" actId="20577"/>
          <ac:spMkLst>
            <pc:docMk/>
            <pc:sldMk cId="3483693826" sldId="562"/>
            <ac:spMk id="4" creationId="{FBE671B2-6F0F-4A14-AE3C-06EA0005EA97}"/>
          </ac:spMkLst>
        </pc:spChg>
      </pc:sldChg>
      <pc:sldChg chg="modSp new mod">
        <pc:chgData name="Kathy Moczerniak" userId="482eff44a8730993" providerId="LiveId" clId="{65761052-440A-433B-A40E-49907C83DE27}" dt="2020-06-21T05:40:32.957" v="151" actId="20577"/>
        <pc:sldMkLst>
          <pc:docMk/>
          <pc:sldMk cId="3970873202" sldId="563"/>
        </pc:sldMkLst>
        <pc:spChg chg="mod">
          <ac:chgData name="Kathy Moczerniak" userId="482eff44a8730993" providerId="LiveId" clId="{65761052-440A-433B-A40E-49907C83DE27}" dt="2020-06-21T04:58:07.597" v="89"/>
          <ac:spMkLst>
            <pc:docMk/>
            <pc:sldMk cId="3970873202" sldId="563"/>
            <ac:spMk id="2" creationId="{6917F517-6C97-4ACB-98EE-1394755A7EB2}"/>
          </ac:spMkLst>
        </pc:spChg>
        <pc:spChg chg="mod">
          <ac:chgData name="Kathy Moczerniak" userId="482eff44a8730993" providerId="LiveId" clId="{65761052-440A-433B-A40E-49907C83DE27}" dt="2020-06-21T05:40:32.957" v="151" actId="20577"/>
          <ac:spMkLst>
            <pc:docMk/>
            <pc:sldMk cId="3970873202" sldId="563"/>
            <ac:spMk id="3" creationId="{6C68ACCE-B849-4E7C-98A9-EBE8D549402A}"/>
          </ac:spMkLst>
        </pc:spChg>
        <pc:spChg chg="mod">
          <ac:chgData name="Kathy Moczerniak" userId="482eff44a8730993" providerId="LiveId" clId="{65761052-440A-433B-A40E-49907C83DE27}" dt="2020-06-21T05:06:58.993" v="136" actId="20577"/>
          <ac:spMkLst>
            <pc:docMk/>
            <pc:sldMk cId="3970873202" sldId="563"/>
            <ac:spMk id="4" creationId="{6A2724B8-2396-4730-AD30-F9627C31DF99}"/>
          </ac:spMkLst>
        </pc:spChg>
      </pc:sldChg>
      <pc:sldChg chg="modSp new mod">
        <pc:chgData name="Kathy Moczerniak" userId="482eff44a8730993" providerId="LiveId" clId="{65761052-440A-433B-A40E-49907C83DE27}" dt="2020-06-21T05:40:36.767" v="154" actId="20577"/>
        <pc:sldMkLst>
          <pc:docMk/>
          <pc:sldMk cId="1149640126" sldId="564"/>
        </pc:sldMkLst>
        <pc:spChg chg="mod">
          <ac:chgData name="Kathy Moczerniak" userId="482eff44a8730993" providerId="LiveId" clId="{65761052-440A-433B-A40E-49907C83DE27}" dt="2020-06-21T04:58:11.135" v="90"/>
          <ac:spMkLst>
            <pc:docMk/>
            <pc:sldMk cId="1149640126" sldId="564"/>
            <ac:spMk id="2" creationId="{696AA916-E47A-4E10-BC21-B48112523299}"/>
          </ac:spMkLst>
        </pc:spChg>
        <pc:spChg chg="mod">
          <ac:chgData name="Kathy Moczerniak" userId="482eff44a8730993" providerId="LiveId" clId="{65761052-440A-433B-A40E-49907C83DE27}" dt="2020-06-21T05:40:36.767" v="154" actId="20577"/>
          <ac:spMkLst>
            <pc:docMk/>
            <pc:sldMk cId="1149640126" sldId="564"/>
            <ac:spMk id="3" creationId="{D14C36C4-C749-4307-B68B-8C2F477BA63C}"/>
          </ac:spMkLst>
        </pc:spChg>
        <pc:spChg chg="mod">
          <ac:chgData name="Kathy Moczerniak" userId="482eff44a8730993" providerId="LiveId" clId="{65761052-440A-433B-A40E-49907C83DE27}" dt="2020-06-21T05:07:06.892" v="139" actId="20577"/>
          <ac:spMkLst>
            <pc:docMk/>
            <pc:sldMk cId="1149640126" sldId="564"/>
            <ac:spMk id="4" creationId="{AF2DC38A-5264-4346-BD46-5DB237154EA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p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p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A458CE-24A2-4D69-8AE3-72FC2817BD8D}"/>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AD1B5BB3-C6D8-479F-8B23-679C2C74EE9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45DF693-F117-426D-8E47-597546F5AE54}"/>
              </a:ext>
            </a:extLst>
          </p:cNvPr>
          <p:cNvSpPr>
            <a:spLocks noGrp="1"/>
          </p:cNvSpPr>
          <p:nvPr>
            <p:ph type="dt" sz="half" idx="10"/>
          </p:nvPr>
        </p:nvSpPr>
        <p:spPr/>
        <p:txBody>
          <a:bodyPr/>
          <a:lstStyle/>
          <a:p>
            <a:fld id="{29966A12-60E6-436F-8B14-EDB066BF382F}" type="datetimeFigureOut">
              <a:rPr lang="en-US" smtClean="0"/>
              <a:pPr/>
              <a:t>1/25/2024</a:t>
            </a:fld>
            <a:endParaRPr lang="en-US" dirty="0"/>
          </a:p>
        </p:txBody>
      </p:sp>
      <p:sp>
        <p:nvSpPr>
          <p:cNvPr id="5" name="Footer Placeholder 4">
            <a:extLst>
              <a:ext uri="{FF2B5EF4-FFF2-40B4-BE49-F238E27FC236}">
                <a16:creationId xmlns:a16="http://schemas.microsoft.com/office/drawing/2014/main" xmlns="" id="{65E5BDF1-9A02-4609-97F5-7D7D49D959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E0F1C7E-056C-4738-B31B-2D3340838D8B}"/>
              </a:ext>
            </a:extLst>
          </p:cNvPr>
          <p:cNvSpPr>
            <a:spLocks noGrp="1"/>
          </p:cNvSpPr>
          <p:nvPr>
            <p:ph type="sldNum" sz="quarter" idx="12"/>
          </p:nvPr>
        </p:nvSpPr>
        <p:spPr/>
        <p:txBody>
          <a:bodyPr/>
          <a:lstStyle/>
          <a:p>
            <a:fld id="{ABF97D10-BD1F-462E-ACA5-51DA4611F06A}" type="slidenum">
              <a:rPr lang="en-US" smtClean="0"/>
              <a:pPr/>
              <a:t>‹#›</a:t>
            </a:fld>
            <a:endParaRPr lang="en-US" dirty="0"/>
          </a:p>
        </p:txBody>
      </p:sp>
    </p:spTree>
    <p:extLst>
      <p:ext uri="{BB962C8B-B14F-4D97-AF65-F5344CB8AC3E}">
        <p14:creationId xmlns:p14="http://schemas.microsoft.com/office/powerpoint/2010/main" val="90183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3</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lstStyle/>
          <a:p>
            <a:r>
              <a:rPr lang="en-US" dirty="0"/>
              <a:t>Rescue Basics</a:t>
            </a:r>
          </a:p>
        </p:txBody>
      </p:sp>
      <p:pic>
        <p:nvPicPr>
          <p:cNvPr id="5" name="Picture 4"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73826" y="1782790"/>
            <a:ext cx="5209738" cy="4632524"/>
          </a:xfrm>
        </p:spPr>
        <p:txBody>
          <a:bodyPr/>
          <a:lstStyle/>
          <a:p>
            <a:pPr>
              <a:buNone/>
            </a:pPr>
            <a:r>
              <a:rPr lang="en-US" sz="2400" b="1" dirty="0"/>
              <a:t>Environmental Considerations </a:t>
            </a:r>
          </a:p>
          <a:p>
            <a:pPr lvl="1"/>
            <a:r>
              <a:rPr lang="en-US" sz="2400" dirty="0"/>
              <a:t>OEC technicians frequently work outdoors.</a:t>
            </a:r>
          </a:p>
          <a:p>
            <a:pPr lvl="2"/>
            <a:r>
              <a:rPr lang="en-US" sz="2200" dirty="0"/>
              <a:t>Exposed to all types of conditions</a:t>
            </a:r>
          </a:p>
          <a:p>
            <a:pPr lvl="1"/>
            <a:r>
              <a:rPr lang="en-US" sz="2400" dirty="0"/>
              <a:t>Essential to continually monitor the weather</a:t>
            </a:r>
          </a:p>
        </p:txBody>
      </p:sp>
      <p:sp>
        <p:nvSpPr>
          <p:cNvPr id="4"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pic>
        <p:nvPicPr>
          <p:cNvPr id="1026" name="Picture 2" descr="Photo shows O E C technicians rescuing a skier in extreme weather condition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843" y="1979183"/>
            <a:ext cx="3466882" cy="37363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3163" y="2125389"/>
            <a:ext cx="10565674" cy="4207823"/>
          </a:xfrm>
        </p:spPr>
        <p:txBody>
          <a:bodyPr/>
          <a:lstStyle/>
          <a:p>
            <a:pPr>
              <a:buNone/>
            </a:pPr>
            <a:r>
              <a:rPr lang="en-US" b="1" dirty="0"/>
              <a:t>Mental Preparedness</a:t>
            </a:r>
          </a:p>
          <a:p>
            <a:pPr lvl="1"/>
            <a:r>
              <a:rPr lang="en-US" dirty="0"/>
              <a:t>Important to maintain well-being</a:t>
            </a:r>
          </a:p>
          <a:p>
            <a:pPr lvl="1"/>
            <a:r>
              <a:rPr lang="en-US" dirty="0"/>
              <a:t>Begins by having a positive attitude</a:t>
            </a:r>
          </a:p>
          <a:p>
            <a:pPr lvl="1"/>
            <a:r>
              <a:rPr lang="en-US" dirty="0"/>
              <a:t>Always be prepared to encounter the worst-case scenario, including:</a:t>
            </a:r>
          </a:p>
          <a:p>
            <a:pPr lvl="2"/>
            <a:r>
              <a:rPr lang="en-US" dirty="0"/>
              <a:t>Inclement weather</a:t>
            </a:r>
          </a:p>
          <a:p>
            <a:pPr lvl="2"/>
            <a:r>
              <a:rPr lang="en-US" dirty="0"/>
              <a:t>Interference by bystanders</a:t>
            </a:r>
          </a:p>
          <a:p>
            <a:pPr lvl="2"/>
            <a:r>
              <a:rPr lang="en-US" dirty="0"/>
              <a:t>Equipment failure</a:t>
            </a:r>
          </a:p>
          <a:p>
            <a:pPr lvl="2"/>
            <a:r>
              <a:rPr lang="en-US" dirty="0"/>
              <a:t>Emotionally disturbing situations</a:t>
            </a:r>
          </a:p>
          <a:p>
            <a:pPr lvl="1"/>
            <a:r>
              <a:rPr lang="en-US" dirty="0"/>
              <a:t>Must be able to recognize abnormal reactions to stress in themselves and in coworkers so that medical help can be obtained</a:t>
            </a:r>
          </a:p>
          <a:p>
            <a:pPr lvl="1"/>
            <a:endParaRPr lang="en-US" dirty="0"/>
          </a:p>
        </p:txBody>
      </p:sp>
      <p:sp>
        <p:nvSpPr>
          <p:cNvPr id="4"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extLst>
      <p:ext uri="{BB962C8B-B14F-4D97-AF65-F5344CB8AC3E}">
        <p14:creationId xmlns:p14="http://schemas.microsoft.com/office/powerpoint/2010/main" val="2203931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818968" y="1942447"/>
            <a:ext cx="4953759" cy="4240639"/>
          </a:xfrm>
        </p:spPr>
        <p:txBody>
          <a:bodyPr/>
          <a:lstStyle/>
          <a:p>
            <a:pPr>
              <a:spcBef>
                <a:spcPts val="0"/>
              </a:spcBef>
              <a:buNone/>
            </a:pPr>
            <a:r>
              <a:rPr lang="en-US" b="1" dirty="0"/>
              <a:t>Physical Fitness</a:t>
            </a:r>
          </a:p>
          <a:p>
            <a:pPr lvl="1">
              <a:spcBef>
                <a:spcPts val="600"/>
              </a:spcBef>
              <a:spcAft>
                <a:spcPts val="600"/>
              </a:spcAft>
            </a:pPr>
            <a:r>
              <a:rPr lang="en-US" dirty="0"/>
              <a:t>Being physically fit will improve performance during a rescue.</a:t>
            </a:r>
          </a:p>
          <a:p>
            <a:pPr lvl="1">
              <a:spcBef>
                <a:spcPts val="600"/>
              </a:spcBef>
              <a:spcAft>
                <a:spcPts val="600"/>
              </a:spcAft>
            </a:pPr>
            <a:r>
              <a:rPr lang="en-US" dirty="0"/>
              <a:t>Develop an exercise routine. </a:t>
            </a:r>
          </a:p>
          <a:p>
            <a:pPr lvl="1">
              <a:spcBef>
                <a:spcPts val="600"/>
              </a:spcBef>
              <a:spcAft>
                <a:spcPts val="600"/>
              </a:spcAft>
              <a:buNone/>
            </a:pPr>
            <a:endParaRPr lang="en-US" dirty="0"/>
          </a:p>
          <a:p>
            <a:pPr marR="0" lvl="0" rtl="0">
              <a:spcBef>
                <a:spcPts val="0"/>
              </a:spcBef>
              <a:spcAft>
                <a:spcPts val="600"/>
              </a:spcAft>
            </a:pP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pic>
        <p:nvPicPr>
          <p:cNvPr id="2050" name="Picture 2" descr="Photo shows an O E C technician riding a bike through rough mountain ter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1786" y="2140796"/>
            <a:ext cx="3950904" cy="2657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71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818968" y="1942447"/>
            <a:ext cx="10435590" cy="4240639"/>
          </a:xfrm>
        </p:spPr>
        <p:txBody>
          <a:bodyPr/>
          <a:lstStyle/>
          <a:p>
            <a:pPr>
              <a:spcBef>
                <a:spcPts val="0"/>
              </a:spcBef>
              <a:buNone/>
            </a:pPr>
            <a:r>
              <a:rPr lang="en-US" b="1" dirty="0"/>
              <a:t>Sleep and Fatigue</a:t>
            </a:r>
          </a:p>
          <a:p>
            <a:pPr>
              <a:spcAft>
                <a:spcPts val="300"/>
              </a:spcAft>
            </a:pPr>
            <a:r>
              <a:rPr lang="en-US" dirty="0"/>
              <a:t>A lack of proper rest can cause a host of health-related problems.</a:t>
            </a:r>
          </a:p>
          <a:p>
            <a:pPr lvl="1">
              <a:spcAft>
                <a:spcPts val="300"/>
              </a:spcAft>
            </a:pPr>
            <a:r>
              <a:rPr lang="en-US" dirty="0"/>
              <a:t>Sleep deprivation and fatigue will reduce both mental and physical capability. </a:t>
            </a:r>
          </a:p>
          <a:p>
            <a:pPr>
              <a:spcAft>
                <a:spcPts val="300"/>
              </a:spcAft>
            </a:pPr>
            <a:r>
              <a:rPr lang="en-US" dirty="0"/>
              <a:t>Maintain a regular sleep schedule of 7 to 9 hours of uninterrupted sleep each night. </a:t>
            </a:r>
          </a:p>
          <a:p>
            <a:pPr>
              <a:spcAft>
                <a:spcPts val="300"/>
              </a:spcAft>
            </a:pPr>
            <a:r>
              <a:rPr lang="en-US" dirty="0"/>
              <a:t>Fatigue can:</a:t>
            </a:r>
          </a:p>
          <a:p>
            <a:pPr lvl="1">
              <a:spcAft>
                <a:spcPts val="300"/>
              </a:spcAft>
            </a:pPr>
            <a:r>
              <a:rPr lang="en-US" dirty="0"/>
              <a:t>Affect mood</a:t>
            </a:r>
          </a:p>
          <a:p>
            <a:pPr lvl="1">
              <a:spcAft>
                <a:spcPts val="300"/>
              </a:spcAft>
            </a:pPr>
            <a:r>
              <a:rPr lang="en-US" dirty="0"/>
              <a:t>Reduce the ability to adjust to new environments</a:t>
            </a:r>
          </a:p>
          <a:p>
            <a:pPr lvl="1">
              <a:spcAft>
                <a:spcPts val="300"/>
              </a:spcAft>
            </a:pPr>
            <a:r>
              <a:rPr lang="en-US" dirty="0"/>
              <a:t>Impair judgment</a:t>
            </a:r>
          </a:p>
          <a:p>
            <a:pPr lvl="2">
              <a:spcAft>
                <a:spcPts val="300"/>
              </a:spcAft>
            </a:pPr>
            <a:r>
              <a:rPr lang="en-US" dirty="0"/>
              <a:t>Leads to errors</a:t>
            </a:r>
          </a:p>
          <a:p>
            <a:pPr marR="0" lvl="0" rtl="0">
              <a:spcBef>
                <a:spcPts val="0"/>
              </a:spcBef>
              <a:spcAft>
                <a:spcPts val="600"/>
              </a:spcAft>
            </a:pP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extLst>
      <p:ext uri="{BB962C8B-B14F-4D97-AF65-F5344CB8AC3E}">
        <p14:creationId xmlns:p14="http://schemas.microsoft.com/office/powerpoint/2010/main" val="218304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Preparing to Work Outdoors</a:t>
            </a:r>
            <a:endParaRPr lang="en-US" dirty="0"/>
          </a:p>
        </p:txBody>
      </p:sp>
      <p:sp>
        <p:nvSpPr>
          <p:cNvPr id="3" name="Text Placeholder 2"/>
          <p:cNvSpPr>
            <a:spLocks noGrp="1"/>
          </p:cNvSpPr>
          <p:nvPr>
            <p:ph type="body" idx="1"/>
          </p:nvPr>
        </p:nvSpPr>
        <p:spPr>
          <a:xfrm>
            <a:off x="891540" y="2125389"/>
            <a:ext cx="10435590" cy="4014154"/>
          </a:xfrm>
        </p:spPr>
        <p:txBody>
          <a:bodyPr/>
          <a:lstStyle/>
          <a:p>
            <a:pPr>
              <a:buNone/>
            </a:pPr>
            <a:r>
              <a:rPr lang="en-US" b="1" dirty="0"/>
              <a:t>Food and </a:t>
            </a:r>
            <a:r>
              <a:rPr lang="en-US" b="1" dirty="0">
                <a:solidFill>
                  <a:schemeClr val="tx2"/>
                </a:solidFill>
              </a:rPr>
              <a:t>Nutrition</a:t>
            </a:r>
          </a:p>
          <a:p>
            <a:pPr lvl="1">
              <a:spcAft>
                <a:spcPts val="300"/>
              </a:spcAft>
            </a:pPr>
            <a:r>
              <a:rPr lang="en-US" dirty="0"/>
              <a:t>The body must have energy to function. </a:t>
            </a:r>
          </a:p>
          <a:p>
            <a:pPr lvl="1">
              <a:spcAft>
                <a:spcPts val="300"/>
              </a:spcAft>
            </a:pPr>
            <a:r>
              <a:rPr lang="en-US" dirty="0"/>
              <a:t>Being well nourished makes a significant difference in your ability to participate in strenuous outdoor activities and rescue operations. </a:t>
            </a:r>
          </a:p>
          <a:p>
            <a:pPr lvl="1">
              <a:spcAft>
                <a:spcPts val="300"/>
              </a:spcAft>
            </a:pPr>
            <a:r>
              <a:rPr lang="en-US" dirty="0"/>
              <a:t>OEC technicians should try to eat healthful, nutritious foods whenever possible. </a:t>
            </a:r>
          </a:p>
          <a:p>
            <a:pPr lvl="1">
              <a:spcAft>
                <a:spcPts val="300"/>
              </a:spcAft>
            </a:pPr>
            <a:r>
              <a:rPr lang="en-US" dirty="0"/>
              <a:t>Good </a:t>
            </a:r>
            <a:r>
              <a:rPr lang="en-US" u="dbl" dirty="0">
                <a:solidFill>
                  <a:srgbClr val="C00000"/>
                </a:solidFill>
              </a:rPr>
              <a:t>nutrition</a:t>
            </a:r>
            <a:r>
              <a:rPr lang="en-US" dirty="0"/>
              <a:t> is recommended for overall fitness, optimal body function, and recovery from stress. </a:t>
            </a:r>
          </a:p>
          <a:p>
            <a:pPr lvl="1">
              <a:spcAft>
                <a:spcPts val="300"/>
              </a:spcAft>
            </a:pPr>
            <a:r>
              <a:rPr lang="en-US" dirty="0"/>
              <a:t>On very strenuous rescues, eating something every hour will provide the extra calories your body needs. </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862512" y="1884390"/>
            <a:ext cx="10435590" cy="3986213"/>
          </a:xfrm>
        </p:spPr>
        <p:txBody>
          <a:bodyPr/>
          <a:lstStyle/>
          <a:p>
            <a:pPr>
              <a:buNone/>
            </a:pPr>
            <a:r>
              <a:rPr lang="en-US" b="1" dirty="0"/>
              <a:t>Hydration</a:t>
            </a:r>
          </a:p>
          <a:p>
            <a:pPr lvl="1">
              <a:spcBef>
                <a:spcPts val="600"/>
              </a:spcBef>
              <a:spcAft>
                <a:spcPts val="600"/>
              </a:spcAft>
            </a:pPr>
            <a:r>
              <a:rPr lang="en-US" dirty="0"/>
              <a:t>Dehydration is a major concern in any outdoor activity, not only in survival situations.</a:t>
            </a:r>
          </a:p>
          <a:p>
            <a:pPr lvl="2">
              <a:spcBef>
                <a:spcPts val="600"/>
              </a:spcBef>
              <a:spcAft>
                <a:spcPts val="600"/>
              </a:spcAft>
            </a:pPr>
            <a:r>
              <a:rPr lang="en-US" dirty="0"/>
              <a:t>Remain properly hydrated.</a:t>
            </a:r>
          </a:p>
          <a:p>
            <a:pPr lvl="2">
              <a:spcBef>
                <a:spcPts val="600"/>
              </a:spcBef>
              <a:spcAft>
                <a:spcPts val="600"/>
              </a:spcAft>
            </a:pPr>
            <a:r>
              <a:rPr lang="en-US" dirty="0"/>
              <a:t>Drink enough non-alcoholic fluids.</a:t>
            </a:r>
          </a:p>
          <a:p>
            <a:pPr lvl="2">
              <a:spcBef>
                <a:spcPts val="600"/>
              </a:spcBef>
              <a:spcAft>
                <a:spcPts val="600"/>
              </a:spcAft>
            </a:pPr>
            <a:r>
              <a:rPr lang="en-US" dirty="0"/>
              <a:t>When on extended rescues, carry replacement fluids.</a:t>
            </a:r>
          </a:p>
          <a:p>
            <a:pPr lvl="1">
              <a:spcBef>
                <a:spcPts val="600"/>
              </a:spcBef>
              <a:spcAft>
                <a:spcPts val="600"/>
              </a:spcAft>
            </a:pPr>
            <a:r>
              <a:rPr lang="en-US" dirty="0"/>
              <a:t>Carry more water than you think you will need. </a:t>
            </a:r>
          </a:p>
          <a:p>
            <a:pPr lvl="1">
              <a:spcBef>
                <a:spcPts val="600"/>
              </a:spcBef>
              <a:spcAft>
                <a:spcPts val="600"/>
              </a:spcAft>
            </a:pPr>
            <a:r>
              <a:rPr lang="en-US" dirty="0"/>
              <a:t>Monitor your urine.</a:t>
            </a:r>
          </a:p>
          <a:p>
            <a:pPr lvl="2">
              <a:spcBef>
                <a:spcPts val="600"/>
              </a:spcBef>
              <a:spcAft>
                <a:spcPts val="600"/>
              </a:spcAft>
            </a:pPr>
            <a:r>
              <a:rPr lang="en-US" dirty="0"/>
              <a:t>Should remain a mild yellow color</a:t>
            </a:r>
          </a:p>
          <a:p>
            <a:pPr lvl="2">
              <a:spcBef>
                <a:spcPts val="600"/>
              </a:spcBef>
              <a:spcAft>
                <a:spcPts val="600"/>
              </a:spcAft>
            </a:pPr>
            <a:r>
              <a:rPr lang="en-US" dirty="0"/>
              <a:t>If it becomes dark in color, you are dehydrated.</a:t>
            </a:r>
          </a:p>
          <a:p>
            <a:pPr lvl="1">
              <a:spcBef>
                <a:spcPts val="600"/>
              </a:spcBef>
              <a:spcAft>
                <a:spcPts val="600"/>
              </a:spcAft>
            </a:pP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extLst>
      <p:ext uri="{BB962C8B-B14F-4D97-AF65-F5344CB8AC3E}">
        <p14:creationId xmlns:p14="http://schemas.microsoft.com/office/powerpoint/2010/main" val="2586568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746397" y="1956962"/>
            <a:ext cx="10435590" cy="3986213"/>
          </a:xfrm>
        </p:spPr>
        <p:txBody>
          <a:bodyPr/>
          <a:lstStyle/>
          <a:p>
            <a:pPr>
              <a:buNone/>
            </a:pPr>
            <a:r>
              <a:rPr lang="en-US" b="1" dirty="0"/>
              <a:t>Alcohol and Substance Abuse</a:t>
            </a:r>
          </a:p>
          <a:p>
            <a:pPr lvl="1">
              <a:spcBef>
                <a:spcPts val="600"/>
              </a:spcBef>
              <a:spcAft>
                <a:spcPts val="600"/>
              </a:spcAft>
            </a:pPr>
            <a:r>
              <a:rPr lang="en-US" dirty="0"/>
              <a:t>Avoid any substance that may compromise your ability to think clearly.</a:t>
            </a:r>
          </a:p>
          <a:p>
            <a:pPr lvl="1">
              <a:spcBef>
                <a:spcPts val="600"/>
              </a:spcBef>
              <a:spcAft>
                <a:spcPts val="600"/>
              </a:spcAft>
            </a:pPr>
            <a:r>
              <a:rPr lang="en-US" dirty="0"/>
              <a:t>Resulting errors can place you, the patient, and others in immediate danger. </a:t>
            </a:r>
          </a:p>
          <a:p>
            <a:pPr lvl="1">
              <a:spcBef>
                <a:spcPts val="600"/>
              </a:spcBef>
              <a:spcAft>
                <a:spcPts val="600"/>
              </a:spcAft>
            </a:pPr>
            <a:r>
              <a:rPr lang="en-US" dirty="0"/>
              <a:t>Providing care while under the influence of any substance is unethical, dangerous, and fraught with medical and legal risks.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extLst>
      <p:ext uri="{BB962C8B-B14F-4D97-AF65-F5344CB8AC3E}">
        <p14:creationId xmlns:p14="http://schemas.microsoft.com/office/powerpoint/2010/main" val="2602575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775426" y="1985818"/>
            <a:ext cx="5200501" cy="4473039"/>
          </a:xfrm>
        </p:spPr>
        <p:txBody>
          <a:bodyPr/>
          <a:lstStyle/>
          <a:p>
            <a:pPr>
              <a:buNone/>
            </a:pPr>
            <a:r>
              <a:rPr lang="en-US" b="1" dirty="0"/>
              <a:t>Clothing</a:t>
            </a:r>
          </a:p>
          <a:p>
            <a:r>
              <a:rPr lang="en-US" dirty="0"/>
              <a:t>Select proper clothing for the work you will be performing, taking into account:</a:t>
            </a:r>
          </a:p>
          <a:p>
            <a:pPr lvl="1"/>
            <a:r>
              <a:rPr lang="en-US" dirty="0"/>
              <a:t>Temperature </a:t>
            </a:r>
          </a:p>
          <a:p>
            <a:pPr lvl="1"/>
            <a:r>
              <a:rPr lang="en-US" dirty="0"/>
              <a:t>Possible weather changes</a:t>
            </a:r>
          </a:p>
          <a:p>
            <a:pPr lvl="1"/>
            <a:r>
              <a:rPr lang="en-US" dirty="0"/>
              <a:t>Precipitation</a:t>
            </a:r>
          </a:p>
          <a:p>
            <a:pPr lvl="1">
              <a:buNone/>
            </a:pPr>
            <a:endParaRPr lang="en-US" sz="800" dirty="0"/>
          </a:p>
          <a:p>
            <a:pPr lvl="1">
              <a:spcBef>
                <a:spcPts val="600"/>
              </a:spcBef>
              <a:spcAft>
                <a:spcPts val="600"/>
              </a:spcAft>
            </a:pPr>
            <a:endParaRPr lang="en-US" dirty="0"/>
          </a:p>
          <a:p>
            <a:pPr marR="0" lvl="0" rtl="0"/>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pic>
        <p:nvPicPr>
          <p:cNvPr id="3074" name="Picture 2" descr="Photo shows an assortment of clothing laid out for an O E C technician: clothes for the base layer, middle layer, and outer layer, gloves and glove liners, wool socks, a neck gaiter, and hel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0097" y="2236620"/>
            <a:ext cx="4056882" cy="2801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942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775426" y="1492504"/>
            <a:ext cx="11060818" cy="4966353"/>
          </a:xfrm>
        </p:spPr>
        <p:txBody>
          <a:bodyPr/>
          <a:lstStyle/>
          <a:p>
            <a:pPr lvl="1">
              <a:buNone/>
            </a:pPr>
            <a:endParaRPr lang="en-US" sz="800" dirty="0"/>
          </a:p>
          <a:p>
            <a:r>
              <a:rPr lang="en-US" dirty="0"/>
              <a:t>Base layer</a:t>
            </a:r>
          </a:p>
          <a:p>
            <a:pPr lvl="1">
              <a:spcAft>
                <a:spcPts val="300"/>
              </a:spcAft>
            </a:pPr>
            <a:r>
              <a:rPr lang="en-US" dirty="0"/>
              <a:t>Usually lies tight against the skin, helping to retain heat while allowing moisture to be transferred toward the exterior, a process known as wicking</a:t>
            </a:r>
          </a:p>
          <a:p>
            <a:pPr lvl="1">
              <a:spcAft>
                <a:spcPts val="300"/>
              </a:spcAft>
            </a:pPr>
            <a:r>
              <a:rPr lang="en-US" dirty="0"/>
              <a:t>Ideally should be made of silk or a synthetic material such as polyester</a:t>
            </a:r>
          </a:p>
          <a:p>
            <a:pPr>
              <a:spcBef>
                <a:spcPts val="600"/>
              </a:spcBef>
              <a:spcAft>
                <a:spcPts val="600"/>
              </a:spcAft>
            </a:pPr>
            <a:r>
              <a:rPr lang="en-US" dirty="0"/>
              <a:t>Middle layer</a:t>
            </a:r>
          </a:p>
          <a:p>
            <a:pPr lvl="1">
              <a:spcBef>
                <a:spcPts val="0"/>
              </a:spcBef>
            </a:pPr>
            <a:r>
              <a:rPr lang="en-US" dirty="0"/>
              <a:t>Serves as the insulating layer by trapping warm air</a:t>
            </a:r>
          </a:p>
          <a:p>
            <a:pPr lvl="1">
              <a:spcBef>
                <a:spcPts val="0"/>
              </a:spcBef>
            </a:pPr>
            <a:r>
              <a:rPr lang="en-US" dirty="0"/>
              <a:t>Common insulating materials are fleece, wool, and down.</a:t>
            </a:r>
          </a:p>
          <a:p>
            <a:pPr>
              <a:spcBef>
                <a:spcPts val="600"/>
              </a:spcBef>
              <a:spcAft>
                <a:spcPts val="600"/>
              </a:spcAft>
            </a:pPr>
            <a:r>
              <a:rPr lang="en-US" dirty="0"/>
              <a:t>Outer layer</a:t>
            </a:r>
          </a:p>
          <a:p>
            <a:pPr lvl="1">
              <a:spcBef>
                <a:spcPts val="600"/>
              </a:spcBef>
              <a:spcAft>
                <a:spcPts val="600"/>
              </a:spcAft>
            </a:pPr>
            <a:r>
              <a:rPr lang="en-US" dirty="0"/>
              <a:t>Designed to be water repellant and wind repellant and should provide protection from sharp objects such as sticks or thorns</a:t>
            </a:r>
          </a:p>
          <a:p>
            <a:pPr lvl="1">
              <a:spcBef>
                <a:spcPts val="600"/>
              </a:spcBef>
              <a:spcAft>
                <a:spcPts val="600"/>
              </a:spcAft>
            </a:pPr>
            <a:endParaRPr lang="en-US" dirty="0"/>
          </a:p>
          <a:p>
            <a:pPr marR="0" lvl="0" rtl="0"/>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extLst>
      <p:ext uri="{BB962C8B-B14F-4D97-AF65-F5344CB8AC3E}">
        <p14:creationId xmlns:p14="http://schemas.microsoft.com/office/powerpoint/2010/main" val="3095666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702854" y="2125389"/>
            <a:ext cx="10435590" cy="4478611"/>
          </a:xfrm>
        </p:spPr>
        <p:txBody>
          <a:bodyPr/>
          <a:lstStyle/>
          <a:p>
            <a:pPr>
              <a:buNone/>
            </a:pPr>
            <a:r>
              <a:rPr lang="en-US" b="1" dirty="0"/>
              <a:t>Skin Protection</a:t>
            </a:r>
          </a:p>
          <a:p>
            <a:r>
              <a:rPr lang="en-US" dirty="0"/>
              <a:t>Too much sun exposure puts your skin and eyes at risk from </a:t>
            </a:r>
            <a:r>
              <a:rPr lang="en-US" u="dbl" dirty="0">
                <a:solidFill>
                  <a:srgbClr val="C00000"/>
                </a:solidFill>
              </a:rPr>
              <a:t>ultraviolet radiation (UVR)</a:t>
            </a:r>
            <a:r>
              <a:rPr lang="en-US" dirty="0">
                <a:solidFill>
                  <a:schemeClr val="tx2"/>
                </a:solidFill>
              </a:rPr>
              <a:t>.</a:t>
            </a:r>
          </a:p>
          <a:p>
            <a:r>
              <a:rPr lang="en-US" dirty="0"/>
              <a:t>You can take measures to protect your eyes and skin.</a:t>
            </a:r>
          </a:p>
          <a:p>
            <a:pPr lvl="1">
              <a:spcAft>
                <a:spcPts val="300"/>
              </a:spcAft>
            </a:pPr>
            <a:r>
              <a:rPr lang="en-US" dirty="0"/>
              <a:t>A variety of products are available for protecting the skin from the sun’s harmful rays. </a:t>
            </a:r>
          </a:p>
          <a:p>
            <a:pPr lvl="1">
              <a:spcAft>
                <a:spcPts val="300"/>
              </a:spcAft>
            </a:pPr>
            <a:r>
              <a:rPr lang="en-US" dirty="0"/>
              <a:t>Sunscreen comes as a lotion, spray, gel, or paste that absorbs or reflects UVR.</a:t>
            </a:r>
          </a:p>
          <a:p>
            <a:pPr lvl="1">
              <a:spcAft>
                <a:spcPts val="300"/>
              </a:spcAft>
            </a:pPr>
            <a:r>
              <a:rPr lang="en-US" dirty="0"/>
              <a:t>Most products include an SPF rating; higher numbers provide greater protection.</a:t>
            </a:r>
          </a:p>
          <a:p>
            <a:pPr lvl="1">
              <a:spcAft>
                <a:spcPts val="300"/>
              </a:spcAft>
            </a:pPr>
            <a:r>
              <a:rPr lang="en-US" dirty="0"/>
              <a:t>Consider using a sunscreen with a minimum SPF of 50.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extLst>
      <p:ext uri="{BB962C8B-B14F-4D97-AF65-F5344CB8AC3E}">
        <p14:creationId xmlns:p14="http://schemas.microsoft.com/office/powerpoint/2010/main" val="1190432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1033"/>
            <a:ext cx="12192000" cy="1431996"/>
          </a:xfrm>
        </p:spPr>
        <p:txBody>
          <a:bodyPr/>
          <a:lstStyle/>
          <a:p>
            <a:r>
              <a:rPr lang="en-US" dirty="0"/>
              <a:t>The following presentation will utilize two symbols to identify material necessary for an OEC Technician to comprehend:</a:t>
            </a:r>
          </a:p>
        </p:txBody>
      </p:sp>
      <p:pic>
        <p:nvPicPr>
          <p:cNvPr id="4" name="Content Placeholder 3"/>
          <p:cNvPicPr>
            <a:picLocks noChangeAspect="1"/>
          </p:cNvPicPr>
          <p:nvPr/>
        </p:nvPicPr>
        <p:blipFill>
          <a:blip r:embed="rId2" cstate="print"/>
          <a:stretch>
            <a:fillRect/>
          </a:stretch>
        </p:blipFill>
        <p:spPr>
          <a:xfrm>
            <a:off x="2094823" y="2535130"/>
            <a:ext cx="1359526" cy="1365622"/>
          </a:xfrm>
          <a:prstGeom prst="rect">
            <a:avLst/>
          </a:prstGeom>
        </p:spPr>
      </p:pic>
      <p:sp>
        <p:nvSpPr>
          <p:cNvPr id="5" name="TextBox 4"/>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C00000"/>
                </a:solidFill>
              </a:rPr>
              <a:t>key term</a:t>
            </a:r>
          </a:p>
        </p:txBody>
      </p:sp>
      <p:sp>
        <p:nvSpPr>
          <p:cNvPr id="6" name="Content Placeholder 3"/>
          <p:cNvSpPr txBox="1">
            <a:spLocks/>
          </p:cNvSpPr>
          <p:nvPr/>
        </p:nvSpPr>
        <p:spPr>
          <a:xfrm>
            <a:off x="914400" y="4626429"/>
            <a:ext cx="4855464" cy="1796142"/>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Meets a Chapter Objective. </a:t>
            </a:r>
          </a:p>
          <a:p>
            <a:pPr marL="0" indent="0" algn="ctr">
              <a:buFont typeface="Wingdings" panose="05000000000000000000" pitchFamily="2" charset="2"/>
              <a:buNone/>
            </a:pPr>
            <a:r>
              <a:rPr lang="en-US" dirty="0"/>
              <a:t>This symbol will have the corresponding Objective Number denoted within.</a:t>
            </a:r>
          </a:p>
        </p:txBody>
      </p:sp>
      <p:sp>
        <p:nvSpPr>
          <p:cNvPr id="7" name="Content Placeholder 4"/>
          <p:cNvSpPr txBox="1">
            <a:spLocks/>
          </p:cNvSpPr>
          <p:nvPr/>
        </p:nvSpPr>
        <p:spPr>
          <a:xfrm>
            <a:off x="6415368" y="4626428"/>
            <a:ext cx="4862232" cy="156405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ctr">
              <a:buFont typeface="Wingdings" panose="05000000000000000000" pitchFamily="2" charset="2"/>
              <a:buNone/>
            </a:pPr>
            <a:r>
              <a:rPr lang="en-US" sz="2800" b="1" dirty="0"/>
              <a:t>Identifies a Key Term.</a:t>
            </a:r>
          </a:p>
          <a:p>
            <a:pPr marL="0" indent="0" algn="ctr">
              <a:buFont typeface="Wingdings" panose="05000000000000000000" pitchFamily="2" charset="2"/>
              <a:buNone/>
            </a:pPr>
            <a:r>
              <a:rPr lang="en-US" dirty="0"/>
              <a:t>The Key Term will be underlined for easy identification.</a:t>
            </a:r>
          </a:p>
          <a:p>
            <a:pPr marL="0" indent="0">
              <a:buFont typeface="Wingdings" panose="05000000000000000000"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702854" y="1762125"/>
            <a:ext cx="6030455" cy="4841875"/>
          </a:xfrm>
        </p:spPr>
        <p:txBody>
          <a:bodyPr/>
          <a:lstStyle/>
          <a:p>
            <a:pPr>
              <a:buNone/>
            </a:pPr>
            <a:r>
              <a:rPr lang="en-US" b="1" dirty="0"/>
              <a:t>Eye Protection</a:t>
            </a:r>
          </a:p>
          <a:p>
            <a:pPr>
              <a:spcBef>
                <a:spcPts val="300"/>
              </a:spcBef>
            </a:pPr>
            <a:r>
              <a:rPr lang="en-US" dirty="0"/>
              <a:t>Proper eye protection is easily overlooked, but it is essential. </a:t>
            </a:r>
          </a:p>
          <a:p>
            <a:pPr>
              <a:spcBef>
                <a:spcPts val="300"/>
              </a:spcBef>
              <a:spcAft>
                <a:spcPts val="300"/>
              </a:spcAft>
            </a:pPr>
            <a:r>
              <a:rPr lang="en-US" dirty="0"/>
              <a:t>Long-term exposure to sunlight can:</a:t>
            </a:r>
          </a:p>
          <a:p>
            <a:pPr lvl="1">
              <a:spcAft>
                <a:spcPts val="300"/>
              </a:spcAft>
            </a:pPr>
            <a:r>
              <a:rPr lang="en-US" dirty="0"/>
              <a:t>Cause cataracts</a:t>
            </a:r>
          </a:p>
          <a:p>
            <a:pPr lvl="1">
              <a:spcAft>
                <a:spcPts val="300"/>
              </a:spcAft>
            </a:pPr>
            <a:r>
              <a:rPr lang="en-US" dirty="0"/>
              <a:t>Damage your retinas and corneas</a:t>
            </a:r>
          </a:p>
          <a:p>
            <a:pPr>
              <a:spcAft>
                <a:spcPts val="300"/>
              </a:spcAft>
            </a:pPr>
            <a:r>
              <a:rPr lang="en-US" dirty="0"/>
              <a:t>Reducing the amount of UVR that reaches the eyes helps prevent ocular damage.</a:t>
            </a:r>
          </a:p>
          <a:p>
            <a:pPr lvl="1">
              <a:spcAft>
                <a:spcPts val="300"/>
              </a:spcAft>
            </a:pPr>
            <a:r>
              <a:rPr lang="en-US" dirty="0"/>
              <a:t>Wearing sunglasses or goggles with UVR protection </a:t>
            </a:r>
          </a:p>
          <a:p>
            <a:pPr lvl="1">
              <a:spcAft>
                <a:spcPts val="300"/>
              </a:spcAft>
            </a:pPr>
            <a:r>
              <a:rPr lang="en-US" dirty="0"/>
              <a:t>“Wraparound” style of sunglasses or those with side panels are best.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pic>
        <p:nvPicPr>
          <p:cNvPr id="4098" name="Picture 2" descr="Photo shows an O E C technician wearing gogg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9702" y="2112580"/>
            <a:ext cx="4055546" cy="2985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5349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717369" y="1885950"/>
            <a:ext cx="5951286" cy="4671868"/>
          </a:xfrm>
        </p:spPr>
        <p:txBody>
          <a:bodyPr/>
          <a:lstStyle/>
          <a:p>
            <a:pPr>
              <a:buNone/>
            </a:pPr>
            <a:r>
              <a:rPr lang="en-US" b="1" dirty="0"/>
              <a:t>Helmets</a:t>
            </a:r>
          </a:p>
          <a:p>
            <a:r>
              <a:rPr lang="en-US" dirty="0"/>
              <a:t>The NSP strongly recommends helmets.</a:t>
            </a:r>
            <a:endParaRPr lang="en-US" sz="1000" dirty="0"/>
          </a:p>
          <a:p>
            <a:r>
              <a:rPr lang="en-US" dirty="0"/>
              <a:t>Wearing a helmet sends a strong safety message to members of the public.</a:t>
            </a:r>
          </a:p>
          <a:p>
            <a:pPr lvl="1"/>
            <a:r>
              <a:rPr lang="en-US" dirty="0"/>
              <a:t>The public often adopts the equipment and philosophies of professional rescuers. </a:t>
            </a:r>
            <a:endParaRPr lang="en-US" sz="1000" dirty="0"/>
          </a:p>
          <a:p>
            <a:r>
              <a:rPr lang="en-US" dirty="0"/>
              <a:t>Advances in technology have enabled helmets to offer the combination of protection, comfort, and ventilation.</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pic>
        <p:nvPicPr>
          <p:cNvPr id="5122" name="Picture 2" descr="Photo A shows a patroller wearing a helmet while on a ski rescue mission. Photo B shows a bike patroller with a helmet while riding on the snow.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05731" y="1670554"/>
            <a:ext cx="2898775"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136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746397" y="2235200"/>
            <a:ext cx="10435590" cy="3185460"/>
          </a:xfrm>
        </p:spPr>
        <p:txBody>
          <a:bodyPr/>
          <a:lstStyle/>
          <a:p>
            <a:pPr>
              <a:buNone/>
            </a:pPr>
            <a:r>
              <a:rPr lang="en-US" b="1" dirty="0"/>
              <a:t>Backcountry Equipment</a:t>
            </a:r>
          </a:p>
          <a:p>
            <a:r>
              <a:rPr lang="en-US" dirty="0"/>
              <a:t>In outdoor rescue work, need to carry gear in a first-aid pack for:</a:t>
            </a:r>
          </a:p>
          <a:p>
            <a:pPr lvl="1"/>
            <a:r>
              <a:rPr lang="en-US" dirty="0"/>
              <a:t>Providing patient care</a:t>
            </a:r>
          </a:p>
          <a:p>
            <a:pPr lvl="1"/>
            <a:r>
              <a:rPr lang="en-US" dirty="0"/>
              <a:t>Personal gear for maintaining your own well-being</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extLst>
      <p:ext uri="{BB962C8B-B14F-4D97-AF65-F5344CB8AC3E}">
        <p14:creationId xmlns:p14="http://schemas.microsoft.com/office/powerpoint/2010/main" val="1648733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C5F7A0-BFBF-4AA4-AD85-ED0B1898C0A4}"/>
              </a:ext>
            </a:extLst>
          </p:cNvPr>
          <p:cNvSpPr>
            <a:spLocks noGrp="1"/>
          </p:cNvSpPr>
          <p:nvPr>
            <p:ph type="title"/>
          </p:nvPr>
        </p:nvSpPr>
        <p:spPr/>
        <p:txBody>
          <a:bodyPr/>
          <a:lstStyle/>
          <a:p>
            <a:pPr marR="0" rtl="0"/>
            <a:r>
              <a:rPr lang="en-US" b="1" i="0" u="none" strike="noStrike" kern="1600" baseline="0" dirty="0"/>
              <a:t>Preparing to Work Outdoors</a:t>
            </a:r>
            <a:endParaRPr lang="en-US" b="0" i="0" u="none" strike="noStrike" kern="1600" baseline="0" dirty="0"/>
          </a:p>
        </p:txBody>
      </p:sp>
      <p:sp>
        <p:nvSpPr>
          <p:cNvPr id="3" name="Text Placeholder 2">
            <a:extLst>
              <a:ext uri="{FF2B5EF4-FFF2-40B4-BE49-F238E27FC236}">
                <a16:creationId xmlns:a16="http://schemas.microsoft.com/office/drawing/2014/main" xmlns="" id="{DA358752-50FB-4176-AC17-3362D32F4F8D}"/>
              </a:ext>
            </a:extLst>
          </p:cNvPr>
          <p:cNvSpPr>
            <a:spLocks noGrp="1"/>
          </p:cNvSpPr>
          <p:nvPr>
            <p:ph type="body" idx="1"/>
          </p:nvPr>
        </p:nvSpPr>
        <p:spPr>
          <a:xfrm>
            <a:off x="746397" y="2373745"/>
            <a:ext cx="10435590" cy="3445164"/>
          </a:xfrm>
        </p:spPr>
        <p:txBody>
          <a:bodyPr/>
          <a:lstStyle/>
          <a:p>
            <a:r>
              <a:rPr lang="en-US" dirty="0"/>
              <a:t>Pack a small survival kit that includes items to help with fire starting, navigation, and signaling. </a:t>
            </a:r>
          </a:p>
          <a:p>
            <a:pPr lvl="0"/>
            <a:r>
              <a:rPr lang="en-US" dirty="0"/>
              <a:t>Take a flashlight, a carabineer, a high-quality multipurpose tool, and sunblock. </a:t>
            </a:r>
          </a:p>
          <a:p>
            <a:pPr lvl="1"/>
            <a:r>
              <a:rPr lang="en-US" dirty="0"/>
              <a:t>Although GPS units are popular, these devices can fail.</a:t>
            </a:r>
          </a:p>
          <a:p>
            <a:pPr lvl="1"/>
            <a:r>
              <a:rPr lang="en-US" dirty="0"/>
              <a:t>A map, a compass, and good navigation skills are still necessary.</a:t>
            </a:r>
          </a:p>
          <a:p>
            <a:pPr lvl="0"/>
            <a:r>
              <a:rPr lang="en-US" dirty="0"/>
              <a:t>Carrying water and compact nutritious packaged food is important.</a:t>
            </a:r>
          </a:p>
          <a:p>
            <a:r>
              <a:rPr lang="en-US" dirty="0"/>
              <a:t>Your kit should also include a high-quality whistle. </a:t>
            </a:r>
          </a:p>
          <a:p>
            <a:pPr lvl="1"/>
            <a:r>
              <a:rPr lang="en-US" dirty="0"/>
              <a:t>Three short blasts are the international sign of distress.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3-2</a:t>
            </a:r>
          </a:p>
        </p:txBody>
      </p:sp>
    </p:spTree>
    <p:extLst>
      <p:ext uri="{BB962C8B-B14F-4D97-AF65-F5344CB8AC3E}">
        <p14:creationId xmlns:p14="http://schemas.microsoft.com/office/powerpoint/2010/main" val="4105664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Protecting Yourself from Disease</a:t>
            </a:r>
          </a:p>
        </p:txBody>
      </p:sp>
    </p:spTree>
    <p:extLst>
      <p:ext uri="{BB962C8B-B14F-4D97-AF65-F5344CB8AC3E}">
        <p14:creationId xmlns:p14="http://schemas.microsoft.com/office/powerpoint/2010/main" val="405868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709E2-6AA4-47FA-A6C1-F1D0FBF91C91}"/>
              </a:ext>
            </a:extLst>
          </p:cNvPr>
          <p:cNvSpPr>
            <a:spLocks noGrp="1"/>
          </p:cNvSpPr>
          <p:nvPr>
            <p:ph type="title"/>
          </p:nvPr>
        </p:nvSpPr>
        <p:spPr/>
        <p:txBody>
          <a:bodyPr/>
          <a:lstStyle/>
          <a:p>
            <a:pPr marR="0" rtl="0"/>
            <a:r>
              <a:rPr lang="en-US" b="1" i="0" u="none" strike="noStrike" kern="1600" baseline="0" dirty="0"/>
              <a:t>Protecting Yourself from Disease</a:t>
            </a:r>
          </a:p>
        </p:txBody>
      </p:sp>
      <p:sp>
        <p:nvSpPr>
          <p:cNvPr id="3" name="Text Placeholder 2">
            <a:extLst>
              <a:ext uri="{FF2B5EF4-FFF2-40B4-BE49-F238E27FC236}">
                <a16:creationId xmlns:a16="http://schemas.microsoft.com/office/drawing/2014/main" xmlns="" id="{CE90D9F8-948A-4493-B76C-7A04780DCC8F}"/>
              </a:ext>
            </a:extLst>
          </p:cNvPr>
          <p:cNvSpPr>
            <a:spLocks noGrp="1"/>
          </p:cNvSpPr>
          <p:nvPr>
            <p:ph type="body" idx="1"/>
          </p:nvPr>
        </p:nvSpPr>
        <p:spPr>
          <a:xfrm>
            <a:off x="586740" y="2327564"/>
            <a:ext cx="5740169" cy="3652322"/>
          </a:xfrm>
        </p:spPr>
        <p:txBody>
          <a:bodyPr>
            <a:noAutofit/>
          </a:bodyPr>
          <a:lstStyle/>
          <a:p>
            <a:r>
              <a:rPr lang="en-US" dirty="0">
                <a:solidFill>
                  <a:schemeClr val="tx2"/>
                </a:solidFill>
              </a:rPr>
              <a:t> </a:t>
            </a:r>
            <a:r>
              <a:rPr lang="en-US" u="dbl" dirty="0">
                <a:solidFill>
                  <a:srgbClr val="C00000"/>
                </a:solidFill>
              </a:rPr>
              <a:t>Pathogens</a:t>
            </a:r>
            <a:r>
              <a:rPr lang="en-US" dirty="0">
                <a:solidFill>
                  <a:srgbClr val="C00000"/>
                </a:solidFill>
              </a:rPr>
              <a:t> </a:t>
            </a:r>
            <a:r>
              <a:rPr lang="en-US" dirty="0">
                <a:solidFill>
                  <a:schemeClr val="tx2"/>
                </a:solidFill>
              </a:rPr>
              <a:t>are microorganisms that can invade the body and cause disease or illness. </a:t>
            </a:r>
          </a:p>
          <a:p>
            <a:r>
              <a:rPr lang="en-US" dirty="0">
                <a:solidFill>
                  <a:schemeClr val="tx2"/>
                </a:solidFill>
              </a:rPr>
              <a:t> </a:t>
            </a:r>
            <a:r>
              <a:rPr lang="en-US" u="dbl" dirty="0">
                <a:solidFill>
                  <a:srgbClr val="C00000"/>
                </a:solidFill>
              </a:rPr>
              <a:t>Disease Transmission</a:t>
            </a:r>
            <a:r>
              <a:rPr lang="en-US" dirty="0">
                <a:solidFill>
                  <a:srgbClr val="C00000"/>
                </a:solidFill>
              </a:rPr>
              <a:t> </a:t>
            </a:r>
          </a:p>
          <a:p>
            <a:pPr lvl="1"/>
            <a:r>
              <a:rPr lang="en-US" dirty="0">
                <a:solidFill>
                  <a:schemeClr val="tx2"/>
                </a:solidFill>
              </a:rPr>
              <a:t>Transfer of illness from an infected individual to a healthy individual</a:t>
            </a:r>
          </a:p>
          <a:p>
            <a:pPr lvl="1"/>
            <a:r>
              <a:rPr lang="en-US" dirty="0">
                <a:solidFill>
                  <a:schemeClr val="tx2"/>
                </a:solidFill>
              </a:rPr>
              <a:t>Through direct, indirect, airborne, injection and vector borne transmissions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38045" y="527538"/>
            <a:ext cx="817853"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3-3</a:t>
            </a:r>
          </a:p>
          <a:p>
            <a:pPr algn="ctr"/>
            <a:r>
              <a:rPr lang="en-US" sz="2400" b="1" dirty="0">
                <a:latin typeface="Arial" pitchFamily="34" charset="0"/>
                <a:cs typeface="Arial" pitchFamily="34" charset="0"/>
              </a:rPr>
              <a:t>3-4</a:t>
            </a:r>
          </a:p>
        </p:txBody>
      </p:sp>
      <p:pic>
        <p:nvPicPr>
          <p:cNvPr id="6146" name="Picture 2" descr="Photo shows a man sneezing without covering his fa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43444" y="2272140"/>
            <a:ext cx="3888226" cy="285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8684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0709E2-6AA4-47FA-A6C1-F1D0FBF91C91}"/>
              </a:ext>
            </a:extLst>
          </p:cNvPr>
          <p:cNvSpPr>
            <a:spLocks noGrp="1"/>
          </p:cNvSpPr>
          <p:nvPr>
            <p:ph type="title"/>
          </p:nvPr>
        </p:nvSpPr>
        <p:spPr/>
        <p:txBody>
          <a:bodyPr/>
          <a:lstStyle/>
          <a:p>
            <a:pPr marR="0" rtl="0"/>
            <a:r>
              <a:rPr lang="en-US" b="1" i="0" u="none" strike="noStrike" kern="1600" baseline="0" dirty="0"/>
              <a:t>Protecting Yourself from Disease</a:t>
            </a:r>
          </a:p>
        </p:txBody>
      </p:sp>
      <p:sp>
        <p:nvSpPr>
          <p:cNvPr id="3" name="Text Placeholder 2">
            <a:extLst>
              <a:ext uri="{FF2B5EF4-FFF2-40B4-BE49-F238E27FC236}">
                <a16:creationId xmlns:a16="http://schemas.microsoft.com/office/drawing/2014/main" xmlns="" id="{CE90D9F8-948A-4493-B76C-7A04780DCC8F}"/>
              </a:ext>
            </a:extLst>
          </p:cNvPr>
          <p:cNvSpPr>
            <a:spLocks noGrp="1"/>
          </p:cNvSpPr>
          <p:nvPr>
            <p:ph type="body" idx="1"/>
          </p:nvPr>
        </p:nvSpPr>
        <p:spPr>
          <a:xfrm>
            <a:off x="586739" y="2170545"/>
            <a:ext cx="11180387" cy="4159917"/>
          </a:xfrm>
        </p:spPr>
        <p:txBody>
          <a:bodyPr>
            <a:noAutofit/>
          </a:bodyPr>
          <a:lstStyle/>
          <a:p>
            <a:pPr marL="914400" lvl="1" indent="-457200">
              <a:spcAft>
                <a:spcPts val="300"/>
              </a:spcAft>
              <a:buFont typeface="+mj-lt"/>
              <a:buAutoNum type="arabicPeriod"/>
            </a:pPr>
            <a:r>
              <a:rPr lang="en-US" dirty="0"/>
              <a:t>Direct contact</a:t>
            </a:r>
          </a:p>
          <a:p>
            <a:pPr lvl="2">
              <a:spcAft>
                <a:spcPts val="300"/>
              </a:spcAft>
            </a:pPr>
            <a:r>
              <a:rPr lang="en-US" dirty="0"/>
              <a:t>Involves close person to person contact</a:t>
            </a:r>
            <a:endParaRPr lang="en-US" b="1" dirty="0"/>
          </a:p>
          <a:p>
            <a:pPr marL="914400" lvl="1" indent="-457200">
              <a:spcAft>
                <a:spcPts val="300"/>
              </a:spcAft>
              <a:buFont typeface="+mj-lt"/>
              <a:buAutoNum type="arabicPeriod"/>
            </a:pPr>
            <a:r>
              <a:rPr lang="en-US" dirty="0"/>
              <a:t>Indirect contact</a:t>
            </a:r>
          </a:p>
          <a:p>
            <a:pPr lvl="2">
              <a:spcAft>
                <a:spcPts val="300"/>
              </a:spcAft>
            </a:pPr>
            <a:r>
              <a:rPr lang="en-US" dirty="0"/>
              <a:t>Involves physical contact with an object contaminated with pathogen</a:t>
            </a:r>
            <a:endParaRPr lang="en-US" b="1" dirty="0"/>
          </a:p>
          <a:p>
            <a:pPr marL="914400" lvl="1" indent="-457200">
              <a:spcAft>
                <a:spcPts val="300"/>
              </a:spcAft>
              <a:buFont typeface="+mj-lt"/>
              <a:buAutoNum type="arabicPeriod" startAt="4"/>
            </a:pPr>
            <a:r>
              <a:rPr lang="en-US" dirty="0"/>
              <a:t>Airborne transmission</a:t>
            </a:r>
          </a:p>
          <a:p>
            <a:pPr lvl="2">
              <a:spcAft>
                <a:spcPts val="300"/>
              </a:spcAft>
            </a:pPr>
            <a:r>
              <a:rPr lang="en-US" dirty="0"/>
              <a:t>Occurs from inhaling droplets containing infections pathogens propelled into the air by coughing, sneezing, or acts of bioterrorism</a:t>
            </a:r>
            <a:endParaRPr lang="en-US" b="1" dirty="0"/>
          </a:p>
          <a:p>
            <a:pPr marL="914400" lvl="1" indent="-457200">
              <a:spcAft>
                <a:spcPts val="300"/>
              </a:spcAft>
              <a:buFont typeface="+mj-lt"/>
              <a:buAutoNum type="arabicPeriod" startAt="4"/>
            </a:pPr>
            <a:r>
              <a:rPr lang="en-US" dirty="0"/>
              <a:t>Ingestion</a:t>
            </a:r>
          </a:p>
          <a:p>
            <a:pPr lvl="2">
              <a:spcAft>
                <a:spcPts val="300"/>
              </a:spcAft>
            </a:pPr>
            <a:r>
              <a:rPr lang="en-US" dirty="0"/>
              <a:t>Consumption of food or water that is contaminated with pathogen</a:t>
            </a:r>
            <a:endParaRPr lang="en-US" b="1" dirty="0"/>
          </a:p>
          <a:p>
            <a:pPr marL="914400" lvl="1" indent="-457200">
              <a:spcAft>
                <a:spcPts val="300"/>
              </a:spcAft>
              <a:buFont typeface="+mj-lt"/>
              <a:buAutoNum type="arabicPeriod" startAt="4"/>
            </a:pPr>
            <a:r>
              <a:rPr lang="en-US" dirty="0"/>
              <a:t>Vector-borne transmission</a:t>
            </a:r>
          </a:p>
          <a:p>
            <a:pPr lvl="2">
              <a:spcAft>
                <a:spcPts val="300"/>
              </a:spcAft>
            </a:pPr>
            <a:r>
              <a:rPr lang="en-US" dirty="0"/>
              <a:t>Transmission from pathogens to humans by other animals such as ticks or mosquitoes</a:t>
            </a:r>
            <a:endParaRPr lang="en-US" b="1"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38045" y="527538"/>
            <a:ext cx="817853"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3-3</a:t>
            </a:r>
          </a:p>
          <a:p>
            <a:pPr algn="ctr"/>
            <a:r>
              <a:rPr lang="en-US" sz="2400" b="1" dirty="0">
                <a:latin typeface="Arial" pitchFamily="34" charset="0"/>
                <a:cs typeface="Arial" pitchFamily="34" charset="0"/>
              </a:rPr>
              <a:t>3-4</a:t>
            </a:r>
          </a:p>
        </p:txBody>
      </p:sp>
    </p:spTree>
    <p:extLst>
      <p:ext uri="{BB962C8B-B14F-4D97-AF65-F5344CB8AC3E}">
        <p14:creationId xmlns:p14="http://schemas.microsoft.com/office/powerpoint/2010/main" val="2863607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from Disease</a:t>
            </a:r>
          </a:p>
        </p:txBody>
      </p:sp>
      <p:sp>
        <p:nvSpPr>
          <p:cNvPr id="3" name="Text Placeholder 2"/>
          <p:cNvSpPr>
            <a:spLocks noGrp="1"/>
          </p:cNvSpPr>
          <p:nvPr>
            <p:ph type="body" idx="1"/>
          </p:nvPr>
        </p:nvSpPr>
        <p:spPr/>
        <p:txBody>
          <a:bodyPr/>
          <a:lstStyle/>
          <a:p>
            <a:r>
              <a:rPr lang="en-US" dirty="0">
                <a:solidFill>
                  <a:schemeClr val="tx2"/>
                </a:solidFill>
              </a:rPr>
              <a:t> </a:t>
            </a:r>
            <a:r>
              <a:rPr lang="en-US" u="dbl" dirty="0">
                <a:solidFill>
                  <a:srgbClr val="C00000"/>
                </a:solidFill>
              </a:rPr>
              <a:t>Contamination</a:t>
            </a:r>
          </a:p>
          <a:p>
            <a:pPr lvl="1"/>
            <a:r>
              <a:rPr lang="en-US" dirty="0"/>
              <a:t>Soiling of an object, water, or air by foreign material such as dirt, debris, bodily fluids, or radiation</a:t>
            </a:r>
          </a:p>
          <a:p>
            <a:pPr lvl="1"/>
            <a:r>
              <a:rPr lang="en-US" dirty="0"/>
              <a:t>Occurs once an individual comes in contact with enough organisms to cause symptoms</a:t>
            </a:r>
          </a:p>
          <a:p>
            <a:endParaRPr lang="en-US" dirty="0"/>
          </a:p>
        </p:txBody>
      </p:sp>
    </p:spTree>
    <p:extLst>
      <p:ext uri="{BB962C8B-B14F-4D97-AF65-F5344CB8AC3E}">
        <p14:creationId xmlns:p14="http://schemas.microsoft.com/office/powerpoint/2010/main" val="184546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Protecting Yourself from Disease</a:t>
            </a:r>
            <a:endParaRPr lang="en-US" dirty="0"/>
          </a:p>
        </p:txBody>
      </p:sp>
      <p:sp>
        <p:nvSpPr>
          <p:cNvPr id="3" name="Text Placeholder 2"/>
          <p:cNvSpPr>
            <a:spLocks noGrp="1"/>
          </p:cNvSpPr>
          <p:nvPr>
            <p:ph type="body" idx="1"/>
          </p:nvPr>
        </p:nvSpPr>
        <p:spPr>
          <a:xfrm>
            <a:off x="842718" y="1854453"/>
            <a:ext cx="10850517" cy="3986213"/>
          </a:xfrm>
        </p:spPr>
        <p:txBody>
          <a:bodyPr/>
          <a:lstStyle/>
          <a:p>
            <a:pPr>
              <a:buNone/>
            </a:pPr>
            <a:r>
              <a:rPr lang="en-US" b="1" dirty="0">
                <a:solidFill>
                  <a:schemeClr val="tx2"/>
                </a:solidFill>
              </a:rPr>
              <a:t>Standard Precautions and Body Substance Isolation</a:t>
            </a:r>
          </a:p>
          <a:p>
            <a:pPr>
              <a:spcAft>
                <a:spcPts val="300"/>
              </a:spcAft>
            </a:pPr>
            <a:r>
              <a:rPr lang="en-US" dirty="0"/>
              <a:t>To reduce the number of health care workers acquiring illness from patients, the CDC has developed guidelines called </a:t>
            </a:r>
            <a:r>
              <a:rPr lang="en-US" u="dbl" dirty="0">
                <a:solidFill>
                  <a:srgbClr val="C00000"/>
                </a:solidFill>
              </a:rPr>
              <a:t>standard precautions</a:t>
            </a:r>
            <a:r>
              <a:rPr lang="en-US" dirty="0"/>
              <a:t>. </a:t>
            </a:r>
          </a:p>
          <a:p>
            <a:pPr lvl="1">
              <a:spcAft>
                <a:spcPts val="300"/>
              </a:spcAft>
            </a:pPr>
            <a:r>
              <a:rPr lang="en-US" dirty="0"/>
              <a:t>Health care workers treat every patient as potentially infectious. </a:t>
            </a:r>
          </a:p>
          <a:p>
            <a:pPr>
              <a:spcAft>
                <a:spcPts val="300"/>
              </a:spcAft>
            </a:pPr>
            <a:r>
              <a:rPr lang="en-US" dirty="0">
                <a:solidFill>
                  <a:schemeClr val="tx2"/>
                </a:solidFill>
              </a:rPr>
              <a:t> </a:t>
            </a:r>
            <a:r>
              <a:rPr lang="en-US" u="dbl" dirty="0">
                <a:solidFill>
                  <a:srgbClr val="C00000"/>
                </a:solidFill>
              </a:rPr>
              <a:t>Body substance isolation (BSI): </a:t>
            </a:r>
          </a:p>
          <a:p>
            <a:pPr lvl="1">
              <a:spcAft>
                <a:spcPts val="300"/>
              </a:spcAft>
            </a:pPr>
            <a:r>
              <a:rPr lang="en-US" dirty="0"/>
              <a:t>Measures taken to prevent the patient’s bodily fluids from contacting any unprotected portions of the rescuer’s person</a:t>
            </a:r>
          </a:p>
          <a:p>
            <a:pPr>
              <a:spcAft>
                <a:spcPts val="300"/>
              </a:spcAft>
            </a:pPr>
            <a:r>
              <a:rPr lang="en-US" dirty="0"/>
              <a:t>Standard precautions and BSI are designed to prevent the transmission of pathogens.</a:t>
            </a:r>
          </a:p>
          <a:p>
            <a:pPr>
              <a:spcAft>
                <a:spcPts val="300"/>
              </a:spcAft>
            </a:pPr>
            <a:endParaRPr lang="en-US" dirty="0"/>
          </a:p>
          <a:p>
            <a:pPr marL="0" lvl="0" indent="0">
              <a:spcBef>
                <a:spcPts val="300"/>
              </a:spcBef>
              <a:spcAft>
                <a:spcPts val="300"/>
              </a:spcAft>
              <a:buNone/>
            </a:pPr>
            <a:endParaRPr lang="en-US"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3-4</a:t>
            </a:r>
          </a:p>
          <a:p>
            <a:pPr algn="ctr"/>
            <a:endParaRPr lang="en-US" sz="2400" b="1" dirty="0">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Protecting Yourself from Disease</a:t>
            </a:r>
            <a:endParaRPr lang="en-US" dirty="0"/>
          </a:p>
        </p:txBody>
      </p:sp>
      <p:sp>
        <p:nvSpPr>
          <p:cNvPr id="3" name="Text Placeholder 2"/>
          <p:cNvSpPr>
            <a:spLocks noGrp="1"/>
          </p:cNvSpPr>
          <p:nvPr>
            <p:ph type="body" idx="1"/>
          </p:nvPr>
        </p:nvSpPr>
        <p:spPr>
          <a:xfrm>
            <a:off x="630282" y="1814766"/>
            <a:ext cx="5539609" cy="3721076"/>
          </a:xfrm>
        </p:spPr>
        <p:txBody>
          <a:bodyPr/>
          <a:lstStyle/>
          <a:p>
            <a:pPr>
              <a:spcAft>
                <a:spcPts val="300"/>
              </a:spcAft>
            </a:pPr>
            <a:r>
              <a:rPr lang="en-US" dirty="0"/>
              <a:t>It is essential that OEC technicians be protected from patients’ bodily fluids.</a:t>
            </a:r>
            <a:endParaRPr lang="en-US" dirty="0">
              <a:solidFill>
                <a:srgbClr val="FF0000"/>
              </a:solidFill>
            </a:endParaRPr>
          </a:p>
          <a:p>
            <a:pPr marL="0" lvl="0" indent="0">
              <a:spcBef>
                <a:spcPts val="300"/>
              </a:spcBef>
              <a:spcAft>
                <a:spcPts val="300"/>
              </a:spcAft>
              <a:buNone/>
            </a:pPr>
            <a:endParaRPr lang="en-US"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3-4</a:t>
            </a:r>
          </a:p>
          <a:p>
            <a:pPr algn="ctr"/>
            <a:endParaRPr lang="en-US" sz="2400" b="1" dirty="0">
              <a:latin typeface="Arial" pitchFamily="34" charset="0"/>
              <a:cs typeface="Arial" pitchFamily="34" charset="0"/>
            </a:endParaRPr>
          </a:p>
        </p:txBody>
      </p:sp>
      <p:pic>
        <p:nvPicPr>
          <p:cNvPr id="7170" name="Picture 2" descr="Photo shows an O E C technician wearing goggl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7265" y="1968034"/>
            <a:ext cx="3846238" cy="2831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2885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77892"/>
            <a:ext cx="12192000" cy="1002089"/>
          </a:xfrm>
        </p:spPr>
        <p:txBody>
          <a:bodyPr/>
          <a:lstStyle/>
          <a:p>
            <a:r>
              <a:rPr lang="en-US" dirty="0"/>
              <a:t>Objectives</a:t>
            </a:r>
          </a:p>
        </p:txBody>
      </p:sp>
      <p:sp>
        <p:nvSpPr>
          <p:cNvPr id="14" name="Content Placeholder 2"/>
          <p:cNvSpPr>
            <a:spLocks noGrp="1"/>
          </p:cNvSpPr>
          <p:nvPr>
            <p:ph idx="1"/>
          </p:nvPr>
        </p:nvSpPr>
        <p:spPr/>
        <p:txBody>
          <a:bodyPr/>
          <a:lstStyle/>
          <a:p>
            <a:pPr>
              <a:spcBef>
                <a:spcPts val="0"/>
              </a:spcBef>
              <a:spcAft>
                <a:spcPts val="800"/>
              </a:spcAft>
            </a:pPr>
            <a:r>
              <a:rPr lang="en-US" dirty="0">
                <a:solidFill>
                  <a:schemeClr val="tx2"/>
                </a:solidFill>
              </a:rPr>
              <a:t>3-1 Describe the steps an OEC technician can take to be prepared when 	responding to a request for assistance.</a:t>
            </a:r>
          </a:p>
          <a:p>
            <a:pPr>
              <a:spcBef>
                <a:spcPts val="0"/>
              </a:spcBef>
              <a:spcAft>
                <a:spcPts val="800"/>
              </a:spcAft>
            </a:pPr>
            <a:endParaRPr lang="en-US" sz="800" dirty="0">
              <a:solidFill>
                <a:schemeClr val="tx2"/>
              </a:solidFill>
            </a:endParaRPr>
          </a:p>
          <a:p>
            <a:pPr>
              <a:spcBef>
                <a:spcPts val="0"/>
              </a:spcBef>
              <a:spcAft>
                <a:spcPts val="800"/>
              </a:spcAft>
            </a:pPr>
            <a:r>
              <a:rPr lang="en-US" dirty="0">
                <a:solidFill>
                  <a:schemeClr val="tx2"/>
                </a:solidFill>
              </a:rPr>
              <a:t>3-2 Describe how layering clothing can help preserve body heat.</a:t>
            </a:r>
          </a:p>
          <a:p>
            <a:pPr>
              <a:spcBef>
                <a:spcPts val="0"/>
              </a:spcBef>
              <a:spcAft>
                <a:spcPts val="800"/>
              </a:spcAft>
            </a:pPr>
            <a:endParaRPr lang="en-US" sz="800" dirty="0">
              <a:solidFill>
                <a:schemeClr val="tx2"/>
              </a:solidFill>
            </a:endParaRPr>
          </a:p>
          <a:p>
            <a:pPr>
              <a:spcBef>
                <a:spcPts val="0"/>
              </a:spcBef>
              <a:spcAft>
                <a:spcPts val="800"/>
              </a:spcAft>
            </a:pPr>
            <a:r>
              <a:rPr lang="en-US" dirty="0">
                <a:solidFill>
                  <a:schemeClr val="tx2"/>
                </a:solidFill>
              </a:rPr>
              <a:t>3-3 Describe the five modes of disease transmission.</a:t>
            </a:r>
          </a:p>
          <a:p>
            <a:pPr>
              <a:spcBef>
                <a:spcPts val="0"/>
              </a:spcBef>
              <a:spcAft>
                <a:spcPts val="800"/>
              </a:spcAft>
            </a:pPr>
            <a:endParaRPr lang="en-US" sz="800" dirty="0">
              <a:solidFill>
                <a:schemeClr val="tx2"/>
              </a:solidFill>
            </a:endParaRPr>
          </a:p>
          <a:p>
            <a:pPr>
              <a:spcBef>
                <a:spcPts val="0"/>
              </a:spcBef>
              <a:spcAft>
                <a:spcPts val="800"/>
              </a:spcAft>
            </a:pPr>
            <a:r>
              <a:rPr lang="en-US" dirty="0">
                <a:solidFill>
                  <a:schemeClr val="tx2"/>
                </a:solidFill>
              </a:rPr>
              <a:t>3-4 </a:t>
            </a:r>
            <a:r>
              <a:rPr lang="en-US" dirty="0"/>
              <a:t>Define the following terms:</a:t>
            </a:r>
          </a:p>
          <a:p>
            <a:pPr lvl="2">
              <a:spcBef>
                <a:spcPts val="0"/>
              </a:spcBef>
              <a:spcAft>
                <a:spcPts val="800"/>
              </a:spcAft>
            </a:pPr>
            <a:r>
              <a:rPr lang="en-US" dirty="0"/>
              <a:t>Pathogen</a:t>
            </a:r>
          </a:p>
          <a:p>
            <a:pPr lvl="2">
              <a:spcBef>
                <a:spcPts val="0"/>
              </a:spcBef>
              <a:spcAft>
                <a:spcPts val="800"/>
              </a:spcAft>
            </a:pPr>
            <a:r>
              <a:rPr lang="en-US" dirty="0"/>
              <a:t>Standard precautions</a:t>
            </a:r>
          </a:p>
          <a:p>
            <a:pPr lvl="2">
              <a:spcBef>
                <a:spcPts val="0"/>
              </a:spcBef>
              <a:spcAft>
                <a:spcPts val="800"/>
              </a:spcAft>
            </a:pPr>
            <a:r>
              <a:rPr lang="en-US" dirty="0"/>
              <a:t>Body substance isolation</a:t>
            </a:r>
          </a:p>
          <a:p>
            <a:pPr lvl="2">
              <a:spcBef>
                <a:spcPts val="0"/>
              </a:spcBef>
              <a:spcAft>
                <a:spcPts val="800"/>
              </a:spcAft>
            </a:pPr>
            <a:r>
              <a:rPr lang="en-US" dirty="0">
                <a:ea typeface="Calibri" panose="020F0502020204030204" pitchFamily="34" charset="0"/>
              </a:rPr>
              <a:t>Hazardous material</a:t>
            </a: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297335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600" dirty="0"/>
              <a:t>Protecting Yourself from Disease</a:t>
            </a:r>
            <a:endParaRPr lang="en-US" dirty="0"/>
          </a:p>
        </p:txBody>
      </p:sp>
      <p:sp>
        <p:nvSpPr>
          <p:cNvPr id="3" name="Text Placeholder 2"/>
          <p:cNvSpPr>
            <a:spLocks noGrp="1"/>
          </p:cNvSpPr>
          <p:nvPr>
            <p:ph type="body" idx="1"/>
          </p:nvPr>
        </p:nvSpPr>
        <p:spPr>
          <a:xfrm>
            <a:off x="630282" y="2045599"/>
            <a:ext cx="10850517" cy="3346031"/>
          </a:xfrm>
        </p:spPr>
        <p:txBody>
          <a:bodyPr/>
          <a:lstStyle/>
          <a:p>
            <a:pPr lvl="0">
              <a:spcBef>
                <a:spcPts val="300"/>
              </a:spcBef>
              <a:spcAft>
                <a:spcPts val="300"/>
              </a:spcAft>
            </a:pPr>
            <a:r>
              <a:rPr lang="en-US" dirty="0"/>
              <a:t>Be wary of any objects that may be contaminated with bodily fluids.</a:t>
            </a:r>
          </a:p>
          <a:p>
            <a:pPr lvl="1">
              <a:spcAft>
                <a:spcPts val="300"/>
              </a:spcAft>
            </a:pPr>
            <a:r>
              <a:rPr lang="en-US" dirty="0"/>
              <a:t>Including bandages, equipment, towels, blankets, clothing, paper products, and a patient’s other belongings</a:t>
            </a:r>
          </a:p>
          <a:p>
            <a:pPr lvl="1">
              <a:spcAft>
                <a:spcPts val="300"/>
              </a:spcAft>
            </a:pPr>
            <a:r>
              <a:rPr lang="en-US" dirty="0"/>
              <a:t>Practice standard precautions on every patient.</a:t>
            </a:r>
          </a:p>
          <a:p>
            <a:pPr lvl="2">
              <a:spcAft>
                <a:spcPts val="300"/>
              </a:spcAft>
            </a:pPr>
            <a:r>
              <a:rPr lang="en-US" dirty="0"/>
              <a:t>Do not succumb to the temptation of assuming the patient is “safe.” </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3-4</a:t>
            </a:r>
          </a:p>
          <a:p>
            <a:pPr algn="ct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3535164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090"/>
            <a:ext cx="12192000" cy="1002089"/>
          </a:xfrm>
        </p:spPr>
        <p:txBody>
          <a:bodyPr>
            <a:normAutofit/>
          </a:bodyPr>
          <a:lstStyle/>
          <a:p>
            <a:r>
              <a:rPr lang="en-US" sz="2900" kern="1600" dirty="0"/>
              <a:t>Protecting Yourself from Disease: PPE</a:t>
            </a:r>
            <a:endParaRPr lang="en-US" sz="2900" dirty="0"/>
          </a:p>
        </p:txBody>
      </p:sp>
      <p:sp>
        <p:nvSpPr>
          <p:cNvPr id="3" name="Text Placeholder 2"/>
          <p:cNvSpPr>
            <a:spLocks noGrp="1"/>
          </p:cNvSpPr>
          <p:nvPr>
            <p:ph type="body" idx="1"/>
          </p:nvPr>
        </p:nvSpPr>
        <p:spPr>
          <a:xfrm>
            <a:off x="688340" y="1608618"/>
            <a:ext cx="5878715" cy="5013855"/>
          </a:xfrm>
        </p:spPr>
        <p:txBody>
          <a:bodyPr/>
          <a:lstStyle/>
          <a:p>
            <a:r>
              <a:rPr lang="en-US" b="1" dirty="0">
                <a:solidFill>
                  <a:schemeClr val="tx2"/>
                </a:solidFill>
              </a:rPr>
              <a:t>Personal Protective Equipment </a:t>
            </a:r>
          </a:p>
          <a:p>
            <a:pPr lvl="1">
              <a:spcBef>
                <a:spcPts val="600"/>
              </a:spcBef>
              <a:spcAft>
                <a:spcPts val="600"/>
              </a:spcAft>
            </a:pPr>
            <a:r>
              <a:rPr lang="en-US" dirty="0"/>
              <a:t>Ensures that all patients are treated as though they harbor potentially contagious pathogens</a:t>
            </a:r>
          </a:p>
          <a:p>
            <a:pPr lvl="1">
              <a:spcBef>
                <a:spcPts val="600"/>
              </a:spcBef>
              <a:spcAft>
                <a:spcPts val="600"/>
              </a:spcAft>
            </a:pPr>
            <a:r>
              <a:rPr lang="en-US" dirty="0"/>
              <a:t>It is important that a protective barrier be placed between you and each patient. </a:t>
            </a:r>
          </a:p>
          <a:p>
            <a:pPr lvl="1">
              <a:spcBef>
                <a:spcPts val="600"/>
              </a:spcBef>
              <a:spcAft>
                <a:spcPts val="600"/>
              </a:spcAft>
            </a:pPr>
            <a:r>
              <a:rPr lang="en-US" dirty="0"/>
              <a:t>Prevent the transmission of disease using specialized protective medical equipment known as </a:t>
            </a:r>
            <a:r>
              <a:rPr lang="en-US" u="dbl" dirty="0">
                <a:solidFill>
                  <a:srgbClr val="C00000"/>
                </a:solidFill>
              </a:rPr>
              <a:t>personal protective equipment (PPE)</a:t>
            </a:r>
            <a:r>
              <a:rPr lang="en-US" dirty="0"/>
              <a:t>.</a:t>
            </a:r>
            <a:r>
              <a:rPr lang="en-US" u="dbl" dirty="0"/>
              <a:t> </a:t>
            </a:r>
          </a:p>
          <a:p>
            <a:pPr lvl="1">
              <a:spcBef>
                <a:spcPts val="600"/>
              </a:spcBef>
              <a:spcAft>
                <a:spcPts val="600"/>
              </a:spcAft>
            </a:pPr>
            <a:r>
              <a:rPr lang="en-US" dirty="0"/>
              <a:t>PPE is designed to safeguard rescuers from exposure to infectious agents in the patient’s bodily fluids.</a:t>
            </a:r>
          </a:p>
          <a:p>
            <a:endParaRPr lang="en-US" dirty="0"/>
          </a:p>
        </p:txBody>
      </p:sp>
      <p:sp>
        <p:nvSpPr>
          <p:cNvPr id="4" name="Rectangle 3"/>
          <p:cNvSpPr/>
          <p:nvPr/>
        </p:nvSpPr>
        <p:spPr>
          <a:xfrm>
            <a:off x="10917042" y="783772"/>
            <a:ext cx="546945" cy="369332"/>
          </a:xfrm>
          <a:prstGeom prst="rect">
            <a:avLst/>
          </a:prstGeom>
        </p:spPr>
        <p:txBody>
          <a:bodyPr wrap="square">
            <a:spAutoFit/>
          </a:bodyPr>
          <a:lstStyle/>
          <a:p>
            <a:r>
              <a:rPr lang="en-US" b="1" dirty="0"/>
              <a:t>OBJ</a:t>
            </a:r>
            <a:endParaRPr lang="en-US" dirty="0"/>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7" name="Rectangle 6"/>
          <p:cNvSpPr/>
          <p:nvPr/>
        </p:nvSpPr>
        <p:spPr>
          <a:xfrm>
            <a:off x="10781588" y="585595"/>
            <a:ext cx="817853"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3-5</a:t>
            </a:r>
          </a:p>
          <a:p>
            <a:pPr algn="ctr"/>
            <a:r>
              <a:rPr lang="en-US" sz="2400" b="1" dirty="0">
                <a:latin typeface="Arial" pitchFamily="34" charset="0"/>
                <a:cs typeface="Arial" pitchFamily="34" charset="0"/>
              </a:rPr>
              <a:t>3-6</a:t>
            </a:r>
          </a:p>
        </p:txBody>
      </p:sp>
      <p:pic>
        <p:nvPicPr>
          <p:cNvPr id="8194" name="Picture 2" descr="Photo shows an O E C technician wearing personal protective equipment like surgical mask, eye wear, medical gloves, and a medical gow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929" y="2191348"/>
            <a:ext cx="3531914" cy="2661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kern="1600" dirty="0"/>
              <a:t>Protecting Yourself from Disease: PPE</a:t>
            </a:r>
            <a:endParaRPr lang="en-US" sz="2900" dirty="0"/>
          </a:p>
        </p:txBody>
      </p:sp>
      <p:sp>
        <p:nvSpPr>
          <p:cNvPr id="3" name="Text Placeholder 2"/>
          <p:cNvSpPr>
            <a:spLocks noGrp="1"/>
          </p:cNvSpPr>
          <p:nvPr>
            <p:ph type="body" idx="1"/>
          </p:nvPr>
        </p:nvSpPr>
        <p:spPr>
          <a:xfrm>
            <a:off x="717368" y="1652161"/>
            <a:ext cx="10435590" cy="6229096"/>
          </a:xfrm>
        </p:spPr>
        <p:txBody>
          <a:bodyPr/>
          <a:lstStyle/>
          <a:p>
            <a:pPr marL="0" indent="0">
              <a:buNone/>
            </a:pPr>
            <a:r>
              <a:rPr lang="en-US" b="1" dirty="0"/>
              <a:t>Disposable Medical Gloves</a:t>
            </a:r>
          </a:p>
          <a:p>
            <a:pPr lvl="1">
              <a:spcAft>
                <a:spcPts val="300"/>
              </a:spcAft>
            </a:pPr>
            <a:r>
              <a:rPr lang="en-US" dirty="0"/>
              <a:t>Before touching any patient, always first put on a pair of disposable gloves. </a:t>
            </a:r>
          </a:p>
          <a:p>
            <a:pPr lvl="1">
              <a:spcAft>
                <a:spcPts val="300"/>
              </a:spcAft>
            </a:pPr>
            <a:r>
              <a:rPr lang="en-US" dirty="0"/>
              <a:t>Always carry several pairs of gloves. </a:t>
            </a:r>
          </a:p>
          <a:p>
            <a:pPr>
              <a:spcAft>
                <a:spcPts val="300"/>
              </a:spcAft>
            </a:pPr>
            <a:r>
              <a:rPr lang="en-US" dirty="0"/>
              <a:t>To prevent self-contamination, remove your gloves properly and dispose of them with other contaminated waste.</a:t>
            </a:r>
          </a:p>
          <a:p>
            <a:pPr lvl="1"/>
            <a:r>
              <a:rPr lang="en-US" dirty="0"/>
              <a:t>Do not place contaminated gloves into your pocket or medical kit!</a:t>
            </a:r>
          </a:p>
          <a:p>
            <a:r>
              <a:rPr lang="en-US" dirty="0"/>
              <a:t>Time-tested key to removing gloves is “dirty to dirty and clean to clean.” </a:t>
            </a:r>
          </a:p>
          <a:p>
            <a:pPr lvl="1"/>
            <a:r>
              <a:rPr lang="en-US" dirty="0"/>
              <a:t>A contaminated surface should only touch another contaminated surface, whereas a clean surface should only touch another clean surface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3-5</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kern="1600" dirty="0"/>
              <a:t>Protecting Yourself from Disease: PPE</a:t>
            </a:r>
            <a:endParaRPr lang="en-US" sz="2900" dirty="0"/>
          </a:p>
        </p:txBody>
      </p:sp>
      <p:sp>
        <p:nvSpPr>
          <p:cNvPr id="3" name="Text Placeholder 2"/>
          <p:cNvSpPr>
            <a:spLocks noGrp="1"/>
          </p:cNvSpPr>
          <p:nvPr>
            <p:ph type="body" idx="1"/>
          </p:nvPr>
        </p:nvSpPr>
        <p:spPr>
          <a:xfrm>
            <a:off x="818968" y="1739246"/>
            <a:ext cx="10435590" cy="3986213"/>
          </a:xfrm>
        </p:spPr>
        <p:txBody>
          <a:bodyPr/>
          <a:lstStyle/>
          <a:p>
            <a:pPr>
              <a:buNone/>
            </a:pPr>
            <a:r>
              <a:rPr lang="en-US" b="1" dirty="0"/>
              <a:t>Eye Protection</a:t>
            </a:r>
          </a:p>
          <a:p>
            <a:pPr>
              <a:spcAft>
                <a:spcPts val="300"/>
              </a:spcAft>
            </a:pPr>
            <a:r>
              <a:rPr lang="en-US" dirty="0"/>
              <a:t>Eye protection should be worn during every encounter with a patient. </a:t>
            </a:r>
          </a:p>
          <a:p>
            <a:pPr lvl="1">
              <a:spcAft>
                <a:spcPts val="300"/>
              </a:spcAft>
            </a:pPr>
            <a:r>
              <a:rPr lang="en-US" dirty="0"/>
              <a:t>Especially when there is a risk of bodily fluids getting splashed or splattered into your eyes</a:t>
            </a:r>
          </a:p>
          <a:p>
            <a:pPr>
              <a:spcAft>
                <a:spcPts val="300"/>
              </a:spcAft>
            </a:pPr>
            <a:r>
              <a:rPr lang="en-US" dirty="0"/>
              <a:t>Ski goggles may serve as an emergency substitute for safety glasses.</a:t>
            </a:r>
          </a:p>
          <a:p>
            <a:pPr lvl="1">
              <a:spcAft>
                <a:spcPts val="300"/>
              </a:spcAft>
            </a:pPr>
            <a:r>
              <a:rPr lang="en-US" dirty="0"/>
              <a:t>More difficult to clean if they become contaminated</a:t>
            </a:r>
          </a:p>
          <a:p>
            <a:pPr>
              <a:spcAft>
                <a:spcPts val="300"/>
              </a:spcAft>
            </a:pPr>
            <a:r>
              <a:rPr lang="en-US" dirty="0"/>
              <a:t>Sunglasses and prescription glasses also offer some protection.</a:t>
            </a:r>
          </a:p>
          <a:p>
            <a:pPr lvl="1">
              <a:spcAft>
                <a:spcPts val="300"/>
              </a:spcAft>
            </a:pPr>
            <a:r>
              <a:rPr lang="en-US" dirty="0"/>
              <a:t>Provide a less effective barrier than safety glasses</a:t>
            </a:r>
          </a:p>
          <a:p>
            <a:pPr lvl="1">
              <a:spcAft>
                <a:spcPts val="300"/>
              </a:spcAft>
            </a:pPr>
            <a:r>
              <a:rPr lang="en-US" dirty="0"/>
              <a:t>Should have attached side shields</a:t>
            </a:r>
          </a:p>
          <a:p>
            <a:pPr lvl="1">
              <a:spcAft>
                <a:spcPts val="300"/>
              </a:spcAft>
              <a:buNone/>
            </a:pPr>
            <a:endParaRPr lang="en-US"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3-5</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kern="1600" dirty="0"/>
              <a:t>Protecting Yourself from Disease: PPE</a:t>
            </a:r>
            <a:endParaRPr lang="en-US" sz="2900" dirty="0"/>
          </a:p>
        </p:txBody>
      </p:sp>
      <p:sp>
        <p:nvSpPr>
          <p:cNvPr id="3" name="Text Placeholder 2"/>
          <p:cNvSpPr>
            <a:spLocks noGrp="1"/>
          </p:cNvSpPr>
          <p:nvPr>
            <p:ph type="body" idx="1"/>
          </p:nvPr>
        </p:nvSpPr>
        <p:spPr>
          <a:xfrm>
            <a:off x="615768" y="1811818"/>
            <a:ext cx="6108305" cy="4524327"/>
          </a:xfrm>
        </p:spPr>
        <p:txBody>
          <a:bodyPr/>
          <a:lstStyle/>
          <a:p>
            <a:pPr lvl="0"/>
            <a:r>
              <a:rPr lang="en-US" dirty="0"/>
              <a:t>Surgical masks provide an effective barrier to airborne droplets and protect your nose and mouth from exposure to bodily fluids. </a:t>
            </a:r>
          </a:p>
          <a:p>
            <a:pPr lvl="1">
              <a:spcAft>
                <a:spcPts val="300"/>
              </a:spcAft>
            </a:pPr>
            <a:r>
              <a:rPr lang="en-US" dirty="0"/>
              <a:t>Some have attached eye shields.</a:t>
            </a:r>
          </a:p>
          <a:p>
            <a:pPr>
              <a:spcAft>
                <a:spcPts val="300"/>
              </a:spcAft>
            </a:pPr>
            <a:r>
              <a:rPr lang="en-US" dirty="0"/>
              <a:t>Masks also protect the patient from any pathogens that you may have.</a:t>
            </a:r>
          </a:p>
          <a:p>
            <a:pPr lvl="1">
              <a:spcAft>
                <a:spcPts val="300"/>
              </a:spcAft>
            </a:pPr>
            <a:r>
              <a:rPr lang="en-US" dirty="0"/>
              <a:t>Use of a mask is especially important if you are suffering from a cold, influenza, or other airborne-transmitted disease. </a:t>
            </a:r>
          </a:p>
          <a:p>
            <a:pPr>
              <a:spcAft>
                <a:spcPts val="300"/>
              </a:spcAft>
            </a:pPr>
            <a:r>
              <a:rPr lang="en-US" dirty="0"/>
              <a:t>Place a mask on any patient who has, or is suspected of having, an airborne-transmitted disease, especially influenza.</a:t>
            </a:r>
          </a:p>
        </p:txBody>
      </p:sp>
      <p:pic>
        <p:nvPicPr>
          <p:cNvPr id="5" name="Picture 4"/>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3-5</a:t>
            </a:r>
          </a:p>
        </p:txBody>
      </p:sp>
      <p:pic>
        <p:nvPicPr>
          <p:cNvPr id="9218" name="Picture 2" descr="Photo shows an O E C technician wearing glasses with side shields and a surgical mask covering the lower f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8232" y="2322787"/>
            <a:ext cx="3922724" cy="29664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kern="1600" dirty="0"/>
              <a:t>Protecting Yourself from Disease: PPE</a:t>
            </a:r>
            <a:endParaRPr lang="en-US" sz="2900" dirty="0"/>
          </a:p>
        </p:txBody>
      </p:sp>
      <p:sp>
        <p:nvSpPr>
          <p:cNvPr id="3" name="Text Placeholder 2"/>
          <p:cNvSpPr>
            <a:spLocks noGrp="1"/>
          </p:cNvSpPr>
          <p:nvPr>
            <p:ph type="body" idx="1"/>
          </p:nvPr>
        </p:nvSpPr>
        <p:spPr/>
        <p:txBody>
          <a:bodyPr/>
          <a:lstStyle/>
          <a:p>
            <a:pPr marL="0" indent="0">
              <a:buNone/>
            </a:pPr>
            <a:r>
              <a:rPr lang="en-US" b="1" dirty="0"/>
              <a:t>Medical Gown</a:t>
            </a:r>
          </a:p>
          <a:p>
            <a:pPr>
              <a:spcAft>
                <a:spcPts val="300"/>
              </a:spcAft>
            </a:pPr>
            <a:r>
              <a:rPr lang="en-US" dirty="0"/>
              <a:t>Consider wearing a medical gown. </a:t>
            </a:r>
          </a:p>
          <a:p>
            <a:pPr lvl="1">
              <a:spcAft>
                <a:spcPts val="300"/>
              </a:spcAft>
            </a:pPr>
            <a:r>
              <a:rPr lang="en-US" dirty="0"/>
              <a:t>If there is a risk of bodily fluids being splashed or sprayed </a:t>
            </a:r>
          </a:p>
          <a:p>
            <a:pPr>
              <a:spcAft>
                <a:spcPts val="300"/>
              </a:spcAft>
            </a:pPr>
            <a:r>
              <a:rPr lang="en-US" dirty="0"/>
              <a:t>For ski patrollers, most ski parkas and pants are waterproof and should suffice in protecting you while on patrol. </a:t>
            </a:r>
          </a:p>
          <a:p>
            <a:pPr lvl="1">
              <a:spcAft>
                <a:spcPts val="300"/>
              </a:spcAft>
            </a:pPr>
            <a:r>
              <a:rPr lang="en-US" dirty="0"/>
              <a:t>If exposed, should thoroughly decontaminate it</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kern="1600" dirty="0"/>
              <a:t>Protecting Yourself from Disease: Hand Washing</a:t>
            </a:r>
            <a:endParaRPr lang="en-US" dirty="0"/>
          </a:p>
        </p:txBody>
      </p:sp>
      <p:sp>
        <p:nvSpPr>
          <p:cNvPr id="3" name="Text Placeholder 2"/>
          <p:cNvSpPr>
            <a:spLocks noGrp="1"/>
          </p:cNvSpPr>
          <p:nvPr>
            <p:ph type="body" idx="1"/>
          </p:nvPr>
        </p:nvSpPr>
        <p:spPr>
          <a:xfrm>
            <a:off x="891540" y="2203704"/>
            <a:ext cx="5823296" cy="3986213"/>
          </a:xfrm>
        </p:spPr>
        <p:txBody>
          <a:bodyPr/>
          <a:lstStyle/>
          <a:p>
            <a:pPr marL="0" indent="0">
              <a:buNone/>
            </a:pPr>
            <a:r>
              <a:rPr lang="en-US" b="1" dirty="0"/>
              <a:t>Hand Washing</a:t>
            </a:r>
          </a:p>
          <a:p>
            <a:pPr>
              <a:spcAft>
                <a:spcPts val="300"/>
              </a:spcAft>
            </a:pPr>
            <a:r>
              <a:rPr lang="en-US" dirty="0"/>
              <a:t>Hand washing is one of the most effective methods for preventing the spread of disease. </a:t>
            </a:r>
          </a:p>
          <a:p>
            <a:pPr>
              <a:spcAft>
                <a:spcPts val="300"/>
              </a:spcAft>
            </a:pPr>
            <a:r>
              <a:rPr lang="en-US" dirty="0"/>
              <a:t>Wash your hands before and after every contact with a patient. </a:t>
            </a:r>
          </a:p>
          <a:p>
            <a:pPr>
              <a:spcAft>
                <a:spcPts val="300"/>
              </a:spcAft>
            </a:pPr>
            <a:r>
              <a:rPr lang="en-US" dirty="0"/>
              <a:t>Use soap and water or a waterless alcohol-based antimicrobial product.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8" name="Rectangle 7"/>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3-5</a:t>
            </a:r>
          </a:p>
        </p:txBody>
      </p:sp>
      <p:pic>
        <p:nvPicPr>
          <p:cNvPr id="10242" name="Picture 2" descr="Photo shows an O E C technician washing his hand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695" y="2588131"/>
            <a:ext cx="3981378" cy="28136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from Disease</a:t>
            </a:r>
          </a:p>
        </p:txBody>
      </p:sp>
      <p:sp>
        <p:nvSpPr>
          <p:cNvPr id="3" name="Text Placeholder 2"/>
          <p:cNvSpPr>
            <a:spLocks noGrp="1"/>
          </p:cNvSpPr>
          <p:nvPr>
            <p:ph type="body" idx="1"/>
          </p:nvPr>
        </p:nvSpPr>
        <p:spPr/>
        <p:txBody>
          <a:bodyPr/>
          <a:lstStyle/>
          <a:p>
            <a:pPr marL="0" indent="0">
              <a:buNone/>
            </a:pPr>
            <a:r>
              <a:rPr lang="en-US" b="1" u="dbl" dirty="0">
                <a:solidFill>
                  <a:srgbClr val="C00000"/>
                </a:solidFill>
              </a:rPr>
              <a:t>Occupational Exposure</a:t>
            </a:r>
          </a:p>
          <a:p>
            <a:r>
              <a:rPr lang="en-US" dirty="0"/>
              <a:t>An event in which a worker comes into contact with a bodily fluid or hazardous material while on the job</a:t>
            </a:r>
          </a:p>
          <a:p>
            <a:r>
              <a:rPr lang="en-US" dirty="0"/>
              <a:t>After an exposure:</a:t>
            </a:r>
          </a:p>
          <a:p>
            <a:pPr lvl="1"/>
            <a:r>
              <a:rPr lang="en-US" dirty="0"/>
              <a:t>Rinse the affected area with water.</a:t>
            </a:r>
          </a:p>
          <a:p>
            <a:pPr lvl="1"/>
            <a:r>
              <a:rPr lang="en-US" dirty="0"/>
              <a:t>If exposure site is your eyes, flush with copious water.</a:t>
            </a:r>
          </a:p>
          <a:p>
            <a:pPr lvl="1"/>
            <a:r>
              <a:rPr lang="en-US" dirty="0"/>
              <a:t>If site is skin, use soap and water.</a:t>
            </a:r>
          </a:p>
          <a:p>
            <a:r>
              <a:rPr lang="en-US" dirty="0"/>
              <a:t>Local protocols should be in place to assist any rescuer who has sustained an exposure.</a:t>
            </a:r>
          </a:p>
        </p:txBody>
      </p:sp>
    </p:spTree>
    <p:extLst>
      <p:ext uri="{BB962C8B-B14F-4D97-AF65-F5344CB8AC3E}">
        <p14:creationId xmlns:p14="http://schemas.microsoft.com/office/powerpoint/2010/main" val="839708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from Disease</a:t>
            </a:r>
          </a:p>
        </p:txBody>
      </p:sp>
      <p:sp>
        <p:nvSpPr>
          <p:cNvPr id="3" name="Text Placeholder 2"/>
          <p:cNvSpPr>
            <a:spLocks noGrp="1"/>
          </p:cNvSpPr>
          <p:nvPr>
            <p:ph type="body" idx="1"/>
          </p:nvPr>
        </p:nvSpPr>
        <p:spPr>
          <a:xfrm>
            <a:off x="891540" y="2051304"/>
            <a:ext cx="5102860" cy="3986213"/>
          </a:xfrm>
        </p:spPr>
        <p:txBody>
          <a:bodyPr/>
          <a:lstStyle/>
          <a:p>
            <a:r>
              <a:rPr lang="en-US" dirty="0"/>
              <a:t>After patient care, equipment must be processed before it can be used again.</a:t>
            </a:r>
          </a:p>
          <a:p>
            <a:r>
              <a:rPr lang="en-US" u="dbl" dirty="0">
                <a:solidFill>
                  <a:srgbClr val="C00000"/>
                </a:solidFill>
              </a:rPr>
              <a:t>Decontamination</a:t>
            </a:r>
            <a:r>
              <a:rPr lang="en-US" dirty="0"/>
              <a:t>:</a:t>
            </a:r>
          </a:p>
          <a:p>
            <a:pPr lvl="1"/>
            <a:r>
              <a:rPr lang="en-US" dirty="0"/>
              <a:t>The process of removing disease-producing organisms, such as bacteria, and other harmful substances, such as poison, gas, and radiation.</a:t>
            </a:r>
          </a:p>
          <a:p>
            <a:r>
              <a:rPr lang="en-US" dirty="0"/>
              <a:t>When cleaning or disinfecting equipment, use appropriate PPE.</a:t>
            </a:r>
          </a:p>
        </p:txBody>
      </p:sp>
      <p:pic>
        <p:nvPicPr>
          <p:cNvPr id="11266" name="Picture 2" descr="Photo shows a gloved hand wiping a table using disinfectant sol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2128" y="2309233"/>
            <a:ext cx="4076590" cy="273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243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Dealing with Hazardous Materials</a:t>
            </a:r>
          </a:p>
        </p:txBody>
      </p:sp>
    </p:spTree>
    <p:extLst>
      <p:ext uri="{BB962C8B-B14F-4D97-AF65-F5344CB8AC3E}">
        <p14:creationId xmlns:p14="http://schemas.microsoft.com/office/powerpoint/2010/main" val="417823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188686"/>
            <a:ext cx="12192000" cy="991763"/>
          </a:xfrm>
        </p:spPr>
        <p:txBody>
          <a:bodyPr/>
          <a:lstStyle/>
          <a:p>
            <a:r>
              <a:rPr lang="en-US" dirty="0"/>
              <a:t>Objectives</a:t>
            </a:r>
          </a:p>
        </p:txBody>
      </p:sp>
      <p:sp>
        <p:nvSpPr>
          <p:cNvPr id="14" name="Content Placeholder 2"/>
          <p:cNvSpPr>
            <a:spLocks noGrp="1"/>
          </p:cNvSpPr>
          <p:nvPr>
            <p:ph idx="1"/>
          </p:nvPr>
        </p:nvSpPr>
        <p:spPr/>
        <p:txBody>
          <a:bodyPr/>
          <a:lstStyle/>
          <a:p>
            <a:pPr marL="0" marR="0">
              <a:spcBef>
                <a:spcPts val="0"/>
              </a:spcBef>
              <a:spcAft>
                <a:spcPts val="800"/>
              </a:spcAft>
            </a:pPr>
            <a:r>
              <a:rPr lang="en-US" dirty="0">
                <a:solidFill>
                  <a:schemeClr val="tx2"/>
                </a:solidFill>
              </a:rPr>
              <a:t>3-5 </a:t>
            </a:r>
            <a:r>
              <a:rPr lang="en-US" dirty="0">
                <a:solidFill>
                  <a:schemeClr val="tx2"/>
                </a:solidFill>
                <a:ea typeface="Calibri" panose="020F0502020204030204" pitchFamily="34" charset="0"/>
              </a:rPr>
              <a:t>List common personal protective equipment used by OEC technicians.</a:t>
            </a:r>
          </a:p>
          <a:p>
            <a:pPr marL="0" marR="0">
              <a:spcBef>
                <a:spcPts val="0"/>
              </a:spcBef>
              <a:spcAft>
                <a:spcPts val="800"/>
              </a:spcAft>
            </a:pPr>
            <a:r>
              <a:rPr lang="en-US" dirty="0">
                <a:solidFill>
                  <a:schemeClr val="tx2"/>
                </a:solidFill>
              </a:rPr>
              <a:t>3-6 </a:t>
            </a:r>
            <a:r>
              <a:rPr lang="en-US" dirty="0">
                <a:solidFill>
                  <a:schemeClr val="tx2"/>
                </a:solidFill>
                <a:ea typeface="Calibri" panose="020F0502020204030204" pitchFamily="34" charset="0"/>
              </a:rPr>
              <a:t>Demonstrate how to safely remove contaminated medical gloves.</a:t>
            </a:r>
          </a:p>
          <a:p>
            <a:pPr marL="0" marR="0">
              <a:spcBef>
                <a:spcPts val="0"/>
              </a:spcBef>
              <a:spcAft>
                <a:spcPts val="800"/>
              </a:spcAft>
            </a:pPr>
            <a:r>
              <a:rPr lang="en-US" dirty="0">
                <a:solidFill>
                  <a:schemeClr val="tx2"/>
                </a:solidFill>
              </a:rPr>
              <a:t>3-7 </a:t>
            </a:r>
            <a:r>
              <a:rPr lang="en-US" dirty="0">
                <a:ea typeface="Calibri" panose="020F0502020204030204" pitchFamily="34" charset="0"/>
              </a:rPr>
              <a:t>Describe chain of custody.</a:t>
            </a:r>
          </a:p>
          <a:p>
            <a:pPr marL="914400" lvl="2">
              <a:spcBef>
                <a:spcPts val="0"/>
              </a:spcBef>
              <a:spcAft>
                <a:spcPts val="800"/>
              </a:spcAft>
            </a:pPr>
            <a:r>
              <a:rPr lang="en-US" dirty="0">
                <a:ea typeface="Calibri" panose="020F0502020204030204" pitchFamily="34" charset="0"/>
              </a:rPr>
              <a:t>Occupational exposure</a:t>
            </a:r>
            <a:endParaRPr lang="en-US" sz="3200" dirty="0">
              <a:ea typeface="Calibri" panose="020F0502020204030204" pitchFamily="34" charset="0"/>
            </a:endParaRPr>
          </a:p>
          <a:p>
            <a:pPr marL="914400" lvl="2">
              <a:spcBef>
                <a:spcPts val="0"/>
              </a:spcBef>
              <a:spcAft>
                <a:spcPts val="800"/>
              </a:spcAft>
            </a:pPr>
            <a:r>
              <a:rPr lang="en-US" dirty="0">
                <a:ea typeface="Calibri" panose="020F0502020204030204" pitchFamily="34" charset="0"/>
              </a:rPr>
              <a:t>Pathogen</a:t>
            </a:r>
            <a:endParaRPr lang="en-US" sz="3200" dirty="0">
              <a:ea typeface="Calibri" panose="020F0502020204030204" pitchFamily="34" charset="0"/>
            </a:endParaRPr>
          </a:p>
          <a:p>
            <a:pPr marL="914400" lvl="2">
              <a:spcBef>
                <a:spcPts val="0"/>
              </a:spcBef>
              <a:spcAft>
                <a:spcPts val="800"/>
              </a:spcAft>
            </a:pPr>
            <a:r>
              <a:rPr lang="en-US" dirty="0">
                <a:ea typeface="Calibri" panose="020F0502020204030204" pitchFamily="34" charset="0"/>
              </a:rPr>
              <a:t>Personal protective equipment (PPE)</a:t>
            </a:r>
            <a:endParaRPr lang="en-US" sz="3200" dirty="0">
              <a:ea typeface="Calibri" panose="020F0502020204030204" pitchFamily="34" charset="0"/>
            </a:endParaRPr>
          </a:p>
          <a:p>
            <a:pPr marL="914400" lvl="2">
              <a:spcBef>
                <a:spcPts val="0"/>
              </a:spcBef>
              <a:spcAft>
                <a:spcPts val="800"/>
              </a:spcAft>
            </a:pPr>
            <a:r>
              <a:rPr lang="en-US" dirty="0">
                <a:ea typeface="Calibri" panose="020F0502020204030204" pitchFamily="34" charset="0"/>
              </a:rPr>
              <a:t>Safety data sheet (MSDS)</a:t>
            </a:r>
            <a:endParaRPr lang="en-US" sz="3200" dirty="0">
              <a:ea typeface="Calibri" panose="020F0502020204030204" pitchFamily="34" charset="0"/>
            </a:endParaRPr>
          </a:p>
          <a:p>
            <a:pPr marL="914400" lvl="2">
              <a:spcBef>
                <a:spcPts val="0"/>
              </a:spcBef>
              <a:spcAft>
                <a:spcPts val="800"/>
              </a:spcAft>
            </a:pPr>
            <a:r>
              <a:rPr lang="en-US" dirty="0">
                <a:ea typeface="Calibri" panose="020F0502020204030204" pitchFamily="34" charset="0"/>
              </a:rPr>
              <a:t>Standard precautions</a:t>
            </a:r>
            <a:endParaRPr lang="en-US" sz="3200" dirty="0">
              <a:ea typeface="Calibri" panose="020F0502020204030204" pitchFamily="34" charset="0"/>
            </a:endParaRPr>
          </a:p>
          <a:p>
            <a:pPr marL="914400" lvl="2">
              <a:spcBef>
                <a:spcPts val="0"/>
              </a:spcBef>
              <a:spcAft>
                <a:spcPts val="800"/>
              </a:spcAft>
            </a:pPr>
            <a:r>
              <a:rPr lang="en-US" dirty="0">
                <a:ea typeface="Calibri" panose="020F0502020204030204" pitchFamily="34" charset="0"/>
              </a:rPr>
              <a:t>Ultraviolet radiation (UVR)</a:t>
            </a:r>
            <a:endParaRPr lang="en-US" dirty="0"/>
          </a:p>
        </p:txBody>
      </p:sp>
      <p:pic>
        <p:nvPicPr>
          <p:cNvPr id="7" name="Picture 6"/>
          <p:cNvPicPr>
            <a:picLocks noChangeAspect="1"/>
          </p:cNvPicPr>
          <p:nvPr/>
        </p:nvPicPr>
        <p:blipFill>
          <a:blip r:embed="rId2" cstate="print"/>
          <a:stretch>
            <a:fillRect/>
          </a:stretch>
        </p:blipFill>
        <p:spPr>
          <a:xfrm>
            <a:off x="10476718" y="304932"/>
            <a:ext cx="1359526" cy="1365622"/>
          </a:xfrm>
          <a:prstGeom prst="rect">
            <a:avLst/>
          </a:prstGeom>
        </p:spPr>
      </p:pic>
    </p:spTree>
    <p:extLst>
      <p:ext uri="{BB962C8B-B14F-4D97-AF65-F5344CB8AC3E}">
        <p14:creationId xmlns:p14="http://schemas.microsoft.com/office/powerpoint/2010/main" val="607894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05815-74A6-4942-9FCF-EF88482FD720}"/>
              </a:ext>
            </a:extLst>
          </p:cNvPr>
          <p:cNvSpPr>
            <a:spLocks noGrp="1"/>
          </p:cNvSpPr>
          <p:nvPr>
            <p:ph type="title"/>
          </p:nvPr>
        </p:nvSpPr>
        <p:spPr/>
        <p:txBody>
          <a:bodyPr/>
          <a:lstStyle/>
          <a:p>
            <a:pPr marR="0" rtl="0"/>
            <a:r>
              <a:rPr lang="en-US" b="1" i="0" u="none" strike="noStrike" kern="1600" baseline="0" dirty="0"/>
              <a:t>Dealing with Hazardous Materials</a:t>
            </a:r>
          </a:p>
        </p:txBody>
      </p:sp>
      <p:sp>
        <p:nvSpPr>
          <p:cNvPr id="3" name="Text Placeholder 2">
            <a:extLst>
              <a:ext uri="{FF2B5EF4-FFF2-40B4-BE49-F238E27FC236}">
                <a16:creationId xmlns:a16="http://schemas.microsoft.com/office/drawing/2014/main" xmlns="" id="{E04D338C-86CC-479F-A71D-C5971FB2A144}"/>
              </a:ext>
            </a:extLst>
          </p:cNvPr>
          <p:cNvSpPr>
            <a:spLocks noGrp="1"/>
          </p:cNvSpPr>
          <p:nvPr>
            <p:ph type="body" idx="1"/>
          </p:nvPr>
        </p:nvSpPr>
        <p:spPr>
          <a:xfrm>
            <a:off x="720891" y="2040089"/>
            <a:ext cx="10435590" cy="4472867"/>
          </a:xfrm>
        </p:spPr>
        <p:txBody>
          <a:bodyPr>
            <a:noAutofit/>
          </a:bodyPr>
          <a:lstStyle/>
          <a:p>
            <a:r>
              <a:rPr lang="en-US" u="none" strike="noStrike" baseline="0" dirty="0"/>
              <a:t>As part of the scene size-up and assessment for dangers, you may encounter hazardous materials. </a:t>
            </a:r>
          </a:p>
          <a:p>
            <a:pPr marR="0" lvl="0" rtl="0"/>
            <a:r>
              <a:rPr lang="en-US" strike="noStrike" dirty="0">
                <a:solidFill>
                  <a:schemeClr val="tx2"/>
                </a:solidFill>
              </a:rPr>
              <a:t>A </a:t>
            </a:r>
            <a:r>
              <a:rPr lang="en-US" u="dbl" strike="noStrike" dirty="0">
                <a:solidFill>
                  <a:srgbClr val="C00000"/>
                </a:solidFill>
              </a:rPr>
              <a:t>hazardous material</a:t>
            </a:r>
            <a:r>
              <a:rPr lang="en-US" strike="noStrike" dirty="0">
                <a:solidFill>
                  <a:srgbClr val="C00000"/>
                </a:solidFill>
              </a:rPr>
              <a:t> </a:t>
            </a:r>
            <a:r>
              <a:rPr lang="en-US" strike="noStrike" dirty="0">
                <a:solidFill>
                  <a:schemeClr val="tx2"/>
                </a:solidFill>
              </a:rPr>
              <a:t>is any solid, liquid, or gas that has the potential to cause harm to humans, animals, or the environment, either by itself or through interaction with other factors. </a:t>
            </a:r>
          </a:p>
          <a:p>
            <a:pPr lvl="1">
              <a:spcAft>
                <a:spcPts val="300"/>
              </a:spcAft>
            </a:pPr>
            <a:r>
              <a:rPr lang="en-US" u="none" strike="noStrike" baseline="0" dirty="0"/>
              <a:t>Hazardous materials include materials that are:</a:t>
            </a:r>
          </a:p>
          <a:p>
            <a:pPr lvl="2">
              <a:spcAft>
                <a:spcPts val="300"/>
              </a:spcAft>
            </a:pPr>
            <a:r>
              <a:rPr lang="en-US" u="none" strike="noStrike" baseline="0" dirty="0"/>
              <a:t>Radioactive </a:t>
            </a:r>
          </a:p>
          <a:p>
            <a:pPr lvl="2">
              <a:spcAft>
                <a:spcPts val="300"/>
              </a:spcAft>
            </a:pPr>
            <a:r>
              <a:rPr lang="en-US" u="none" strike="noStrike" baseline="0" dirty="0"/>
              <a:t>Flammable </a:t>
            </a:r>
          </a:p>
          <a:p>
            <a:pPr lvl="2">
              <a:spcAft>
                <a:spcPts val="300"/>
              </a:spcAft>
            </a:pPr>
            <a:r>
              <a:rPr lang="en-US" u="none" strike="noStrike" baseline="0" dirty="0"/>
              <a:t>Explosive </a:t>
            </a:r>
          </a:p>
          <a:p>
            <a:pPr lvl="2">
              <a:spcAft>
                <a:spcPts val="300"/>
              </a:spcAft>
            </a:pPr>
            <a:r>
              <a:rPr lang="en-US" u="none" strike="noStrike" baseline="0" dirty="0"/>
              <a:t>Corrosive</a:t>
            </a:r>
          </a:p>
          <a:p>
            <a:pPr lvl="2">
              <a:spcAft>
                <a:spcPts val="300"/>
              </a:spcAft>
            </a:pPr>
            <a:r>
              <a:rPr lang="en-US" u="none" strike="noStrike" baseline="0" dirty="0"/>
              <a:t>Pathogens, allergens, and other biohazardous substances</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3-4</a:t>
            </a:r>
          </a:p>
        </p:txBody>
      </p:sp>
    </p:spTree>
    <p:extLst>
      <p:ext uri="{BB962C8B-B14F-4D97-AF65-F5344CB8AC3E}">
        <p14:creationId xmlns:p14="http://schemas.microsoft.com/office/powerpoint/2010/main" val="15914732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F05815-74A6-4942-9FCF-EF88482FD720}"/>
              </a:ext>
            </a:extLst>
          </p:cNvPr>
          <p:cNvSpPr>
            <a:spLocks noGrp="1"/>
          </p:cNvSpPr>
          <p:nvPr>
            <p:ph type="title"/>
          </p:nvPr>
        </p:nvSpPr>
        <p:spPr/>
        <p:txBody>
          <a:bodyPr/>
          <a:lstStyle/>
          <a:p>
            <a:pPr marR="0" rtl="0"/>
            <a:r>
              <a:rPr lang="en-US" b="1" i="0" u="none" strike="noStrike" kern="1600" baseline="0" dirty="0"/>
              <a:t>Dealing with Hazardous Materials</a:t>
            </a:r>
          </a:p>
        </p:txBody>
      </p:sp>
      <p:sp>
        <p:nvSpPr>
          <p:cNvPr id="3" name="Text Placeholder 2">
            <a:extLst>
              <a:ext uri="{FF2B5EF4-FFF2-40B4-BE49-F238E27FC236}">
                <a16:creationId xmlns:a16="http://schemas.microsoft.com/office/drawing/2014/main" xmlns="" id="{E04D338C-86CC-479F-A71D-C5971FB2A144}"/>
              </a:ext>
            </a:extLst>
          </p:cNvPr>
          <p:cNvSpPr>
            <a:spLocks noGrp="1"/>
          </p:cNvSpPr>
          <p:nvPr>
            <p:ph type="body" idx="1"/>
          </p:nvPr>
        </p:nvSpPr>
        <p:spPr>
          <a:xfrm>
            <a:off x="720891" y="1956961"/>
            <a:ext cx="10435590" cy="4472867"/>
          </a:xfrm>
        </p:spPr>
        <p:txBody>
          <a:bodyPr>
            <a:noAutofit/>
          </a:bodyPr>
          <a:lstStyle/>
          <a:p>
            <a:pPr>
              <a:spcAft>
                <a:spcPts val="300"/>
              </a:spcAft>
            </a:pPr>
            <a:r>
              <a:rPr lang="en-US" sz="2000" dirty="0"/>
              <a:t>Examples of hazardous materials are avalanche explosives, chlorine, cleaning chemicals, gasoline, and propane.</a:t>
            </a:r>
          </a:p>
          <a:p>
            <a:pPr>
              <a:spcAft>
                <a:spcPts val="300"/>
              </a:spcAft>
            </a:pPr>
            <a:r>
              <a:rPr lang="en-US" sz="2000" dirty="0"/>
              <a:t>Some can cause health problems if ingested or inhaled.</a:t>
            </a:r>
          </a:p>
          <a:p>
            <a:pPr lvl="1">
              <a:spcAft>
                <a:spcPts val="300"/>
              </a:spcAft>
            </a:pPr>
            <a:r>
              <a:rPr lang="en-US" sz="1800" dirty="0"/>
              <a:t>Others by contact with intact skin or the eyes </a:t>
            </a:r>
          </a:p>
          <a:p>
            <a:pPr>
              <a:spcAft>
                <a:spcPts val="300"/>
              </a:spcAft>
            </a:pPr>
            <a:r>
              <a:rPr lang="en-US" sz="2000" dirty="0"/>
              <a:t>Many chemicals cause immediate health problems.</a:t>
            </a:r>
          </a:p>
          <a:p>
            <a:pPr lvl="1">
              <a:spcAft>
                <a:spcPts val="300"/>
              </a:spcAft>
            </a:pPr>
            <a:r>
              <a:rPr lang="en-US" sz="1800" dirty="0"/>
              <a:t>Respiratory distress and loss of vision</a:t>
            </a:r>
          </a:p>
          <a:p>
            <a:pPr>
              <a:spcAft>
                <a:spcPts val="300"/>
              </a:spcAft>
            </a:pPr>
            <a:r>
              <a:rPr lang="en-US" sz="2000" dirty="0"/>
              <a:t>Others are more insidious and may take years to manifest.</a:t>
            </a:r>
          </a:p>
          <a:p>
            <a:pPr lvl="1">
              <a:spcAft>
                <a:spcPts val="300"/>
              </a:spcAft>
            </a:pPr>
            <a:r>
              <a:rPr lang="en-US" sz="1800" dirty="0"/>
              <a:t>Asbestos, which poses a long-term risk of lung cancer</a:t>
            </a:r>
          </a:p>
          <a:p>
            <a:r>
              <a:rPr lang="en-US" dirty="0"/>
              <a:t>It is your job to recognize any material that may be hazardous.</a:t>
            </a: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3-4</a:t>
            </a:r>
          </a:p>
        </p:txBody>
      </p:sp>
    </p:spTree>
    <p:extLst>
      <p:ext uri="{BB962C8B-B14F-4D97-AF65-F5344CB8AC3E}">
        <p14:creationId xmlns:p14="http://schemas.microsoft.com/office/powerpoint/2010/main" val="3565301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Dealing with Hazardous Materials</a:t>
            </a:r>
          </a:p>
        </p:txBody>
      </p:sp>
      <p:sp>
        <p:nvSpPr>
          <p:cNvPr id="3" name="Text Placeholder 2"/>
          <p:cNvSpPr>
            <a:spLocks noGrp="1"/>
          </p:cNvSpPr>
          <p:nvPr>
            <p:ph type="body" idx="1"/>
          </p:nvPr>
        </p:nvSpPr>
        <p:spPr>
          <a:xfrm>
            <a:off x="891541" y="2203704"/>
            <a:ext cx="5204460" cy="3986213"/>
          </a:xfrm>
        </p:spPr>
        <p:txBody>
          <a:bodyPr/>
          <a:lstStyle/>
          <a:p>
            <a:pPr marL="0" indent="0">
              <a:buNone/>
            </a:pPr>
            <a:r>
              <a:rPr lang="en-US" b="1" u="dbl" dirty="0">
                <a:solidFill>
                  <a:srgbClr val="C00000"/>
                </a:solidFill>
              </a:rPr>
              <a:t>Safety data sheet (MSDS)</a:t>
            </a:r>
          </a:p>
          <a:p>
            <a:r>
              <a:rPr lang="en-US" dirty="0"/>
              <a:t>A form that contains relevant information pertaining to a specific substance, with a focus on the hazards it poses to workers</a:t>
            </a:r>
          </a:p>
          <a:p>
            <a:endParaRPr lang="en-US" dirty="0"/>
          </a:p>
        </p:txBody>
      </p:sp>
      <p:pic>
        <p:nvPicPr>
          <p:cNvPr id="12290" name="Picture 2" descr="Under Class 1, explosives: four, orange, diamond shaped placards with text that reads, 1.4 explosives, asterisk 1; 1.5 blasting agents, asterisk 1; 1.6 explosives, asterisk 1; explosives, asterisk 1, are shown. Text for asterisk reads, for divisions 1.1, 1.2, or 1.3, enter division number and compatibility group letter, when required; placard any quantity. For Divisions 1.4, 1.5, and 1.6, enter compatibility group letter, when required; placard 454 k g or 1,001 l b s. or more. Section sign, 172.522, 172.523, 172.524, 172.525. Under class 2, gases: four diamond shaped placards with text that reads, oxygen 2, within a yellow colored diamond; flammable gas 2, within a red colored diamond; inhalation hazard 2, within a black diamond having a white skull; non-flammable gas 2, within a blue diamond are shown. Accompanying text reads, for non-flammable oxygen, compressed gas or refrigerated liquid, and flammable gas, placard 454 k g or 1,001 l b s. or more gross weight. For poison gas, division 2.3, placard any quantity. Section sign, 172.528, 172.530, 172.532, 172.540. Class 3, Flammable Liquid and Combustible Liquid: Four red diamonds with a diagram of flame has the text, gasoline, combustible, fuel oil, flammable. Accompanying text reads, For flammable placard 454 kg or 1,001 lbs. or more. Gasoline may be used in place of flammable placard displayed on a cargo tank or portable tank transporting gasoline by highway. Placard combustible liquid  transported in bulk. See, section sign, 172.504, f, 2 for use of flammable placard in place of combustible. Fuel oil may be used in place of combustible on a cargo or portable tank transporting fuel oil not classed as a ﬂammable liquid by highway. Section sign, 172.542, 172.544. Class 4, Flammable Solid, Spontaneously Combustible, and Dangerous When Wet. There are three diamonds with text: A diamond with a triangle of white and a triangle of red has the text Spontaneously Combustible; A blue diamond has the text dangerous when wet; A white diamond with red stripes has the text, flammable solid. Accompanying text reads, For flammable solid and Spontaneously Combustible, placard 454 k g or 1,001 lbs. or more. For Dangerous When Wet, Division 4.3, placard any quantity. Section sign172.546, 172.547, 172.548. Class 5, Oxidizer and Organic Peroxide: There are two diamonds with text. A diamond with the top half portion red and the bottom yellow and a flame diagram has the text organic peroxide 5.2; a yellow diamond with a flame diagram has the text oxidizer 5.1. Accompanying text reads, for oxidizer and organic peroxide, other than type B, temperature controlled, placard 454 k g, 1,001 l b s. or more. For organic peroxide, division 5.2, Type B, temperature controlled, placard any quantity. Section sign, 172.550, 172.552. Class 6, Poison, Toxic, and Poison Inhalation Hazard. There are three diamond with skull diagrams: P G 3; Inhalation hazard; poison. Accompanying text reads, for Poison, P G 1 or P G 2, other than inhalation hazard and poison, P G 3, placard 454 k g or 1,001 l b s. or more. For poison-inhalation hazard, Division 6.1, inhalation hazard only, placard any quantity. Section sign, 172.504, f, 10, 172.554, 172.555. Class 7 or radioactive: a half yellow, half white diamond with a radioactive symbol and the text radioactive. Accompanying text reads, placard any quantity - packages bearing radioactive yellow-3 labels only.  Certain low-speciﬁc-activity radioactive materials in, exclusive use, will not bear the label, but the radioactive placard is required for exclusive-use shipments of low-speciﬁc-activity material and surface contaminated objects transported in accordance with, section sign, 172.504,e. Table 1 and section sign, 173.427, a, 6. Section sign 172.556. Class 8, Corrosive: A half black, half white diamond with a diagram of test tubes spilling corrosive substance on a surface and on a hand has the text corrosive. Accompanying text reads, for corrosive, placard 454 k g or 1,001 l b s. or more. Section sign, 172.558. Class 9, Miscellaneous: A white diamond with black stripes in half of the diamond has the number 9. Section sign, 172.560. Dangerous has a red diamond with the text dangerous against a white rectangle background. Accompanying text reads, A freight container, unit-load device, transport vehicle, or rail car that contains non-bulk packages with two or more categories of hazardous materials that require different placards speciﬁed in Table 2. Section sign, 172.504, e, may be placarded with dangerous placards instead of the speciﬁc placards required for each of the materials in Table 2.  However, when 1,000 k g or 2,205 l b s. or more of one category of material is loaded at one loading facility, the placard speciﬁed in Table 2 must be applied. Section sign, 172.521. A limited quantity marking has a black diamond with a white central stripe. Accompanying text reads, vessel transport only. Section sign, 172.315, a, 2." title="A hazardous materials warning placard is shown. There are diagrams indicating the nine classes of substance and one for dangero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2428" y="1624076"/>
            <a:ext cx="5445124" cy="425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6956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Crime Scene Management</a:t>
            </a:r>
          </a:p>
        </p:txBody>
      </p:sp>
    </p:spTree>
    <p:extLst>
      <p:ext uri="{BB962C8B-B14F-4D97-AF65-F5344CB8AC3E}">
        <p14:creationId xmlns:p14="http://schemas.microsoft.com/office/powerpoint/2010/main" val="212867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0C553-C19A-4C73-A7D4-DD59A6218621}"/>
              </a:ext>
            </a:extLst>
          </p:cNvPr>
          <p:cNvSpPr>
            <a:spLocks noGrp="1"/>
          </p:cNvSpPr>
          <p:nvPr>
            <p:ph type="title"/>
          </p:nvPr>
        </p:nvSpPr>
        <p:spPr/>
        <p:txBody>
          <a:bodyPr/>
          <a:lstStyle/>
          <a:p>
            <a:pPr marR="0" rtl="0"/>
            <a:r>
              <a:rPr lang="fr-FR" b="1" i="0" u="none" strike="noStrike" kern="1600" baseline="0" dirty="0"/>
              <a:t>Crime Scene Management</a:t>
            </a:r>
          </a:p>
        </p:txBody>
      </p:sp>
      <p:sp>
        <p:nvSpPr>
          <p:cNvPr id="3" name="Text Placeholder 2">
            <a:extLst>
              <a:ext uri="{FF2B5EF4-FFF2-40B4-BE49-F238E27FC236}">
                <a16:creationId xmlns:a16="http://schemas.microsoft.com/office/drawing/2014/main" xmlns="" id="{70989789-5E3A-4816-9915-0E9AD5D39D8E}"/>
              </a:ext>
            </a:extLst>
          </p:cNvPr>
          <p:cNvSpPr>
            <a:spLocks noGrp="1"/>
          </p:cNvSpPr>
          <p:nvPr>
            <p:ph type="body" idx="1"/>
          </p:nvPr>
        </p:nvSpPr>
        <p:spPr>
          <a:xfrm>
            <a:off x="862511" y="1739246"/>
            <a:ext cx="5741489" cy="4744681"/>
          </a:xfrm>
        </p:spPr>
        <p:txBody>
          <a:bodyPr>
            <a:normAutofit/>
          </a:bodyPr>
          <a:lstStyle/>
          <a:p>
            <a:pPr>
              <a:buNone/>
            </a:pPr>
            <a:r>
              <a:rPr lang="en-US" b="1" dirty="0"/>
              <a:t>OEC technicians may occasionally encounter crime scenes. </a:t>
            </a:r>
          </a:p>
          <a:p>
            <a:pPr lvl="1">
              <a:spcAft>
                <a:spcPts val="300"/>
              </a:spcAft>
            </a:pPr>
            <a:r>
              <a:rPr lang="en-US" sz="2200" dirty="0"/>
              <a:t>If you discover a potential crime scene, notify law enforcement immediately. </a:t>
            </a:r>
          </a:p>
          <a:p>
            <a:pPr lvl="1">
              <a:spcAft>
                <a:spcPts val="300"/>
              </a:spcAft>
            </a:pPr>
            <a:r>
              <a:rPr lang="en-US" sz="2200" dirty="0"/>
              <a:t>Take precautions not to remove, move, or otherwise disturb anything in the environment, except as is absolutely necessary to provide critical care to patients.</a:t>
            </a:r>
          </a:p>
          <a:p>
            <a:pPr lvl="2">
              <a:spcAft>
                <a:spcPts val="300"/>
              </a:spcAft>
            </a:pPr>
            <a:r>
              <a:rPr lang="en-US" sz="2000" dirty="0"/>
              <a:t>Any mishandling of evidence can make it inadmissible in court. </a:t>
            </a:r>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3-7</a:t>
            </a:r>
          </a:p>
        </p:txBody>
      </p:sp>
      <p:pic>
        <p:nvPicPr>
          <p:cNvPr id="13314" name="Picture 2" descr="Photo shows a crime scene barred by yellow tape with the text sheriffs line do not cross. Smoke is billowing out in the background of the sce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6462" y="2422770"/>
            <a:ext cx="3406228" cy="232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445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30C553-C19A-4C73-A7D4-DD59A6218621}"/>
              </a:ext>
            </a:extLst>
          </p:cNvPr>
          <p:cNvSpPr>
            <a:spLocks noGrp="1"/>
          </p:cNvSpPr>
          <p:nvPr>
            <p:ph type="title"/>
          </p:nvPr>
        </p:nvSpPr>
        <p:spPr/>
        <p:txBody>
          <a:bodyPr/>
          <a:lstStyle/>
          <a:p>
            <a:pPr marR="0" rtl="0"/>
            <a:r>
              <a:rPr lang="fr-FR" b="1" i="0" u="none" strike="noStrike" kern="1600" baseline="0" dirty="0"/>
              <a:t>Crime Scene Management</a:t>
            </a:r>
          </a:p>
        </p:txBody>
      </p:sp>
      <p:sp>
        <p:nvSpPr>
          <p:cNvPr id="3" name="Text Placeholder 2">
            <a:extLst>
              <a:ext uri="{FF2B5EF4-FFF2-40B4-BE49-F238E27FC236}">
                <a16:creationId xmlns:a16="http://schemas.microsoft.com/office/drawing/2014/main" xmlns="" id="{70989789-5E3A-4816-9915-0E9AD5D39D8E}"/>
              </a:ext>
            </a:extLst>
          </p:cNvPr>
          <p:cNvSpPr>
            <a:spLocks noGrp="1"/>
          </p:cNvSpPr>
          <p:nvPr>
            <p:ph type="body" idx="1"/>
          </p:nvPr>
        </p:nvSpPr>
        <p:spPr>
          <a:xfrm>
            <a:off x="862511" y="1739246"/>
            <a:ext cx="5565998" cy="3986213"/>
          </a:xfrm>
        </p:spPr>
        <p:txBody>
          <a:bodyPr>
            <a:normAutofit/>
          </a:bodyPr>
          <a:lstStyle/>
          <a:p>
            <a:pPr>
              <a:spcAft>
                <a:spcPts val="300"/>
              </a:spcAft>
            </a:pPr>
            <a:r>
              <a:rPr lang="en-US" dirty="0"/>
              <a:t>To avoid this problem, create an accurate “paper trail,” or “chain of custody.”</a:t>
            </a:r>
          </a:p>
          <a:p>
            <a:pPr lvl="1">
              <a:spcAft>
                <a:spcPts val="300"/>
              </a:spcAft>
            </a:pPr>
            <a:r>
              <a:rPr lang="en-US" dirty="0"/>
              <a:t>Accounting for the location of the evidence at each step, from the time of its discovery to its presentation in court</a:t>
            </a:r>
          </a:p>
          <a:p>
            <a:pPr>
              <a:spcAft>
                <a:spcPts val="300"/>
              </a:spcAft>
            </a:pPr>
            <a:r>
              <a:rPr lang="en-US" dirty="0"/>
              <a:t>Let law enforcement personnel handle any materials that could be used as evidence.</a:t>
            </a:r>
            <a:endParaRPr lang="en-US" u="none" strike="noStrike" baseline="0" dirty="0"/>
          </a:p>
        </p:txBody>
      </p:sp>
      <p:pic>
        <p:nvPicPr>
          <p:cNvPr id="4" name="Picture 3"/>
          <p:cNvPicPr>
            <a:picLocks noChangeAspect="1"/>
          </p:cNvPicPr>
          <p:nvPr/>
        </p:nvPicPr>
        <p:blipFill>
          <a:blip r:embed="rId2" cstate="print"/>
          <a:stretch>
            <a:fillRect/>
          </a:stretch>
        </p:blipFill>
        <p:spPr>
          <a:xfrm>
            <a:off x="10476718" y="304932"/>
            <a:ext cx="1359526" cy="1365622"/>
          </a:xfrm>
          <a:prstGeom prst="rect">
            <a:avLst/>
          </a:prstGeom>
        </p:spPr>
      </p:pic>
      <p:sp>
        <p:nvSpPr>
          <p:cNvPr id="6" name="Rectangle 5"/>
          <p:cNvSpPr/>
          <p:nvPr/>
        </p:nvSpPr>
        <p:spPr>
          <a:xfrm>
            <a:off x="10767073" y="759767"/>
            <a:ext cx="817853"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Arial" pitchFamily="34" charset="0"/>
                <a:cs typeface="Arial" pitchFamily="34" charset="0"/>
              </a:rPr>
              <a:t>3-7</a:t>
            </a:r>
          </a:p>
        </p:txBody>
      </p:sp>
      <p:pic>
        <p:nvPicPr>
          <p:cNvPr id="14338" name="Picture 2" descr="Photo shows a female O E C technician being interviewed by the media.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5223" y="1976687"/>
            <a:ext cx="3974006" cy="3024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827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PRESENTATION</a:t>
            </a:r>
          </a:p>
        </p:txBody>
      </p:sp>
      <p:sp>
        <p:nvSpPr>
          <p:cNvPr id="14" name="Content Placeholder 2"/>
          <p:cNvSpPr>
            <a:spLocks noGrp="1"/>
          </p:cNvSpPr>
          <p:nvPr>
            <p:ph idx="1"/>
          </p:nvPr>
        </p:nvSpPr>
        <p:spPr>
          <a:xfrm>
            <a:off x="533400" y="1695450"/>
            <a:ext cx="10831830" cy="4837367"/>
          </a:xfrm>
        </p:spPr>
        <p:txBody>
          <a:bodyPr/>
          <a:lstStyle/>
          <a:p>
            <a:r>
              <a:rPr lang="en-US" sz="1900" dirty="0"/>
              <a:t>It is a chilly afternoon with moderate cloud cover. You have just entered the mid-mountain lodge and are looking forward to a well-earned bowl of hot soup when you are called to respond to a skier who has fallen approximately 30 feet from a chairlift. The skier reportedly landed on a rock pile and is responsive. You notify dispatch that you are responding. Upon arrival, you see that the patient has fallen into a ravine and that extrication will require specialized equipment and other rescuers. Two other OEC technicians are already on scene and have initiated care of the patient. One of the technicians is Peter, the newest member of your patrol, who has been assigned to you for mentoring. He is at the patient’s head while the other technician is assessing the patient for injuries. You note that Peter is wearing only a sweater and a lightweight outer shell. As you approach, Peter, who is shivering, looks up, smiles nervously, and then gives you a brief report on the patient’s condition. Peter is not wearing a hat, and his gloves appear to be soaked. A light, freezing rain begins to fall.</a:t>
            </a:r>
          </a:p>
          <a:p>
            <a:endParaRPr lang="en-US" sz="1900" dirty="0"/>
          </a:p>
          <a:p>
            <a:r>
              <a:rPr lang="en-US" sz="1900" i="1" dirty="0"/>
              <a:t>Do you have one patient to address, or two?</a:t>
            </a:r>
            <a:endParaRPr lang="en-US" sz="1900" dirty="0"/>
          </a:p>
        </p:txBody>
      </p:sp>
    </p:spTree>
    <p:extLst>
      <p:ext uri="{BB962C8B-B14F-4D97-AF65-F5344CB8AC3E}">
        <p14:creationId xmlns:p14="http://schemas.microsoft.com/office/powerpoint/2010/main" val="377588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a:t>CASE UPDATE</a:t>
            </a:r>
          </a:p>
        </p:txBody>
      </p:sp>
      <p:sp>
        <p:nvSpPr>
          <p:cNvPr id="14" name="Content Placeholder 2"/>
          <p:cNvSpPr>
            <a:spLocks noGrp="1"/>
          </p:cNvSpPr>
          <p:nvPr>
            <p:ph idx="1"/>
          </p:nvPr>
        </p:nvSpPr>
        <p:spPr>
          <a:xfrm>
            <a:off x="925830" y="1685925"/>
            <a:ext cx="10287000" cy="4503992"/>
          </a:xfrm>
        </p:spPr>
        <p:txBody>
          <a:bodyPr/>
          <a:lstStyle/>
          <a:p>
            <a:r>
              <a:rPr lang="en-US" dirty="0"/>
              <a:t>Reaching into your pack, you hand Peter your spare wool hat and a dry set of waterproof gloves. You then assist the other technician in attending to the injured patient. Still other rescuers arrive to help with the rescue. As you continue to work, the weather becomes more severe as a mixture of rain and snow begins to fall. The temperature starts to drop, and the wind increases. Peter’s coat is not waterproof, and within minutes, he is soaked. His fingertips are becoming numb, and he repeatedly takes off his gloves to blow on his hands. You are about to say something to him when his stomach growls loudly. Embarrassed, he looks at you and says, “It was a late night last night, and I skipped breakfast.”</a:t>
            </a:r>
          </a:p>
          <a:p>
            <a:endParaRPr lang="en-US" dirty="0"/>
          </a:p>
          <a:p>
            <a:r>
              <a:rPr lang="en-US" i="1" dirty="0"/>
              <a:t>What is the best way to help Peter?</a:t>
            </a:r>
          </a:p>
        </p:txBody>
      </p:sp>
    </p:spTree>
    <p:extLst>
      <p:ext uri="{BB962C8B-B14F-4D97-AF65-F5344CB8AC3E}">
        <p14:creationId xmlns:p14="http://schemas.microsoft.com/office/powerpoint/2010/main" val="11867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0" y="0"/>
            <a:ext cx="12192000" cy="1002089"/>
          </a:xfrm>
        </p:spPr>
        <p:txBody>
          <a:bodyPr/>
          <a:lstStyle/>
          <a:p>
            <a:r>
              <a:rPr lang="en-US" dirty="0"/>
              <a:t>CASE OUTCOME</a:t>
            </a:r>
          </a:p>
        </p:txBody>
      </p:sp>
      <p:sp>
        <p:nvSpPr>
          <p:cNvPr id="14" name="Content Placeholder 2"/>
          <p:cNvSpPr>
            <a:spLocks noGrp="1"/>
          </p:cNvSpPr>
          <p:nvPr>
            <p:ph idx="1"/>
          </p:nvPr>
        </p:nvSpPr>
        <p:spPr>
          <a:xfrm>
            <a:off x="925830" y="1809750"/>
            <a:ext cx="10287000" cy="4380167"/>
          </a:xfrm>
        </p:spPr>
        <p:txBody>
          <a:bodyPr/>
          <a:lstStyle/>
          <a:p>
            <a:r>
              <a:rPr lang="en-US" dirty="0"/>
              <a:t>Pulling Peter aside, you instruct him to remove his wet jacket, and you give him your backup waterproof jacket. You also hand him two of your energy bars. As the rescue efforts continue, Peter realizes that he was not prepared for the scene. You instruct another rescuer to take Peter back to the ski area first-aid station so that he can be checked and warmed up. A few minutes later, Peter is heading to the first-aid room on the back of a snowmobile, covered with a wool blanket. Although Peter survived this event without any major complications, he learned some valuable lessons about being appropriately prepared, both physically and mentally.</a:t>
            </a:r>
          </a:p>
        </p:txBody>
      </p:sp>
    </p:spTree>
    <p:extLst>
      <p:ext uri="{BB962C8B-B14F-4D97-AF65-F5344CB8AC3E}">
        <p14:creationId xmlns:p14="http://schemas.microsoft.com/office/powerpoint/2010/main" val="2132416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sp>
        <p:nvSpPr>
          <p:cNvPr id="3" name="Content Placeholder 2"/>
          <p:cNvSpPr>
            <a:spLocks noGrp="1"/>
          </p:cNvSpPr>
          <p:nvPr>
            <p:ph idx="1"/>
          </p:nvPr>
        </p:nvSpPr>
        <p:spPr>
          <a:xfrm>
            <a:off x="952500" y="1919495"/>
            <a:ext cx="10287000" cy="3829275"/>
          </a:xfrm>
        </p:spPr>
        <p:txBody>
          <a:bodyPr numCol="2"/>
          <a:lstStyle/>
          <a:p>
            <a:r>
              <a:rPr lang="en-US" dirty="0"/>
              <a:t>Body substance isolation (BSI)</a:t>
            </a:r>
          </a:p>
          <a:p>
            <a:r>
              <a:rPr lang="en-US" dirty="0"/>
              <a:t>Contamination</a:t>
            </a:r>
          </a:p>
          <a:p>
            <a:r>
              <a:rPr lang="en-US" dirty="0"/>
              <a:t>Decontamination</a:t>
            </a:r>
          </a:p>
          <a:p>
            <a:r>
              <a:rPr lang="en-US" dirty="0"/>
              <a:t>Disease transmission</a:t>
            </a:r>
          </a:p>
          <a:p>
            <a:r>
              <a:rPr lang="en-US" dirty="0"/>
              <a:t>Hazardous materials</a:t>
            </a:r>
          </a:p>
          <a:p>
            <a:r>
              <a:rPr lang="en-US" dirty="0"/>
              <a:t>Metabolism</a:t>
            </a:r>
          </a:p>
          <a:p>
            <a:r>
              <a:rPr lang="en-US" dirty="0"/>
              <a:t>Nutrition</a:t>
            </a:r>
          </a:p>
          <a:p>
            <a:r>
              <a:rPr lang="en-US" dirty="0"/>
              <a:t>Occupational exposure</a:t>
            </a:r>
          </a:p>
          <a:p>
            <a:r>
              <a:rPr lang="en-US" dirty="0"/>
              <a:t>Pathogen</a:t>
            </a:r>
          </a:p>
          <a:p>
            <a:r>
              <a:rPr lang="en-US" dirty="0"/>
              <a:t>Personal protective equipment (PPE) </a:t>
            </a:r>
          </a:p>
          <a:p>
            <a:r>
              <a:rPr lang="en-US" dirty="0"/>
              <a:t>Safety data sheet (MSDS)</a:t>
            </a:r>
          </a:p>
          <a:p>
            <a:r>
              <a:rPr lang="en-US" dirty="0"/>
              <a:t>Standard precautions</a:t>
            </a:r>
          </a:p>
          <a:p>
            <a:r>
              <a:rPr lang="en-US" dirty="0"/>
              <a:t>Ultraviolet radiation (UVR)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OEC Skill Activities</a:t>
            </a:r>
          </a:p>
        </p:txBody>
      </p:sp>
    </p:spTree>
    <p:extLst>
      <p:ext uri="{BB962C8B-B14F-4D97-AF65-F5344CB8AC3E}">
        <p14:creationId xmlns:p14="http://schemas.microsoft.com/office/powerpoint/2010/main" val="2873605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9CE6CD-99F6-42F4-9F3E-F3D39B84AEC1}"/>
              </a:ext>
            </a:extLst>
          </p:cNvPr>
          <p:cNvSpPr>
            <a:spLocks noGrp="1"/>
          </p:cNvSpPr>
          <p:nvPr>
            <p:ph type="title"/>
          </p:nvPr>
        </p:nvSpPr>
        <p:spPr/>
        <p:txBody>
          <a:bodyPr/>
          <a:lstStyle/>
          <a:p>
            <a:r>
              <a:rPr lang="en-US" dirty="0"/>
              <a:t>OEC Skill 3-1: Removing Contaminated Gloves</a:t>
            </a:r>
          </a:p>
        </p:txBody>
      </p:sp>
      <p:sp>
        <p:nvSpPr>
          <p:cNvPr id="3" name="Content Placeholder 2">
            <a:extLst>
              <a:ext uri="{FF2B5EF4-FFF2-40B4-BE49-F238E27FC236}">
                <a16:creationId xmlns:a16="http://schemas.microsoft.com/office/drawing/2014/main" xmlns="" id="{C4A617E9-63DD-4288-964B-24E3089F56B8}"/>
              </a:ext>
            </a:extLst>
          </p:cNvPr>
          <p:cNvSpPr>
            <a:spLocks noGrp="1"/>
          </p:cNvSpPr>
          <p:nvPr>
            <p:ph sz="half" idx="1"/>
          </p:nvPr>
        </p:nvSpPr>
        <p:spPr/>
        <p:txBody>
          <a:bodyPr/>
          <a:lstStyle/>
          <a:p>
            <a:endParaRPr lang="en-US" dirty="0"/>
          </a:p>
          <a:p>
            <a:r>
              <a:rPr lang="en-US" dirty="0"/>
              <a:t>1. Using your dominant hand, grasp the exterior of the opposite glove at the wrist.</a:t>
            </a:r>
          </a:p>
        </p:txBody>
      </p:sp>
      <p:pic>
        <p:nvPicPr>
          <p:cNvPr id="15362" name="Picture 2" descr="Photo shows the technician grasping the exterior of the opposite glove at the wrist with his other hand. " title="A photo shows the O E C skill of removing contaminated glo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1261"/>
            <a:ext cx="4580978" cy="2873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1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6F14F1A-8F2A-4440-A61E-19A91EC1B509}"/>
              </a:ext>
            </a:extLst>
          </p:cNvPr>
          <p:cNvSpPr>
            <a:spLocks noGrp="1"/>
          </p:cNvSpPr>
          <p:nvPr>
            <p:ph type="title"/>
          </p:nvPr>
        </p:nvSpPr>
        <p:spPr/>
        <p:txBody>
          <a:bodyPr/>
          <a:lstStyle/>
          <a:p>
            <a:r>
              <a:rPr lang="en-US" dirty="0"/>
              <a:t>OEC Skill 3-1: Removing Contaminated Gloves</a:t>
            </a:r>
          </a:p>
        </p:txBody>
      </p:sp>
      <p:sp>
        <p:nvSpPr>
          <p:cNvPr id="3" name="Content Placeholder 2">
            <a:extLst>
              <a:ext uri="{FF2B5EF4-FFF2-40B4-BE49-F238E27FC236}">
                <a16:creationId xmlns:a16="http://schemas.microsoft.com/office/drawing/2014/main" xmlns="" id="{A65150BF-5F0E-4AE2-AC2B-463F8EFB0C22}"/>
              </a:ext>
            </a:extLst>
          </p:cNvPr>
          <p:cNvSpPr>
            <a:spLocks noGrp="1"/>
          </p:cNvSpPr>
          <p:nvPr>
            <p:ph sz="half" idx="1"/>
          </p:nvPr>
        </p:nvSpPr>
        <p:spPr/>
        <p:txBody>
          <a:bodyPr/>
          <a:lstStyle/>
          <a:p>
            <a:endParaRPr lang="en-US" dirty="0"/>
          </a:p>
          <a:p>
            <a:r>
              <a:rPr lang="en-US" dirty="0"/>
              <a:t>2. Carefully fold the glove over and peel it back, turning it inside out.</a:t>
            </a:r>
          </a:p>
        </p:txBody>
      </p:sp>
      <p:pic>
        <p:nvPicPr>
          <p:cNvPr id="5" name="Picture 3" descr="Photo shows him carefully folding the glove over and peeling it back, turning it inside out." title="A photo shows the O E C skill of removing contaminated glo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6968" y="2511587"/>
            <a:ext cx="4629954" cy="2892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467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112DB6-D972-4586-94D3-A9D607B6CB45}"/>
              </a:ext>
            </a:extLst>
          </p:cNvPr>
          <p:cNvSpPr>
            <a:spLocks noGrp="1"/>
          </p:cNvSpPr>
          <p:nvPr>
            <p:ph type="title"/>
          </p:nvPr>
        </p:nvSpPr>
        <p:spPr/>
        <p:txBody>
          <a:bodyPr/>
          <a:lstStyle/>
          <a:p>
            <a:r>
              <a:rPr lang="en-US" dirty="0"/>
              <a:t>OEC Skill 3-1: Removing Contaminated Gloves</a:t>
            </a:r>
          </a:p>
        </p:txBody>
      </p:sp>
      <p:sp>
        <p:nvSpPr>
          <p:cNvPr id="3" name="Content Placeholder 2">
            <a:extLst>
              <a:ext uri="{FF2B5EF4-FFF2-40B4-BE49-F238E27FC236}">
                <a16:creationId xmlns:a16="http://schemas.microsoft.com/office/drawing/2014/main" xmlns="" id="{F034C256-D706-4FFB-A479-5560ECEC6FD8}"/>
              </a:ext>
            </a:extLst>
          </p:cNvPr>
          <p:cNvSpPr>
            <a:spLocks noGrp="1"/>
          </p:cNvSpPr>
          <p:nvPr>
            <p:ph sz="half" idx="1"/>
          </p:nvPr>
        </p:nvSpPr>
        <p:spPr/>
        <p:txBody>
          <a:bodyPr/>
          <a:lstStyle/>
          <a:p>
            <a:endParaRPr lang="en-US" dirty="0"/>
          </a:p>
          <a:p>
            <a:r>
              <a:rPr lang="en-US" dirty="0"/>
              <a:t>3. Once removed, hold the glove in your gloved dominant hand.</a:t>
            </a:r>
          </a:p>
        </p:txBody>
      </p:sp>
      <p:pic>
        <p:nvPicPr>
          <p:cNvPr id="5" name="Picture 4" descr="Photo shows him holding the removed glove in his other gloved hand." title="A photo shows the O E C skill of removing contaminated glo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9220"/>
            <a:ext cx="4612670" cy="286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3693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17F517-6C97-4ACB-98EE-1394755A7EB2}"/>
              </a:ext>
            </a:extLst>
          </p:cNvPr>
          <p:cNvSpPr>
            <a:spLocks noGrp="1"/>
          </p:cNvSpPr>
          <p:nvPr>
            <p:ph type="title"/>
          </p:nvPr>
        </p:nvSpPr>
        <p:spPr/>
        <p:txBody>
          <a:bodyPr/>
          <a:lstStyle/>
          <a:p>
            <a:r>
              <a:rPr lang="en-US" dirty="0"/>
              <a:t>OEC Skill 3-1: Removing Contaminated Gloves</a:t>
            </a:r>
          </a:p>
        </p:txBody>
      </p:sp>
      <p:sp>
        <p:nvSpPr>
          <p:cNvPr id="3" name="Content Placeholder 2">
            <a:extLst>
              <a:ext uri="{FF2B5EF4-FFF2-40B4-BE49-F238E27FC236}">
                <a16:creationId xmlns:a16="http://schemas.microsoft.com/office/drawing/2014/main" xmlns="" id="{6C68ACCE-B849-4E7C-98A9-EBE8D549402A}"/>
              </a:ext>
            </a:extLst>
          </p:cNvPr>
          <p:cNvSpPr>
            <a:spLocks noGrp="1"/>
          </p:cNvSpPr>
          <p:nvPr>
            <p:ph sz="half" idx="1"/>
          </p:nvPr>
        </p:nvSpPr>
        <p:spPr>
          <a:xfrm>
            <a:off x="882869" y="1461052"/>
            <a:ext cx="4855464" cy="4729436"/>
          </a:xfrm>
        </p:spPr>
        <p:txBody>
          <a:bodyPr/>
          <a:lstStyle/>
          <a:p>
            <a:endParaRPr lang="en-US" dirty="0"/>
          </a:p>
          <a:p>
            <a:r>
              <a:rPr lang="en-US" dirty="0"/>
              <a:t>4. Place your ungloved fingers inside the cuff of the glove on your dominant hand, being careful not to touch the exterior.</a:t>
            </a:r>
          </a:p>
        </p:txBody>
      </p:sp>
      <p:pic>
        <p:nvPicPr>
          <p:cNvPr id="5" name="Picture 5" descr="Photo shows him placing his ungloved fingers inside the cuff of the glove on his hand. " title="A photo shows the O E C skill of removing contaminated glo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4263"/>
            <a:ext cx="4569452" cy="28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873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6AA916-E47A-4E10-BC21-B48112523299}"/>
              </a:ext>
            </a:extLst>
          </p:cNvPr>
          <p:cNvSpPr>
            <a:spLocks noGrp="1"/>
          </p:cNvSpPr>
          <p:nvPr>
            <p:ph type="title"/>
          </p:nvPr>
        </p:nvSpPr>
        <p:spPr/>
        <p:txBody>
          <a:bodyPr/>
          <a:lstStyle/>
          <a:p>
            <a:r>
              <a:rPr lang="en-US" dirty="0"/>
              <a:t>OEC Skill 3-1: Removing Contaminated Gloves</a:t>
            </a:r>
          </a:p>
        </p:txBody>
      </p:sp>
      <p:sp>
        <p:nvSpPr>
          <p:cNvPr id="3" name="Content Placeholder 2">
            <a:extLst>
              <a:ext uri="{FF2B5EF4-FFF2-40B4-BE49-F238E27FC236}">
                <a16:creationId xmlns:a16="http://schemas.microsoft.com/office/drawing/2014/main" xmlns="" id="{D14C36C4-C749-4307-B68B-8C2F477BA63C}"/>
              </a:ext>
            </a:extLst>
          </p:cNvPr>
          <p:cNvSpPr>
            <a:spLocks noGrp="1"/>
          </p:cNvSpPr>
          <p:nvPr>
            <p:ph sz="half" idx="1"/>
          </p:nvPr>
        </p:nvSpPr>
        <p:spPr/>
        <p:txBody>
          <a:bodyPr/>
          <a:lstStyle/>
          <a:p>
            <a:endParaRPr lang="en-US" dirty="0"/>
          </a:p>
          <a:p>
            <a:r>
              <a:rPr lang="en-US" dirty="0"/>
              <a:t>5. Carefully peel the glove off the hand, turning the glove inside out as you remove it. When finished, both gloves should be turned inside out, with the second glove serving as a container for the first glove.</a:t>
            </a:r>
          </a:p>
        </p:txBody>
      </p:sp>
      <p:pic>
        <p:nvPicPr>
          <p:cNvPr id="5" name="Picture 6" descr="Photo shows the technician carefully peeling the glove off the hand, turning the glove inside out. " title="A photo shows the O E C skill of removing contaminated glo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18522"/>
            <a:ext cx="4580978" cy="2849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64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4352E-31B0-463B-BB92-B91A5F5F650A}"/>
              </a:ext>
            </a:extLst>
          </p:cNvPr>
          <p:cNvSpPr>
            <a:spLocks noGrp="1"/>
          </p:cNvSpPr>
          <p:nvPr>
            <p:ph type="title"/>
          </p:nvPr>
        </p:nvSpPr>
        <p:spPr/>
        <p:txBody>
          <a:bodyPr/>
          <a:lstStyle/>
          <a:p>
            <a:r>
              <a:rPr lang="en-US" dirty="0"/>
              <a:t>Chapter Overview</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2AF57B26-00F5-4EF2-9832-1CF5E0033B35}"/>
              </a:ext>
            </a:extLst>
          </p:cNvPr>
          <p:cNvSpPr>
            <a:spLocks noGrp="1"/>
          </p:cNvSpPr>
          <p:nvPr>
            <p:ph type="body" idx="1"/>
          </p:nvPr>
        </p:nvSpPr>
        <p:spPr>
          <a:xfrm>
            <a:off x="877025" y="1884390"/>
            <a:ext cx="10435590" cy="3986213"/>
          </a:xfrm>
        </p:spPr>
        <p:txBody>
          <a:bodyPr>
            <a:normAutofit fontScale="25000" lnSpcReduction="20000"/>
          </a:bodyPr>
          <a:lstStyle/>
          <a:p>
            <a:pPr marR="0" lvl="0">
              <a:lnSpc>
                <a:spcPct val="120000"/>
              </a:lnSpc>
            </a:pPr>
            <a:r>
              <a:rPr lang="en-US" sz="8800" dirty="0"/>
              <a:t>OEC technicians must be prepared to respond to a wide variety of situations. </a:t>
            </a:r>
          </a:p>
          <a:p>
            <a:pPr marR="0" lvl="0">
              <a:lnSpc>
                <a:spcPct val="120000"/>
              </a:lnSpc>
            </a:pPr>
            <a:r>
              <a:rPr lang="en-US" sz="8800" dirty="0"/>
              <a:t>Some situations will involve assessment and basic treatment of a single patient in mild weather. </a:t>
            </a:r>
          </a:p>
          <a:p>
            <a:pPr lvl="1">
              <a:lnSpc>
                <a:spcPct val="120000"/>
              </a:lnSpc>
              <a:spcBef>
                <a:spcPts val="600"/>
              </a:spcBef>
              <a:spcAft>
                <a:spcPts val="600"/>
              </a:spcAft>
            </a:pPr>
            <a:r>
              <a:rPr lang="en-US" sz="8000" dirty="0"/>
              <a:t>Can be complicated by such factors as darkness, rain, snow, and steep terrain</a:t>
            </a:r>
          </a:p>
          <a:p>
            <a:pPr lvl="1">
              <a:lnSpc>
                <a:spcPct val="120000"/>
              </a:lnSpc>
              <a:spcBef>
                <a:spcPts val="600"/>
              </a:spcBef>
              <a:spcAft>
                <a:spcPts val="600"/>
              </a:spcAft>
            </a:pPr>
            <a:r>
              <a:rPr lang="en-US" sz="8000" dirty="0"/>
              <a:t>It’s essential to have an awareness of </a:t>
            </a:r>
            <a:r>
              <a:rPr lang="en-US" sz="7800" dirty="0"/>
              <a:t>overall well-being, can adapt to environmental changes, and are conscious of scene dynamics. </a:t>
            </a:r>
          </a:p>
          <a:p>
            <a:pPr>
              <a:lnSpc>
                <a:spcPct val="120000"/>
              </a:lnSpc>
              <a:spcBef>
                <a:spcPts val="600"/>
              </a:spcBef>
              <a:spcAft>
                <a:spcPts val="600"/>
              </a:spcAft>
            </a:pPr>
            <a:r>
              <a:rPr lang="en-US" sz="8200" dirty="0"/>
              <a:t>Must have a basic understanding of infectious diseases and hazardous materials</a:t>
            </a:r>
          </a:p>
          <a:p>
            <a:pPr marR="0" lvl="0">
              <a:lnSpc>
                <a:spcPct val="120000"/>
              </a:lnSpc>
            </a:pPr>
            <a:r>
              <a:rPr lang="en-US" sz="8800" dirty="0"/>
              <a:t>One of the most important skills is taking care of yourself. </a:t>
            </a:r>
          </a:p>
          <a:p>
            <a:pPr marR="0" lvl="1" rtl="0"/>
            <a:endParaRPr lang="en-US"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638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94352E-31B0-463B-BB92-B91A5F5F650A}"/>
              </a:ext>
            </a:extLst>
          </p:cNvPr>
          <p:cNvSpPr>
            <a:spLocks noGrp="1"/>
          </p:cNvSpPr>
          <p:nvPr>
            <p:ph type="title"/>
          </p:nvPr>
        </p:nvSpPr>
        <p:spPr/>
        <p:txBody>
          <a:bodyPr/>
          <a:lstStyle/>
          <a:p>
            <a:r>
              <a:rPr lang="en-US" dirty="0"/>
              <a:t>Chapter Overview</a:t>
            </a:r>
            <a:endParaRPr lang="en-US" b="1" i="0" u="none" strike="noStrike" kern="1600" baseline="0" dirty="0">
              <a:latin typeface="Times New Roman" panose="02020603050405020304" pitchFamily="18" charset="0"/>
            </a:endParaRPr>
          </a:p>
        </p:txBody>
      </p:sp>
      <p:sp>
        <p:nvSpPr>
          <p:cNvPr id="3" name="Text Placeholder 2">
            <a:extLst>
              <a:ext uri="{FF2B5EF4-FFF2-40B4-BE49-F238E27FC236}">
                <a16:creationId xmlns:a16="http://schemas.microsoft.com/office/drawing/2014/main" xmlns="" id="{2AF57B26-00F5-4EF2-9832-1CF5E0033B35}"/>
              </a:ext>
            </a:extLst>
          </p:cNvPr>
          <p:cNvSpPr>
            <a:spLocks noGrp="1"/>
          </p:cNvSpPr>
          <p:nvPr>
            <p:ph type="body" idx="1"/>
          </p:nvPr>
        </p:nvSpPr>
        <p:spPr>
          <a:xfrm>
            <a:off x="891540" y="1930400"/>
            <a:ext cx="10435590" cy="3962400"/>
          </a:xfrm>
        </p:spPr>
        <p:txBody>
          <a:bodyPr>
            <a:normAutofit lnSpcReduction="10000"/>
          </a:bodyPr>
          <a:lstStyle/>
          <a:p>
            <a:pPr marR="0" lvl="0">
              <a:lnSpc>
                <a:spcPct val="110000"/>
              </a:lnSpc>
              <a:spcBef>
                <a:spcPts val="600"/>
              </a:spcBef>
              <a:spcAft>
                <a:spcPts val="600"/>
              </a:spcAft>
            </a:pPr>
            <a:r>
              <a:rPr lang="en-US" sz="2400" dirty="0"/>
              <a:t>Contagious disease is another hazard.</a:t>
            </a:r>
          </a:p>
          <a:p>
            <a:pPr lvl="1">
              <a:lnSpc>
                <a:spcPct val="110000"/>
              </a:lnSpc>
              <a:spcBef>
                <a:spcPts val="600"/>
              </a:spcBef>
              <a:spcAft>
                <a:spcPts val="600"/>
              </a:spcAft>
            </a:pPr>
            <a:r>
              <a:rPr lang="en-US" sz="2200" dirty="0"/>
              <a:t>Learn how communicable diseases are transmitted and how to protect yourself from becoming infected. </a:t>
            </a:r>
          </a:p>
          <a:p>
            <a:pPr lvl="1">
              <a:lnSpc>
                <a:spcPct val="110000"/>
              </a:lnSpc>
              <a:spcBef>
                <a:spcPts val="600"/>
              </a:spcBef>
              <a:spcAft>
                <a:spcPts val="600"/>
              </a:spcAft>
            </a:pPr>
            <a:r>
              <a:rPr lang="en-US" sz="2200" dirty="0"/>
              <a:t>Adopting a standardized approach to all patients by wearing appropriate protective equipment and properly decontaminating equipment after each patient encounter will reduce the risk of occupational exposures.</a:t>
            </a:r>
          </a:p>
          <a:p>
            <a:pPr lvl="0">
              <a:lnSpc>
                <a:spcPct val="110000"/>
              </a:lnSpc>
              <a:spcBef>
                <a:spcPts val="600"/>
              </a:spcBef>
              <a:spcAft>
                <a:spcPts val="600"/>
              </a:spcAft>
            </a:pPr>
            <a:r>
              <a:rPr lang="en-US" sz="2400" dirty="0"/>
              <a:t>This chapter emphasizes the importance of scene safety.</a:t>
            </a:r>
          </a:p>
          <a:p>
            <a:pPr lvl="1">
              <a:lnSpc>
                <a:spcPct val="110000"/>
              </a:lnSpc>
              <a:spcBef>
                <a:spcPts val="600"/>
              </a:spcBef>
              <a:spcAft>
                <a:spcPts val="600"/>
              </a:spcAft>
            </a:pPr>
            <a:r>
              <a:rPr lang="en-US" dirty="0"/>
              <a:t> Always make the scene safe before approaching the patient.</a:t>
            </a:r>
          </a:p>
          <a:p>
            <a:pPr lvl="1">
              <a:lnSpc>
                <a:spcPct val="110000"/>
              </a:lnSpc>
              <a:spcBef>
                <a:spcPts val="600"/>
              </a:spcBef>
              <a:spcAft>
                <a:spcPts val="600"/>
              </a:spcAft>
            </a:pPr>
            <a:r>
              <a:rPr lang="en-US" dirty="0"/>
              <a:t> Protect yourself and others when approaching each patient. </a:t>
            </a:r>
          </a:p>
          <a:p>
            <a:pPr lvl="1">
              <a:spcAft>
                <a:spcPts val="800"/>
              </a:spcAft>
              <a:buNone/>
            </a:pPr>
            <a:endParaRPr lang="en-US" sz="2200" dirty="0"/>
          </a:p>
          <a:p>
            <a:pPr marR="0" lvl="1" rtl="0">
              <a:spcAft>
                <a:spcPts val="800"/>
              </a:spcAft>
            </a:pPr>
            <a:endParaRPr lang="en-US" b="0" i="0" u="none" strike="noStrike" baseline="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86141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Preparing to Work Outdoors</a:t>
            </a:r>
          </a:p>
        </p:txBody>
      </p:sp>
    </p:spTree>
    <p:extLst>
      <p:ext uri="{BB962C8B-B14F-4D97-AF65-F5344CB8AC3E}">
        <p14:creationId xmlns:p14="http://schemas.microsoft.com/office/powerpoint/2010/main" val="171247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4234</TotalTime>
  <Words>3075</Words>
  <Application>Microsoft Office PowerPoint</Application>
  <PresentationFormat>Widescreen</PresentationFormat>
  <Paragraphs>344</Paragraphs>
  <Slides>55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55</vt:i4>
      </vt:variant>
    </vt:vector>
  </HeadingPairs>
  <TitlesOfParts>
    <vt:vector size="60" baseType="lpstr">
      <vt:lpstr>Arial</vt:lpstr>
      <vt:lpstr>Calibri</vt:lpstr>
      <vt:lpstr>Times New Roman</vt:lpstr>
      <vt:lpstr>Wingdings</vt:lpstr>
      <vt:lpstr>Educational subjects 16x9</vt:lpstr>
      <vt:lpstr>Rescue Basics</vt:lpstr>
      <vt:lpstr>The following presentation will utilize two symbols to identify material necessary for an OEC Technician to comprehend:</vt:lpstr>
      <vt:lpstr>Objectives</vt:lpstr>
      <vt:lpstr>Objectives</vt:lpstr>
      <vt:lpstr>Key Terms</vt:lpstr>
      <vt:lpstr>PowerPoint Presentation</vt:lpstr>
      <vt:lpstr>Chapter Overview</vt:lpstr>
      <vt:lpstr>Chapter Overview</vt:lpstr>
      <vt:lpstr>PowerPoint Presentation</vt:lpstr>
      <vt:lpstr>Preparing to Work Outdoors</vt:lpstr>
      <vt:lpstr>Preparing to Work Outdoors</vt:lpstr>
      <vt:lpstr>Preparing to Work Outdoors</vt:lpstr>
      <vt:lpstr>Preparing to Work Outdoors</vt:lpstr>
      <vt:lpstr>Preparing to Work Outdoors</vt:lpstr>
      <vt:lpstr>Preparing to Work Outdoors</vt:lpstr>
      <vt:lpstr>Preparing to Work Outdoors</vt:lpstr>
      <vt:lpstr>Preparing to Work Outdoors</vt:lpstr>
      <vt:lpstr>Preparing to Work Outdoors</vt:lpstr>
      <vt:lpstr>Preparing to Work Outdoors</vt:lpstr>
      <vt:lpstr>Preparing to Work Outdoors</vt:lpstr>
      <vt:lpstr>Preparing to Work Outdoors</vt:lpstr>
      <vt:lpstr>Preparing to Work Outdoors</vt:lpstr>
      <vt:lpstr>Preparing to Work Outdoors</vt:lpstr>
      <vt:lpstr>PowerPoint Presentation</vt:lpstr>
      <vt:lpstr>Protecting Yourself from Disease</vt:lpstr>
      <vt:lpstr>Protecting Yourself from Disease</vt:lpstr>
      <vt:lpstr>Protecting Yourself from Disease</vt:lpstr>
      <vt:lpstr>Protecting Yourself from Disease</vt:lpstr>
      <vt:lpstr>Protecting Yourself from Disease</vt:lpstr>
      <vt:lpstr>Protecting Yourself from Disease</vt:lpstr>
      <vt:lpstr>Protecting Yourself from Disease: PPE</vt:lpstr>
      <vt:lpstr>Protecting Yourself from Disease: PPE</vt:lpstr>
      <vt:lpstr>Protecting Yourself from Disease: PPE</vt:lpstr>
      <vt:lpstr>Protecting Yourself from Disease: PPE</vt:lpstr>
      <vt:lpstr>Protecting Yourself from Disease: PPE</vt:lpstr>
      <vt:lpstr>Protecting Yourself from Disease: Hand Washing</vt:lpstr>
      <vt:lpstr>Protecting Yourself from Disease</vt:lpstr>
      <vt:lpstr>Protecting Yourself from Disease</vt:lpstr>
      <vt:lpstr>PowerPoint Presentation</vt:lpstr>
      <vt:lpstr>Dealing with Hazardous Materials</vt:lpstr>
      <vt:lpstr>Dealing with Hazardous Materials</vt:lpstr>
      <vt:lpstr>Dealing with Hazardous Materials</vt:lpstr>
      <vt:lpstr>PowerPoint Presentation</vt:lpstr>
      <vt:lpstr>Crime Scene Management</vt:lpstr>
      <vt:lpstr>Crime Scene Management</vt:lpstr>
      <vt:lpstr>PowerPoint Presentation</vt:lpstr>
      <vt:lpstr>CASE PRESENTATION</vt:lpstr>
      <vt:lpstr>CASE UPDATE</vt:lpstr>
      <vt:lpstr>CASE OUTCOME</vt:lpstr>
      <vt:lpstr>PowerPoint Presentation</vt:lpstr>
      <vt:lpstr>OEC Skill 3-1: Removing Contaminated Gloves</vt:lpstr>
      <vt:lpstr>OEC Skill 3-1: Removing Contaminated Gloves</vt:lpstr>
      <vt:lpstr>OEC Skill 3-1: Removing Contaminated Gloves</vt:lpstr>
      <vt:lpstr>OEC Skill 3-1: Removing Contaminated Gloves</vt:lpstr>
      <vt:lpstr>OEC Skill 3-1: Removing Contaminated Gloves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Sue M</cp:lastModifiedBy>
  <cp:revision>371</cp:revision>
  <dcterms:created xsi:type="dcterms:W3CDTF">2019-03-08T18:11:57Z</dcterms:created>
  <dcterms:modified xsi:type="dcterms:W3CDTF">2024-01-25T16:50:58Z</dcterms:modified>
</cp:coreProperties>
</file>