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258" r:id="rId2"/>
    <p:sldId id="401" r:id="rId3"/>
    <p:sldId id="276" r:id="rId4"/>
    <p:sldId id="384" r:id="rId5"/>
    <p:sldId id="402" r:id="rId6"/>
    <p:sldId id="267" r:id="rId7"/>
    <p:sldId id="260" r:id="rId8"/>
    <p:sldId id="404" r:id="rId9"/>
    <p:sldId id="388" r:id="rId10"/>
    <p:sldId id="305" r:id="rId11"/>
    <p:sldId id="403" r:id="rId12"/>
    <p:sldId id="256" r:id="rId13"/>
    <p:sldId id="257" r:id="rId14"/>
    <p:sldId id="410" r:id="rId15"/>
    <p:sldId id="389" r:id="rId16"/>
    <p:sldId id="390" r:id="rId17"/>
    <p:sldId id="261" r:id="rId18"/>
    <p:sldId id="262" r:id="rId19"/>
    <p:sldId id="405" r:id="rId20"/>
    <p:sldId id="263" r:id="rId21"/>
    <p:sldId id="269" r:id="rId22"/>
    <p:sldId id="270" r:id="rId23"/>
    <p:sldId id="275" r:id="rId24"/>
    <p:sldId id="392" r:id="rId25"/>
    <p:sldId id="397" r:id="rId26"/>
    <p:sldId id="393" r:id="rId27"/>
    <p:sldId id="398" r:id="rId28"/>
    <p:sldId id="411" r:id="rId29"/>
    <p:sldId id="278" r:id="rId30"/>
    <p:sldId id="279" r:id="rId31"/>
    <p:sldId id="394" r:id="rId32"/>
    <p:sldId id="283" r:id="rId33"/>
    <p:sldId id="399" r:id="rId34"/>
    <p:sldId id="284" r:id="rId35"/>
    <p:sldId id="285" r:id="rId36"/>
    <p:sldId id="286" r:id="rId37"/>
    <p:sldId id="287" r:id="rId38"/>
    <p:sldId id="288" r:id="rId39"/>
    <p:sldId id="289" r:id="rId40"/>
    <p:sldId id="290" r:id="rId41"/>
    <p:sldId id="291" r:id="rId42"/>
    <p:sldId id="406" r:id="rId43"/>
    <p:sldId id="294" r:id="rId44"/>
    <p:sldId id="295" r:id="rId45"/>
    <p:sldId id="296" r:id="rId46"/>
    <p:sldId id="407" r:id="rId47"/>
    <p:sldId id="297" r:id="rId48"/>
    <p:sldId id="298" r:id="rId49"/>
    <p:sldId id="408" r:id="rId50"/>
    <p:sldId id="299" r:id="rId51"/>
    <p:sldId id="300" r:id="rId52"/>
    <p:sldId id="409" r:id="rId53"/>
    <p:sldId id="304" r:id="rId54"/>
    <p:sldId id="306" r:id="rId55"/>
    <p:sldId id="307" r:id="rId56"/>
    <p:sldId id="412" r:id="rId57"/>
    <p:sldId id="309" r:id="rId58"/>
    <p:sldId id="310" r:id="rId59"/>
    <p:sldId id="400" r:id="rId60"/>
    <p:sldId id="311" r:id="rId61"/>
    <p:sldId id="312" r:id="rId62"/>
    <p:sldId id="277" r:id="rId63"/>
    <p:sldId id="280" r:id="rId64"/>
    <p:sldId id="281" r:id="rId65"/>
    <p:sldId id="385" r:id="rId66"/>
    <p:sldId id="386" r:id="rId67"/>
    <p:sldId id="376" r:id="rId68"/>
    <p:sldId id="387"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ABD0B-9DB8-4055-9050-BDE2DC838AC7}" v="22" dt="2020-06-28T04:23:17.324"/>
    <p1510:client id="{E8143620-88AC-9042-A2F2-22FAB355B16F}" v="2" dt="2020-06-27T06:54:56.41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3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E8143620-88AC-9042-A2F2-22FAB355B16F}"/>
    <pc:docChg chg="modSld">
      <pc:chgData name="Kathy Moczerniak" userId="482eff44a8730993" providerId="LiveId" clId="{E8143620-88AC-9042-A2F2-22FAB355B16F}" dt="2020-06-27T06:54:56.411" v="1" actId="1076"/>
      <pc:docMkLst>
        <pc:docMk/>
      </pc:docMkLst>
      <pc:sldChg chg="modSp">
        <pc:chgData name="Kathy Moczerniak" userId="482eff44a8730993" providerId="LiveId" clId="{E8143620-88AC-9042-A2F2-22FAB355B16F}" dt="2020-06-27T06:54:56.411" v="1" actId="1076"/>
        <pc:sldMkLst>
          <pc:docMk/>
          <pc:sldMk cId="2817461240" sldId="298"/>
        </pc:sldMkLst>
        <pc:spChg chg="mod">
          <ac:chgData name="Kathy Moczerniak" userId="482eff44a8730993" providerId="LiveId" clId="{E8143620-88AC-9042-A2F2-22FAB355B16F}" dt="2020-06-27T06:54:56.411" v="1" actId="1076"/>
          <ac:spMkLst>
            <pc:docMk/>
            <pc:sldMk cId="2817461240" sldId="298"/>
            <ac:spMk id="3" creationId="{878365B3-4BD6-475F-B3B8-3B0321CE1F50}"/>
          </ac:spMkLst>
        </pc:spChg>
      </pc:sldChg>
    </pc:docChg>
  </pc:docChgLst>
  <pc:docChgLst>
    <pc:chgData name="Kathy Moczerniak" userId="482eff44a8730993" providerId="LiveId" clId="{B2EABD0B-9DB8-4055-9050-BDE2DC838AC7}"/>
    <pc:docChg chg="undo custSel addSld delSld modSld">
      <pc:chgData name="Kathy Moczerniak" userId="482eff44a8730993" providerId="LiveId" clId="{B2EABD0B-9DB8-4055-9050-BDE2DC838AC7}" dt="2020-06-28T04:10:10.402" v="284" actId="21"/>
      <pc:docMkLst>
        <pc:docMk/>
      </pc:docMkLst>
      <pc:sldChg chg="modSp mod">
        <pc:chgData name="Kathy Moczerniak" userId="482eff44a8730993" providerId="LiveId" clId="{B2EABD0B-9DB8-4055-9050-BDE2DC838AC7}" dt="2020-06-28T01:49:07.559" v="141" actId="255"/>
        <pc:sldMkLst>
          <pc:docMk/>
          <pc:sldMk cId="3859383960" sldId="256"/>
        </pc:sldMkLst>
        <pc:spChg chg="mod">
          <ac:chgData name="Kathy Moczerniak" userId="482eff44a8730993" providerId="LiveId" clId="{B2EABD0B-9DB8-4055-9050-BDE2DC838AC7}" dt="2020-06-28T01:49:07.559" v="141" actId="255"/>
          <ac:spMkLst>
            <pc:docMk/>
            <pc:sldMk cId="3859383960" sldId="256"/>
            <ac:spMk id="3" creationId="{3373F000-F058-4157-9276-E82F47BF0A12}"/>
          </ac:spMkLst>
        </pc:spChg>
      </pc:sldChg>
      <pc:sldChg chg="modSp mod">
        <pc:chgData name="Kathy Moczerniak" userId="482eff44a8730993" providerId="LiveId" clId="{B2EABD0B-9DB8-4055-9050-BDE2DC838AC7}" dt="2020-06-28T01:54:32.223" v="143" actId="20577"/>
        <pc:sldMkLst>
          <pc:docMk/>
          <pc:sldMk cId="1472637781" sldId="257"/>
        </pc:sldMkLst>
        <pc:spChg chg="mod">
          <ac:chgData name="Kathy Moczerniak" userId="482eff44a8730993" providerId="LiveId" clId="{B2EABD0B-9DB8-4055-9050-BDE2DC838AC7}" dt="2020-06-28T01:54:32.223" v="143" actId="20577"/>
          <ac:spMkLst>
            <pc:docMk/>
            <pc:sldMk cId="1472637781" sldId="257"/>
            <ac:spMk id="3" creationId="{E174E907-01E7-48AA-9F24-02BFFD94A796}"/>
          </ac:spMkLst>
        </pc:spChg>
        <pc:spChg chg="mod">
          <ac:chgData name="Kathy Moczerniak" userId="482eff44a8730993" providerId="LiveId" clId="{B2EABD0B-9DB8-4055-9050-BDE2DC838AC7}" dt="2020-06-27T06:44:43.331" v="37" actId="2711"/>
          <ac:spMkLst>
            <pc:docMk/>
            <pc:sldMk cId="1472637781" sldId="257"/>
            <ac:spMk id="4" creationId="{00000000-0000-0000-0000-000000000000}"/>
          </ac:spMkLst>
        </pc:spChg>
      </pc:sldChg>
      <pc:sldChg chg="modSp mod">
        <pc:chgData name="Kathy Moczerniak" userId="482eff44a8730993" providerId="LiveId" clId="{B2EABD0B-9DB8-4055-9050-BDE2DC838AC7}" dt="2020-06-28T02:03:58.348" v="156" actId="1076"/>
        <pc:sldMkLst>
          <pc:docMk/>
          <pc:sldMk cId="141078263" sldId="261"/>
        </pc:sldMkLst>
        <pc:spChg chg="mod">
          <ac:chgData name="Kathy Moczerniak" userId="482eff44a8730993" providerId="LiveId" clId="{B2EABD0B-9DB8-4055-9050-BDE2DC838AC7}" dt="2020-06-27T06:55:54.582" v="124"/>
          <ac:spMkLst>
            <pc:docMk/>
            <pc:sldMk cId="141078263" sldId="261"/>
            <ac:spMk id="2" creationId="{AFF2F3D1-14A2-4E7E-BC5E-438197A86D13}"/>
          </ac:spMkLst>
        </pc:spChg>
        <pc:spChg chg="mod">
          <ac:chgData name="Kathy Moczerniak" userId="482eff44a8730993" providerId="LiveId" clId="{B2EABD0B-9DB8-4055-9050-BDE2DC838AC7}" dt="2020-06-28T02:03:58.348" v="156" actId="1076"/>
          <ac:spMkLst>
            <pc:docMk/>
            <pc:sldMk cId="141078263" sldId="261"/>
            <ac:spMk id="3" creationId="{2A5965C3-790C-4855-9DD4-8124BF5B353A}"/>
          </ac:spMkLst>
        </pc:spChg>
      </pc:sldChg>
      <pc:sldChg chg="modSp mod">
        <pc:chgData name="Kathy Moczerniak" userId="482eff44a8730993" providerId="LiveId" clId="{B2EABD0B-9DB8-4055-9050-BDE2DC838AC7}" dt="2020-06-28T02:04:49.590" v="159" actId="20577"/>
        <pc:sldMkLst>
          <pc:docMk/>
          <pc:sldMk cId="2963061100" sldId="262"/>
        </pc:sldMkLst>
        <pc:spChg chg="mod">
          <ac:chgData name="Kathy Moczerniak" userId="482eff44a8730993" providerId="LiveId" clId="{B2EABD0B-9DB8-4055-9050-BDE2DC838AC7}" dt="2020-06-27T06:55:54.582" v="124"/>
          <ac:spMkLst>
            <pc:docMk/>
            <pc:sldMk cId="2963061100" sldId="262"/>
            <ac:spMk id="2" creationId="{9DEA1CB5-DED0-4D9A-9894-30A81AF4E2D8}"/>
          </ac:spMkLst>
        </pc:spChg>
        <pc:spChg chg="mod">
          <ac:chgData name="Kathy Moczerniak" userId="482eff44a8730993" providerId="LiveId" clId="{B2EABD0B-9DB8-4055-9050-BDE2DC838AC7}" dt="2020-06-28T02:04:49.590" v="159" actId="20577"/>
          <ac:spMkLst>
            <pc:docMk/>
            <pc:sldMk cId="2963061100" sldId="262"/>
            <ac:spMk id="3" creationId="{A22E0EA7-BBFC-4EB4-8CC0-D254B3328888}"/>
          </ac:spMkLst>
        </pc:spChg>
      </pc:sldChg>
      <pc:sldChg chg="modSp mod">
        <pc:chgData name="Kathy Moczerniak" userId="482eff44a8730993" providerId="LiveId" clId="{B2EABD0B-9DB8-4055-9050-BDE2DC838AC7}" dt="2020-06-28T02:28:50.629" v="160" actId="20577"/>
        <pc:sldMkLst>
          <pc:docMk/>
          <pc:sldMk cId="4146124230" sldId="263"/>
        </pc:sldMkLst>
        <pc:spChg chg="mod">
          <ac:chgData name="Kathy Moczerniak" userId="482eff44a8730993" providerId="LiveId" clId="{B2EABD0B-9DB8-4055-9050-BDE2DC838AC7}" dt="2020-06-27T06:55:54.582" v="124"/>
          <ac:spMkLst>
            <pc:docMk/>
            <pc:sldMk cId="4146124230" sldId="263"/>
            <ac:spMk id="2" creationId="{535A65A5-F253-4034-A696-1D0D45B17F8A}"/>
          </ac:spMkLst>
        </pc:spChg>
        <pc:spChg chg="mod">
          <ac:chgData name="Kathy Moczerniak" userId="482eff44a8730993" providerId="LiveId" clId="{B2EABD0B-9DB8-4055-9050-BDE2DC838AC7}" dt="2020-06-28T02:28:50.629" v="160" actId="20577"/>
          <ac:spMkLst>
            <pc:docMk/>
            <pc:sldMk cId="4146124230" sldId="263"/>
            <ac:spMk id="3" creationId="{F293C7B7-CC41-45E2-B8E2-7C441EE4C63D}"/>
          </ac:spMkLst>
        </pc:spChg>
      </pc:sldChg>
      <pc:sldChg chg="modSp mod">
        <pc:chgData name="Kathy Moczerniak" userId="482eff44a8730993" providerId="LiveId" clId="{B2EABD0B-9DB8-4055-9050-BDE2DC838AC7}" dt="2020-06-28T02:29:19.872" v="161" actId="20577"/>
        <pc:sldMkLst>
          <pc:docMk/>
          <pc:sldMk cId="2018814922" sldId="269"/>
        </pc:sldMkLst>
        <pc:spChg chg="mod">
          <ac:chgData name="Kathy Moczerniak" userId="482eff44a8730993" providerId="LiveId" clId="{B2EABD0B-9DB8-4055-9050-BDE2DC838AC7}" dt="2020-06-27T06:55:54.582" v="124"/>
          <ac:spMkLst>
            <pc:docMk/>
            <pc:sldMk cId="2018814922" sldId="269"/>
            <ac:spMk id="2" creationId="{DB71B736-E41C-45C2-82B7-B29DD8169D1F}"/>
          </ac:spMkLst>
        </pc:spChg>
        <pc:spChg chg="mod">
          <ac:chgData name="Kathy Moczerniak" userId="482eff44a8730993" providerId="LiveId" clId="{B2EABD0B-9DB8-4055-9050-BDE2DC838AC7}" dt="2020-06-28T02:29:19.872" v="161" actId="20577"/>
          <ac:spMkLst>
            <pc:docMk/>
            <pc:sldMk cId="2018814922" sldId="269"/>
            <ac:spMk id="3" creationId="{3C0EABA4-191A-441F-AE3F-FBEB7C449A10}"/>
          </ac:spMkLst>
        </pc:spChg>
      </pc:sldChg>
      <pc:sldChg chg="modSp mod">
        <pc:chgData name="Kathy Moczerniak" userId="482eff44a8730993" providerId="LiveId" clId="{B2EABD0B-9DB8-4055-9050-BDE2DC838AC7}" dt="2020-06-28T02:30:32.419" v="167" actId="14100"/>
        <pc:sldMkLst>
          <pc:docMk/>
          <pc:sldMk cId="3639114112" sldId="270"/>
        </pc:sldMkLst>
        <pc:spChg chg="mod">
          <ac:chgData name="Kathy Moczerniak" userId="482eff44a8730993" providerId="LiveId" clId="{B2EABD0B-9DB8-4055-9050-BDE2DC838AC7}" dt="2020-06-27T06:55:54.582" v="124"/>
          <ac:spMkLst>
            <pc:docMk/>
            <pc:sldMk cId="3639114112" sldId="270"/>
            <ac:spMk id="2" creationId="{0DBFE875-F68F-4A70-85E2-591D13B969A7}"/>
          </ac:spMkLst>
        </pc:spChg>
        <pc:spChg chg="mod">
          <ac:chgData name="Kathy Moczerniak" userId="482eff44a8730993" providerId="LiveId" clId="{B2EABD0B-9DB8-4055-9050-BDE2DC838AC7}" dt="2020-06-28T02:30:00.202" v="162" actId="20577"/>
          <ac:spMkLst>
            <pc:docMk/>
            <pc:sldMk cId="3639114112" sldId="270"/>
            <ac:spMk id="3" creationId="{7224B8F3-2A5F-43CA-9656-58D7DE7FD0B2}"/>
          </ac:spMkLst>
        </pc:spChg>
        <pc:picChg chg="mod">
          <ac:chgData name="Kathy Moczerniak" userId="482eff44a8730993" providerId="LiveId" clId="{B2EABD0B-9DB8-4055-9050-BDE2DC838AC7}" dt="2020-06-28T02:30:32.419" v="167" actId="14100"/>
          <ac:picMkLst>
            <pc:docMk/>
            <pc:sldMk cId="3639114112" sldId="270"/>
            <ac:picMk id="4098" creationId="{00000000-0000-0000-0000-000000000000}"/>
          </ac:picMkLst>
        </pc:picChg>
      </pc:sldChg>
      <pc:sldChg chg="modSp mod">
        <pc:chgData name="Kathy Moczerniak" userId="482eff44a8730993" providerId="LiveId" clId="{B2EABD0B-9DB8-4055-9050-BDE2DC838AC7}" dt="2020-06-28T02:32:28.371" v="170" actId="1076"/>
        <pc:sldMkLst>
          <pc:docMk/>
          <pc:sldMk cId="2457846269" sldId="275"/>
        </pc:sldMkLst>
        <pc:spChg chg="mod">
          <ac:chgData name="Kathy Moczerniak" userId="482eff44a8730993" providerId="LiveId" clId="{B2EABD0B-9DB8-4055-9050-BDE2DC838AC7}" dt="2020-06-27T06:55:54.582" v="124"/>
          <ac:spMkLst>
            <pc:docMk/>
            <pc:sldMk cId="2457846269" sldId="275"/>
            <ac:spMk id="2" creationId="{5D22ADCD-6FFD-4397-84CA-5B68F5BEFA39}"/>
          </ac:spMkLst>
        </pc:spChg>
        <pc:spChg chg="mod">
          <ac:chgData name="Kathy Moczerniak" userId="482eff44a8730993" providerId="LiveId" clId="{B2EABD0B-9DB8-4055-9050-BDE2DC838AC7}" dt="2020-06-28T02:32:28.371" v="170" actId="1076"/>
          <ac:spMkLst>
            <pc:docMk/>
            <pc:sldMk cId="2457846269" sldId="275"/>
            <ac:spMk id="3" creationId="{ECC42F13-7948-4F7B-8E7F-3B7FEE8EB483}"/>
          </ac:spMkLst>
        </pc:spChg>
      </pc:sldChg>
      <pc:sldChg chg="modSp mod">
        <pc:chgData name="Kathy Moczerniak" userId="482eff44a8730993" providerId="LiveId" clId="{B2EABD0B-9DB8-4055-9050-BDE2DC838AC7}" dt="2020-06-28T01:42:11.373" v="128" actId="14100"/>
        <pc:sldMkLst>
          <pc:docMk/>
          <pc:sldMk cId="2973352365" sldId="276"/>
        </pc:sldMkLst>
        <pc:spChg chg="mod">
          <ac:chgData name="Kathy Moczerniak" userId="482eff44a8730993" providerId="LiveId" clId="{B2EABD0B-9DB8-4055-9050-BDE2DC838AC7}" dt="2020-06-28T01:42:11.373" v="128" actId="14100"/>
          <ac:spMkLst>
            <pc:docMk/>
            <pc:sldMk cId="2973352365" sldId="276"/>
            <ac:spMk id="14" creationId="{00000000-0000-0000-0000-000000000000}"/>
          </ac:spMkLst>
        </pc:spChg>
      </pc:sldChg>
      <pc:sldChg chg="modSp mod">
        <pc:chgData name="Kathy Moczerniak" userId="482eff44a8730993" providerId="LiveId" clId="{B2EABD0B-9DB8-4055-9050-BDE2DC838AC7}" dt="2020-06-28T02:54:20.460" v="191" actId="20577"/>
        <pc:sldMkLst>
          <pc:docMk/>
          <pc:sldMk cId="511108620" sldId="278"/>
        </pc:sldMkLst>
        <pc:spChg chg="mod">
          <ac:chgData name="Kathy Moczerniak" userId="482eff44a8730993" providerId="LiveId" clId="{B2EABD0B-9DB8-4055-9050-BDE2DC838AC7}" dt="2020-06-27T06:55:54.582" v="124"/>
          <ac:spMkLst>
            <pc:docMk/>
            <pc:sldMk cId="511108620" sldId="278"/>
            <ac:spMk id="2" creationId="{E28ED7CE-F362-4436-B0B5-F41541C55A79}"/>
          </ac:spMkLst>
        </pc:spChg>
        <pc:spChg chg="mod">
          <ac:chgData name="Kathy Moczerniak" userId="482eff44a8730993" providerId="LiveId" clId="{B2EABD0B-9DB8-4055-9050-BDE2DC838AC7}" dt="2020-06-28T02:54:20.460" v="191" actId="20577"/>
          <ac:spMkLst>
            <pc:docMk/>
            <pc:sldMk cId="511108620" sldId="278"/>
            <ac:spMk id="3" creationId="{65AF616F-620F-4A09-8086-6B78CF64489F}"/>
          </ac:spMkLst>
        </pc:spChg>
      </pc:sldChg>
      <pc:sldChg chg="modSp mod">
        <pc:chgData name="Kathy Moczerniak" userId="482eff44a8730993" providerId="LiveId" clId="{B2EABD0B-9DB8-4055-9050-BDE2DC838AC7}" dt="2020-06-28T02:58:34.424" v="192" actId="20577"/>
        <pc:sldMkLst>
          <pc:docMk/>
          <pc:sldMk cId="1597763984" sldId="279"/>
        </pc:sldMkLst>
        <pc:spChg chg="mod">
          <ac:chgData name="Kathy Moczerniak" userId="482eff44a8730993" providerId="LiveId" clId="{B2EABD0B-9DB8-4055-9050-BDE2DC838AC7}" dt="2020-06-27T06:55:54.582" v="124"/>
          <ac:spMkLst>
            <pc:docMk/>
            <pc:sldMk cId="1597763984" sldId="279"/>
            <ac:spMk id="2" creationId="{6C112C4B-134A-4F1F-8A14-39AB4D50C771}"/>
          </ac:spMkLst>
        </pc:spChg>
        <pc:spChg chg="mod">
          <ac:chgData name="Kathy Moczerniak" userId="482eff44a8730993" providerId="LiveId" clId="{B2EABD0B-9DB8-4055-9050-BDE2DC838AC7}" dt="2020-06-28T02:58:34.424" v="192" actId="20577"/>
          <ac:spMkLst>
            <pc:docMk/>
            <pc:sldMk cId="1597763984" sldId="279"/>
            <ac:spMk id="3" creationId="{B648BBB1-E6AE-4870-A631-0C96F00232EE}"/>
          </ac:spMkLst>
        </pc:spChg>
      </pc:sldChg>
      <pc:sldChg chg="modSp mod">
        <pc:chgData name="Kathy Moczerniak" userId="482eff44a8730993" providerId="LiveId" clId="{B2EABD0B-9DB8-4055-9050-BDE2DC838AC7}" dt="2020-06-28T04:08:17.742" v="272" actId="114"/>
        <pc:sldMkLst>
          <pc:docMk/>
          <pc:sldMk cId="3775886030" sldId="280"/>
        </pc:sldMkLst>
        <pc:spChg chg="mod">
          <ac:chgData name="Kathy Moczerniak" userId="482eff44a8730993" providerId="LiveId" clId="{B2EABD0B-9DB8-4055-9050-BDE2DC838AC7}" dt="2020-06-28T04:08:17.742" v="272" actId="114"/>
          <ac:spMkLst>
            <pc:docMk/>
            <pc:sldMk cId="3775886030" sldId="280"/>
            <ac:spMk id="13" creationId="{00000000-0000-0000-0000-000000000000}"/>
          </ac:spMkLst>
        </pc:spChg>
        <pc:spChg chg="mod">
          <ac:chgData name="Kathy Moczerniak" userId="482eff44a8730993" providerId="LiveId" clId="{B2EABD0B-9DB8-4055-9050-BDE2DC838AC7}" dt="2020-06-27T06:49:29.347" v="111" actId="1076"/>
          <ac:spMkLst>
            <pc:docMk/>
            <pc:sldMk cId="3775886030" sldId="280"/>
            <ac:spMk id="14" creationId="{00000000-0000-0000-0000-000000000000}"/>
          </ac:spMkLst>
        </pc:spChg>
      </pc:sldChg>
      <pc:sldChg chg="modSp mod">
        <pc:chgData name="Kathy Moczerniak" userId="482eff44a8730993" providerId="LiveId" clId="{B2EABD0B-9DB8-4055-9050-BDE2DC838AC7}" dt="2020-06-28T04:10:10.402" v="284" actId="21"/>
        <pc:sldMkLst>
          <pc:docMk/>
          <pc:sldMk cId="11867450" sldId="281"/>
        </pc:sldMkLst>
        <pc:spChg chg="mod">
          <ac:chgData name="Kathy Moczerniak" userId="482eff44a8730993" providerId="LiveId" clId="{B2EABD0B-9DB8-4055-9050-BDE2DC838AC7}" dt="2020-06-28T04:08:21.894" v="273" actId="114"/>
          <ac:spMkLst>
            <pc:docMk/>
            <pc:sldMk cId="11867450" sldId="281"/>
            <ac:spMk id="13" creationId="{00000000-0000-0000-0000-000000000000}"/>
          </ac:spMkLst>
        </pc:spChg>
        <pc:spChg chg="mod">
          <ac:chgData name="Kathy Moczerniak" userId="482eff44a8730993" providerId="LiveId" clId="{B2EABD0B-9DB8-4055-9050-BDE2DC838AC7}" dt="2020-06-28T04:10:10.402" v="284" actId="21"/>
          <ac:spMkLst>
            <pc:docMk/>
            <pc:sldMk cId="11867450" sldId="281"/>
            <ac:spMk id="14" creationId="{00000000-0000-0000-0000-000000000000}"/>
          </ac:spMkLst>
        </pc:spChg>
      </pc:sldChg>
      <pc:sldChg chg="modSp">
        <pc:chgData name="Kathy Moczerniak" userId="482eff44a8730993" providerId="LiveId" clId="{B2EABD0B-9DB8-4055-9050-BDE2DC838AC7}" dt="2020-06-27T06:55:54.582" v="124"/>
        <pc:sldMkLst>
          <pc:docMk/>
          <pc:sldMk cId="1611267606" sldId="283"/>
        </pc:sldMkLst>
        <pc:spChg chg="mod">
          <ac:chgData name="Kathy Moczerniak" userId="482eff44a8730993" providerId="LiveId" clId="{B2EABD0B-9DB8-4055-9050-BDE2DC838AC7}" dt="2020-06-27T06:55:54.582" v="124"/>
          <ac:spMkLst>
            <pc:docMk/>
            <pc:sldMk cId="1611267606" sldId="283"/>
            <ac:spMk id="2" creationId="{AEDACEE8-76BA-40E5-9812-5EDC9CBA80A9}"/>
          </ac:spMkLst>
        </pc:spChg>
        <pc:spChg chg="mod">
          <ac:chgData name="Kathy Moczerniak" userId="482eff44a8730993" providerId="LiveId" clId="{B2EABD0B-9DB8-4055-9050-BDE2DC838AC7}" dt="2020-06-27T06:55:54.582" v="124"/>
          <ac:spMkLst>
            <pc:docMk/>
            <pc:sldMk cId="1611267606" sldId="283"/>
            <ac:spMk id="3" creationId="{641D56A9-C236-45BD-91F1-377829EC5F11}"/>
          </ac:spMkLst>
        </pc:spChg>
      </pc:sldChg>
      <pc:sldChg chg="modSp mod">
        <pc:chgData name="Kathy Moczerniak" userId="482eff44a8730993" providerId="LiveId" clId="{B2EABD0B-9DB8-4055-9050-BDE2DC838AC7}" dt="2020-06-27T06:55:54.582" v="124"/>
        <pc:sldMkLst>
          <pc:docMk/>
          <pc:sldMk cId="1206215276" sldId="284"/>
        </pc:sldMkLst>
        <pc:spChg chg="mod">
          <ac:chgData name="Kathy Moczerniak" userId="482eff44a8730993" providerId="LiveId" clId="{B2EABD0B-9DB8-4055-9050-BDE2DC838AC7}" dt="2020-06-27T06:55:54.582" v="124"/>
          <ac:spMkLst>
            <pc:docMk/>
            <pc:sldMk cId="1206215276" sldId="284"/>
            <ac:spMk id="2" creationId="{DC12D355-4B07-4EEA-9965-905A8D798928}"/>
          </ac:spMkLst>
        </pc:spChg>
        <pc:spChg chg="mod">
          <ac:chgData name="Kathy Moczerniak" userId="482eff44a8730993" providerId="LiveId" clId="{B2EABD0B-9DB8-4055-9050-BDE2DC838AC7}" dt="2020-06-27T06:53:35.357" v="120" actId="947"/>
          <ac:spMkLst>
            <pc:docMk/>
            <pc:sldMk cId="1206215276" sldId="284"/>
            <ac:spMk id="3" creationId="{32316FEE-4699-4383-A4DF-EB4FFF2F0AC2}"/>
          </ac:spMkLst>
        </pc:spChg>
      </pc:sldChg>
      <pc:sldChg chg="modSp mod">
        <pc:chgData name="Kathy Moczerniak" userId="482eff44a8730993" providerId="LiveId" clId="{B2EABD0B-9DB8-4055-9050-BDE2DC838AC7}" dt="2020-06-28T03:05:22.490" v="207" actId="20577"/>
        <pc:sldMkLst>
          <pc:docMk/>
          <pc:sldMk cId="3001036657" sldId="285"/>
        </pc:sldMkLst>
        <pc:spChg chg="mod">
          <ac:chgData name="Kathy Moczerniak" userId="482eff44a8730993" providerId="LiveId" clId="{B2EABD0B-9DB8-4055-9050-BDE2DC838AC7}" dt="2020-06-27T06:55:54.582" v="124"/>
          <ac:spMkLst>
            <pc:docMk/>
            <pc:sldMk cId="3001036657" sldId="285"/>
            <ac:spMk id="2" creationId="{D05CD3E2-E071-49D0-9970-EDA141C7CDAB}"/>
          </ac:spMkLst>
        </pc:spChg>
        <pc:spChg chg="mod">
          <ac:chgData name="Kathy Moczerniak" userId="482eff44a8730993" providerId="LiveId" clId="{B2EABD0B-9DB8-4055-9050-BDE2DC838AC7}" dt="2020-06-28T03:05:22.490" v="207" actId="20577"/>
          <ac:spMkLst>
            <pc:docMk/>
            <pc:sldMk cId="3001036657" sldId="285"/>
            <ac:spMk id="3" creationId="{AE844026-8C55-4E12-BC1D-1AD47D739934}"/>
          </ac:spMkLst>
        </pc:spChg>
      </pc:sldChg>
      <pc:sldChg chg="modSp mod">
        <pc:chgData name="Kathy Moczerniak" userId="482eff44a8730993" providerId="LiveId" clId="{B2EABD0B-9DB8-4055-9050-BDE2DC838AC7}" dt="2020-06-27T06:55:54.582" v="124"/>
        <pc:sldMkLst>
          <pc:docMk/>
          <pc:sldMk cId="629522035" sldId="286"/>
        </pc:sldMkLst>
        <pc:spChg chg="mod">
          <ac:chgData name="Kathy Moczerniak" userId="482eff44a8730993" providerId="LiveId" clId="{B2EABD0B-9DB8-4055-9050-BDE2DC838AC7}" dt="2020-06-27T06:55:54.582" v="124"/>
          <ac:spMkLst>
            <pc:docMk/>
            <pc:sldMk cId="629522035" sldId="286"/>
            <ac:spMk id="2" creationId="{0FBF198F-5B1F-439C-B1CF-A1DD156784E0}"/>
          </ac:spMkLst>
        </pc:spChg>
        <pc:spChg chg="mod">
          <ac:chgData name="Kathy Moczerniak" userId="482eff44a8730993" providerId="LiveId" clId="{B2EABD0B-9DB8-4055-9050-BDE2DC838AC7}" dt="2020-06-27T06:46:43.902" v="71" actId="20577"/>
          <ac:spMkLst>
            <pc:docMk/>
            <pc:sldMk cId="629522035" sldId="286"/>
            <ac:spMk id="3" creationId="{3E65A9B3-42A0-4E85-8BEC-242E45ED9349}"/>
          </ac:spMkLst>
        </pc:spChg>
      </pc:sldChg>
      <pc:sldChg chg="modSp mod">
        <pc:chgData name="Kathy Moczerniak" userId="482eff44a8730993" providerId="LiveId" clId="{B2EABD0B-9DB8-4055-9050-BDE2DC838AC7}" dt="2020-06-28T03:08:37.378" v="211" actId="20577"/>
        <pc:sldMkLst>
          <pc:docMk/>
          <pc:sldMk cId="1071605996" sldId="287"/>
        </pc:sldMkLst>
        <pc:spChg chg="mod">
          <ac:chgData name="Kathy Moczerniak" userId="482eff44a8730993" providerId="LiveId" clId="{B2EABD0B-9DB8-4055-9050-BDE2DC838AC7}" dt="2020-06-27T06:55:54.582" v="124"/>
          <ac:spMkLst>
            <pc:docMk/>
            <pc:sldMk cId="1071605996" sldId="287"/>
            <ac:spMk id="2" creationId="{5E9726A9-94F0-4D66-84E2-E3CA0CA76CC1}"/>
          </ac:spMkLst>
        </pc:spChg>
        <pc:spChg chg="mod">
          <ac:chgData name="Kathy Moczerniak" userId="482eff44a8730993" providerId="LiveId" clId="{B2EABD0B-9DB8-4055-9050-BDE2DC838AC7}" dt="2020-06-28T03:08:37.378" v="211" actId="20577"/>
          <ac:spMkLst>
            <pc:docMk/>
            <pc:sldMk cId="1071605996" sldId="287"/>
            <ac:spMk id="3" creationId="{F5DF78D3-4906-4E9F-9C69-43B11C181CBB}"/>
          </ac:spMkLst>
        </pc:spChg>
      </pc:sldChg>
      <pc:sldChg chg="modSp mod">
        <pc:chgData name="Kathy Moczerniak" userId="482eff44a8730993" providerId="LiveId" clId="{B2EABD0B-9DB8-4055-9050-BDE2DC838AC7}" dt="2020-06-28T03:09:12.832" v="218" actId="20577"/>
        <pc:sldMkLst>
          <pc:docMk/>
          <pc:sldMk cId="3778895919" sldId="288"/>
        </pc:sldMkLst>
        <pc:spChg chg="mod">
          <ac:chgData name="Kathy Moczerniak" userId="482eff44a8730993" providerId="LiveId" clId="{B2EABD0B-9DB8-4055-9050-BDE2DC838AC7}" dt="2020-06-27T06:55:54.582" v="124"/>
          <ac:spMkLst>
            <pc:docMk/>
            <pc:sldMk cId="3778895919" sldId="288"/>
            <ac:spMk id="2" creationId="{F8AB6F0E-12E2-4E78-9CF7-690F746C9873}"/>
          </ac:spMkLst>
        </pc:spChg>
        <pc:spChg chg="mod">
          <ac:chgData name="Kathy Moczerniak" userId="482eff44a8730993" providerId="LiveId" clId="{B2EABD0B-9DB8-4055-9050-BDE2DC838AC7}" dt="2020-06-28T03:09:12.832" v="218" actId="20577"/>
          <ac:spMkLst>
            <pc:docMk/>
            <pc:sldMk cId="3778895919" sldId="288"/>
            <ac:spMk id="3" creationId="{9F5C7EC0-2C48-42DB-8B07-391C91288930}"/>
          </ac:spMkLst>
        </pc:spChg>
      </pc:sldChg>
      <pc:sldChg chg="modSp mod">
        <pc:chgData name="Kathy Moczerniak" userId="482eff44a8730993" providerId="LiveId" clId="{B2EABD0B-9DB8-4055-9050-BDE2DC838AC7}" dt="2020-06-28T03:10:55.697" v="227" actId="20577"/>
        <pc:sldMkLst>
          <pc:docMk/>
          <pc:sldMk cId="1627048276" sldId="289"/>
        </pc:sldMkLst>
        <pc:spChg chg="mod">
          <ac:chgData name="Kathy Moczerniak" userId="482eff44a8730993" providerId="LiveId" clId="{B2EABD0B-9DB8-4055-9050-BDE2DC838AC7}" dt="2020-06-27T06:55:54.582" v="124"/>
          <ac:spMkLst>
            <pc:docMk/>
            <pc:sldMk cId="1627048276" sldId="289"/>
            <ac:spMk id="2" creationId="{E7B6A079-CD96-4F44-A661-4F1F7A7D6508}"/>
          </ac:spMkLst>
        </pc:spChg>
        <pc:spChg chg="mod">
          <ac:chgData name="Kathy Moczerniak" userId="482eff44a8730993" providerId="LiveId" clId="{B2EABD0B-9DB8-4055-9050-BDE2DC838AC7}" dt="2020-06-28T03:10:55.697" v="227" actId="20577"/>
          <ac:spMkLst>
            <pc:docMk/>
            <pc:sldMk cId="1627048276" sldId="289"/>
            <ac:spMk id="3" creationId="{EE1B023D-F276-4A98-B898-12CD992E623E}"/>
          </ac:spMkLst>
        </pc:spChg>
      </pc:sldChg>
      <pc:sldChg chg="modSp mod">
        <pc:chgData name="Kathy Moczerniak" userId="482eff44a8730993" providerId="LiveId" clId="{B2EABD0B-9DB8-4055-9050-BDE2DC838AC7}" dt="2020-06-27T06:55:54.582" v="124"/>
        <pc:sldMkLst>
          <pc:docMk/>
          <pc:sldMk cId="2023449552" sldId="290"/>
        </pc:sldMkLst>
        <pc:spChg chg="mod">
          <ac:chgData name="Kathy Moczerniak" userId="482eff44a8730993" providerId="LiveId" clId="{B2EABD0B-9DB8-4055-9050-BDE2DC838AC7}" dt="2020-06-27T06:55:54.582" v="124"/>
          <ac:spMkLst>
            <pc:docMk/>
            <pc:sldMk cId="2023449552" sldId="290"/>
            <ac:spMk id="2" creationId="{2F1F6C1B-4603-4276-8D6F-30D06CF0B261}"/>
          </ac:spMkLst>
        </pc:spChg>
        <pc:spChg chg="mod">
          <ac:chgData name="Kathy Moczerniak" userId="482eff44a8730993" providerId="LiveId" clId="{B2EABD0B-9DB8-4055-9050-BDE2DC838AC7}" dt="2020-06-27T06:47:13.949" v="87" actId="20577"/>
          <ac:spMkLst>
            <pc:docMk/>
            <pc:sldMk cId="2023449552" sldId="290"/>
            <ac:spMk id="3" creationId="{86734556-1DBD-427B-8064-038965C1AF2A}"/>
          </ac:spMkLst>
        </pc:spChg>
      </pc:sldChg>
      <pc:sldChg chg="modSp mod">
        <pc:chgData name="Kathy Moczerniak" userId="482eff44a8730993" providerId="LiveId" clId="{B2EABD0B-9DB8-4055-9050-BDE2DC838AC7}" dt="2020-06-28T03:40:46.332" v="230" actId="20577"/>
        <pc:sldMkLst>
          <pc:docMk/>
          <pc:sldMk cId="1387327225" sldId="291"/>
        </pc:sldMkLst>
        <pc:spChg chg="mod">
          <ac:chgData name="Kathy Moczerniak" userId="482eff44a8730993" providerId="LiveId" clId="{B2EABD0B-9DB8-4055-9050-BDE2DC838AC7}" dt="2020-06-28T03:40:46.332" v="230" actId="20577"/>
          <ac:spMkLst>
            <pc:docMk/>
            <pc:sldMk cId="1387327225" sldId="291"/>
            <ac:spMk id="3" creationId="{D9263518-418E-4843-82E5-0AE1012EA550}"/>
          </ac:spMkLst>
        </pc:spChg>
      </pc:sldChg>
      <pc:sldChg chg="modSp mod">
        <pc:chgData name="Kathy Moczerniak" userId="482eff44a8730993" providerId="LiveId" clId="{B2EABD0B-9DB8-4055-9050-BDE2DC838AC7}" dt="2020-06-28T03:46:54.015" v="235" actId="6549"/>
        <pc:sldMkLst>
          <pc:docMk/>
          <pc:sldMk cId="2683569235" sldId="294"/>
        </pc:sldMkLst>
        <pc:spChg chg="mod">
          <ac:chgData name="Kathy Moczerniak" userId="482eff44a8730993" providerId="LiveId" clId="{B2EABD0B-9DB8-4055-9050-BDE2DC838AC7}" dt="2020-06-28T03:46:54.015" v="235" actId="6549"/>
          <ac:spMkLst>
            <pc:docMk/>
            <pc:sldMk cId="2683569235" sldId="294"/>
            <ac:spMk id="3" creationId="{078A715F-682F-40D6-93ED-96C24983B9CE}"/>
          </ac:spMkLst>
        </pc:spChg>
      </pc:sldChg>
      <pc:sldChg chg="modSp mod">
        <pc:chgData name="Kathy Moczerniak" userId="482eff44a8730993" providerId="LiveId" clId="{B2EABD0B-9DB8-4055-9050-BDE2DC838AC7}" dt="2020-06-28T03:47:09.837" v="236" actId="6549"/>
        <pc:sldMkLst>
          <pc:docMk/>
          <pc:sldMk cId="4004306380" sldId="295"/>
        </pc:sldMkLst>
        <pc:spChg chg="mod">
          <ac:chgData name="Kathy Moczerniak" userId="482eff44a8730993" providerId="LiveId" clId="{B2EABD0B-9DB8-4055-9050-BDE2DC838AC7}" dt="2020-06-28T03:47:09.837" v="236" actId="6549"/>
          <ac:spMkLst>
            <pc:docMk/>
            <pc:sldMk cId="4004306380" sldId="295"/>
            <ac:spMk id="3" creationId="{ACAC56FA-22B1-40F8-80DF-B8F8A3F2E393}"/>
          </ac:spMkLst>
        </pc:spChg>
      </pc:sldChg>
      <pc:sldChg chg="modSp mod">
        <pc:chgData name="Kathy Moczerniak" userId="482eff44a8730993" providerId="LiveId" clId="{B2EABD0B-9DB8-4055-9050-BDE2DC838AC7}" dt="2020-06-27T06:47:53.394" v="104" actId="14100"/>
        <pc:sldMkLst>
          <pc:docMk/>
          <pc:sldMk cId="3481000531" sldId="296"/>
        </pc:sldMkLst>
        <pc:spChg chg="mod">
          <ac:chgData name="Kathy Moczerniak" userId="482eff44a8730993" providerId="LiveId" clId="{B2EABD0B-9DB8-4055-9050-BDE2DC838AC7}" dt="2020-06-27T06:47:53.394" v="104" actId="14100"/>
          <ac:spMkLst>
            <pc:docMk/>
            <pc:sldMk cId="3481000531" sldId="296"/>
            <ac:spMk id="3" creationId="{4F940DB6-3347-4A9C-9855-2F11ACE3AC7C}"/>
          </ac:spMkLst>
        </pc:spChg>
      </pc:sldChg>
      <pc:sldChg chg="modSp mod">
        <pc:chgData name="Kathy Moczerniak" userId="482eff44a8730993" providerId="LiveId" clId="{B2EABD0B-9DB8-4055-9050-BDE2DC838AC7}" dt="2020-06-28T03:47:53.565" v="238" actId="20577"/>
        <pc:sldMkLst>
          <pc:docMk/>
          <pc:sldMk cId="1068732557" sldId="297"/>
        </pc:sldMkLst>
        <pc:spChg chg="mod">
          <ac:chgData name="Kathy Moczerniak" userId="482eff44a8730993" providerId="LiveId" clId="{B2EABD0B-9DB8-4055-9050-BDE2DC838AC7}" dt="2020-06-28T03:47:53.565" v="238" actId="20577"/>
          <ac:spMkLst>
            <pc:docMk/>
            <pc:sldMk cId="1068732557" sldId="297"/>
            <ac:spMk id="3" creationId="{5A1581EA-7379-461E-9117-A59D73560131}"/>
          </ac:spMkLst>
        </pc:spChg>
      </pc:sldChg>
      <pc:sldChg chg="modSp mod">
        <pc:chgData name="Kathy Moczerniak" userId="482eff44a8730993" providerId="LiveId" clId="{B2EABD0B-9DB8-4055-9050-BDE2DC838AC7}" dt="2020-06-27T06:56:08.827" v="127" actId="20577"/>
        <pc:sldMkLst>
          <pc:docMk/>
          <pc:sldMk cId="2817461240" sldId="298"/>
        </pc:sldMkLst>
        <pc:spChg chg="mod">
          <ac:chgData name="Kathy Moczerniak" userId="482eff44a8730993" providerId="LiveId" clId="{B2EABD0B-9DB8-4055-9050-BDE2DC838AC7}" dt="2020-06-27T06:55:54.582" v="124"/>
          <ac:spMkLst>
            <pc:docMk/>
            <pc:sldMk cId="2817461240" sldId="298"/>
            <ac:spMk id="2" creationId="{4A23D927-F58A-495B-9E7F-26E5BA3A7CCD}"/>
          </ac:spMkLst>
        </pc:spChg>
        <pc:spChg chg="mod">
          <ac:chgData name="Kathy Moczerniak" userId="482eff44a8730993" providerId="LiveId" clId="{B2EABD0B-9DB8-4055-9050-BDE2DC838AC7}" dt="2020-06-27T06:56:08.827" v="127" actId="20577"/>
          <ac:spMkLst>
            <pc:docMk/>
            <pc:sldMk cId="2817461240" sldId="298"/>
            <ac:spMk id="3" creationId="{878365B3-4BD6-475F-B3B8-3B0321CE1F50}"/>
          </ac:spMkLst>
        </pc:spChg>
      </pc:sldChg>
      <pc:sldChg chg="modSp mod">
        <pc:chgData name="Kathy Moczerniak" userId="482eff44a8730993" providerId="LiveId" clId="{B2EABD0B-9DB8-4055-9050-BDE2DC838AC7}" dt="2020-06-28T03:50:14.840" v="239" actId="255"/>
        <pc:sldMkLst>
          <pc:docMk/>
          <pc:sldMk cId="3297487244" sldId="299"/>
        </pc:sldMkLst>
        <pc:spChg chg="mod">
          <ac:chgData name="Kathy Moczerniak" userId="482eff44a8730993" providerId="LiveId" clId="{B2EABD0B-9DB8-4055-9050-BDE2DC838AC7}" dt="2020-06-28T03:50:14.840" v="239" actId="255"/>
          <ac:spMkLst>
            <pc:docMk/>
            <pc:sldMk cId="3297487244" sldId="299"/>
            <ac:spMk id="2" creationId="{49F6ACCE-5520-470B-BB32-6F7B66D48E0B}"/>
          </ac:spMkLst>
        </pc:spChg>
        <pc:spChg chg="mod">
          <ac:chgData name="Kathy Moczerniak" userId="482eff44a8730993" providerId="LiveId" clId="{B2EABD0B-9DB8-4055-9050-BDE2DC838AC7}" dt="2020-06-27T06:49:01.173" v="109" actId="1076"/>
          <ac:spMkLst>
            <pc:docMk/>
            <pc:sldMk cId="3297487244" sldId="299"/>
            <ac:spMk id="3" creationId="{849794E6-005E-4BC5-9CE7-2EC4335C6651}"/>
          </ac:spMkLst>
        </pc:spChg>
      </pc:sldChg>
      <pc:sldChg chg="modSp mod">
        <pc:chgData name="Kathy Moczerniak" userId="482eff44a8730993" providerId="LiveId" clId="{B2EABD0B-9DB8-4055-9050-BDE2DC838AC7}" dt="2020-06-28T03:50:27.902" v="240" actId="255"/>
        <pc:sldMkLst>
          <pc:docMk/>
          <pc:sldMk cId="4279704264" sldId="300"/>
        </pc:sldMkLst>
        <pc:spChg chg="mod">
          <ac:chgData name="Kathy Moczerniak" userId="482eff44a8730993" providerId="LiveId" clId="{B2EABD0B-9DB8-4055-9050-BDE2DC838AC7}" dt="2020-06-28T03:50:27.902" v="240" actId="255"/>
          <ac:spMkLst>
            <pc:docMk/>
            <pc:sldMk cId="4279704264" sldId="300"/>
            <ac:spMk id="2" creationId="{AFED764A-382C-4EA7-85AF-08BC7D643EA3}"/>
          </ac:spMkLst>
        </pc:spChg>
        <pc:spChg chg="mod">
          <ac:chgData name="Kathy Moczerniak" userId="482eff44a8730993" providerId="LiveId" clId="{B2EABD0B-9DB8-4055-9050-BDE2DC838AC7}" dt="2020-06-27T06:49:08.217" v="110" actId="6549"/>
          <ac:spMkLst>
            <pc:docMk/>
            <pc:sldMk cId="4279704264" sldId="300"/>
            <ac:spMk id="3" creationId="{045D6F7E-7B51-45E3-A99D-72B8875A1888}"/>
          </ac:spMkLst>
        </pc:spChg>
      </pc:sldChg>
      <pc:sldChg chg="modSp mod">
        <pc:chgData name="Kathy Moczerniak" userId="482eff44a8730993" providerId="LiveId" clId="{B2EABD0B-9DB8-4055-9050-BDE2DC838AC7}" dt="2020-06-28T01:48:22.923" v="138" actId="1076"/>
        <pc:sldMkLst>
          <pc:docMk/>
          <pc:sldMk cId="1223275349" sldId="305"/>
        </pc:sldMkLst>
        <pc:spChg chg="mod">
          <ac:chgData name="Kathy Moczerniak" userId="482eff44a8730993" providerId="LiveId" clId="{B2EABD0B-9DB8-4055-9050-BDE2DC838AC7}" dt="2020-06-28T01:48:22.923" v="138" actId="1076"/>
          <ac:spMkLst>
            <pc:docMk/>
            <pc:sldMk cId="1223275349" sldId="305"/>
            <ac:spMk id="4" creationId="{2A13DB06-899F-AC46-9CDA-CD013C1196A2}"/>
          </ac:spMkLst>
        </pc:spChg>
      </pc:sldChg>
      <pc:sldChg chg="modSp mod">
        <pc:chgData name="Kathy Moczerniak" userId="482eff44a8730993" providerId="LiveId" clId="{B2EABD0B-9DB8-4055-9050-BDE2DC838AC7}" dt="2020-06-28T03:53:13.417" v="243" actId="5793"/>
        <pc:sldMkLst>
          <pc:docMk/>
          <pc:sldMk cId="2478730230" sldId="307"/>
        </pc:sldMkLst>
        <pc:spChg chg="mod">
          <ac:chgData name="Kathy Moczerniak" userId="482eff44a8730993" providerId="LiveId" clId="{B2EABD0B-9DB8-4055-9050-BDE2DC838AC7}" dt="2020-06-28T03:53:13.417" v="243" actId="5793"/>
          <ac:spMkLst>
            <pc:docMk/>
            <pc:sldMk cId="2478730230" sldId="307"/>
            <ac:spMk id="3" creationId="{934A53D6-7BED-40FB-9E5C-3530B08B271C}"/>
          </ac:spMkLst>
        </pc:spChg>
      </pc:sldChg>
      <pc:sldChg chg="modSp del mod">
        <pc:chgData name="Kathy Moczerniak" userId="482eff44a8730993" providerId="LiveId" clId="{B2EABD0B-9DB8-4055-9050-BDE2DC838AC7}" dt="2020-06-28T03:55:35.364" v="255" actId="47"/>
        <pc:sldMkLst>
          <pc:docMk/>
          <pc:sldMk cId="344505547" sldId="308"/>
        </pc:sldMkLst>
        <pc:spChg chg="mod">
          <ac:chgData name="Kathy Moczerniak" userId="482eff44a8730993" providerId="LiveId" clId="{B2EABD0B-9DB8-4055-9050-BDE2DC838AC7}" dt="2020-06-28T03:54:43.196" v="248" actId="1076"/>
          <ac:spMkLst>
            <pc:docMk/>
            <pc:sldMk cId="344505547" sldId="308"/>
            <ac:spMk id="2" creationId="{FEFFFD58-BB06-4C6F-80FD-D71BBB560985}"/>
          </ac:spMkLst>
        </pc:spChg>
        <pc:spChg chg="mod">
          <ac:chgData name="Kathy Moczerniak" userId="482eff44a8730993" providerId="LiveId" clId="{B2EABD0B-9DB8-4055-9050-BDE2DC838AC7}" dt="2020-06-28T03:53:28.912" v="244" actId="20577"/>
          <ac:spMkLst>
            <pc:docMk/>
            <pc:sldMk cId="344505547" sldId="308"/>
            <ac:spMk id="3" creationId="{CB4D9F93-FACD-4799-A16C-94651CDC6285}"/>
          </ac:spMkLst>
        </pc:spChg>
      </pc:sldChg>
      <pc:sldChg chg="modSp mod">
        <pc:chgData name="Kathy Moczerniak" userId="482eff44a8730993" providerId="LiveId" clId="{B2EABD0B-9DB8-4055-9050-BDE2DC838AC7}" dt="2020-06-28T03:54:30.313" v="247" actId="20577"/>
        <pc:sldMkLst>
          <pc:docMk/>
          <pc:sldMk cId="1855379429" sldId="309"/>
        </pc:sldMkLst>
        <pc:spChg chg="mod">
          <ac:chgData name="Kathy Moczerniak" userId="482eff44a8730993" providerId="LiveId" clId="{B2EABD0B-9DB8-4055-9050-BDE2DC838AC7}" dt="2020-06-28T03:54:30.313" v="247" actId="20577"/>
          <ac:spMkLst>
            <pc:docMk/>
            <pc:sldMk cId="1855379429" sldId="309"/>
            <ac:spMk id="3" creationId="{0DC56543-A8DC-462B-841B-8DA937EE30A0}"/>
          </ac:spMkLst>
        </pc:spChg>
      </pc:sldChg>
      <pc:sldChg chg="modSp mod">
        <pc:chgData name="Kathy Moczerniak" userId="482eff44a8730993" providerId="LiveId" clId="{B2EABD0B-9DB8-4055-9050-BDE2DC838AC7}" dt="2020-06-28T03:56:09.640" v="256" actId="20577"/>
        <pc:sldMkLst>
          <pc:docMk/>
          <pc:sldMk cId="3567965708" sldId="310"/>
        </pc:sldMkLst>
        <pc:spChg chg="mod">
          <ac:chgData name="Kathy Moczerniak" userId="482eff44a8730993" providerId="LiveId" clId="{B2EABD0B-9DB8-4055-9050-BDE2DC838AC7}" dt="2020-06-28T03:56:09.640" v="256" actId="20577"/>
          <ac:spMkLst>
            <pc:docMk/>
            <pc:sldMk cId="3567965708" sldId="310"/>
            <ac:spMk id="3" creationId="{9469CE0E-452B-4697-975F-A2C95D0FE492}"/>
          </ac:spMkLst>
        </pc:spChg>
      </pc:sldChg>
      <pc:sldChg chg="modSp mod">
        <pc:chgData name="Kathy Moczerniak" userId="482eff44a8730993" providerId="LiveId" clId="{B2EABD0B-9DB8-4055-9050-BDE2DC838AC7}" dt="2020-06-28T04:05:15.029" v="262" actId="20577"/>
        <pc:sldMkLst>
          <pc:docMk/>
          <pc:sldMk cId="1360687881" sldId="311"/>
        </pc:sldMkLst>
        <pc:spChg chg="mod">
          <ac:chgData name="Kathy Moczerniak" userId="482eff44a8730993" providerId="LiveId" clId="{B2EABD0B-9DB8-4055-9050-BDE2DC838AC7}" dt="2020-06-28T04:05:15.029" v="262" actId="20577"/>
          <ac:spMkLst>
            <pc:docMk/>
            <pc:sldMk cId="1360687881" sldId="311"/>
            <ac:spMk id="3" creationId="{358B15F8-6214-4AC1-812B-D2CF73CF051C}"/>
          </ac:spMkLst>
        </pc:spChg>
      </pc:sldChg>
      <pc:sldChg chg="modSp mod">
        <pc:chgData name="Kathy Moczerniak" userId="482eff44a8730993" providerId="LiveId" clId="{B2EABD0B-9DB8-4055-9050-BDE2DC838AC7}" dt="2020-06-28T04:08:04.385" v="271" actId="255"/>
        <pc:sldMkLst>
          <pc:docMk/>
          <pc:sldMk cId="3005876322" sldId="312"/>
        </pc:sldMkLst>
        <pc:spChg chg="mod">
          <ac:chgData name="Kathy Moczerniak" userId="482eff44a8730993" providerId="LiveId" clId="{B2EABD0B-9DB8-4055-9050-BDE2DC838AC7}" dt="2020-06-28T04:08:04.385" v="271" actId="255"/>
          <ac:spMkLst>
            <pc:docMk/>
            <pc:sldMk cId="3005876322" sldId="312"/>
            <ac:spMk id="3" creationId="{4E10AB60-424E-4692-994F-E0AF7C57FF9E}"/>
          </ac:spMkLst>
        </pc:spChg>
      </pc:sldChg>
      <pc:sldChg chg="modSp mod">
        <pc:chgData name="Kathy Moczerniak" userId="482eff44a8730993" providerId="LiveId" clId="{B2EABD0B-9DB8-4055-9050-BDE2DC838AC7}" dt="2020-06-28T01:43:46.870" v="129" actId="14100"/>
        <pc:sldMkLst>
          <pc:docMk/>
          <pc:sldMk cId="2832918411" sldId="384"/>
        </pc:sldMkLst>
        <pc:spChg chg="mod">
          <ac:chgData name="Kathy Moczerniak" userId="482eff44a8730993" providerId="LiveId" clId="{B2EABD0B-9DB8-4055-9050-BDE2DC838AC7}" dt="2020-06-28T01:43:46.870" v="129" actId="14100"/>
          <ac:spMkLst>
            <pc:docMk/>
            <pc:sldMk cId="2832918411" sldId="384"/>
            <ac:spMk id="14" creationId="{00000000-0000-0000-0000-000000000000}"/>
          </ac:spMkLst>
        </pc:spChg>
      </pc:sldChg>
      <pc:sldChg chg="modSp mod">
        <pc:chgData name="Kathy Moczerniak" userId="482eff44a8730993" providerId="LiveId" clId="{B2EABD0B-9DB8-4055-9050-BDE2DC838AC7}" dt="2020-06-28T04:08:26.252" v="274" actId="114"/>
        <pc:sldMkLst>
          <pc:docMk/>
          <pc:sldMk cId="3789009796" sldId="385"/>
        </pc:sldMkLst>
        <pc:spChg chg="mod">
          <ac:chgData name="Kathy Moczerniak" userId="482eff44a8730993" providerId="LiveId" clId="{B2EABD0B-9DB8-4055-9050-BDE2DC838AC7}" dt="2020-06-28T04:08:26.252" v="274" actId="114"/>
          <ac:spMkLst>
            <pc:docMk/>
            <pc:sldMk cId="3789009796" sldId="385"/>
            <ac:spMk id="13" creationId="{00000000-0000-0000-0000-000000000000}"/>
          </ac:spMkLst>
        </pc:spChg>
      </pc:sldChg>
      <pc:sldChg chg="modSp mod">
        <pc:chgData name="Kathy Moczerniak" userId="482eff44a8730993" providerId="LiveId" clId="{B2EABD0B-9DB8-4055-9050-BDE2DC838AC7}" dt="2020-06-28T04:08:30.974" v="275" actId="114"/>
        <pc:sldMkLst>
          <pc:docMk/>
          <pc:sldMk cId="382026808" sldId="386"/>
        </pc:sldMkLst>
        <pc:spChg chg="mod">
          <ac:chgData name="Kathy Moczerniak" userId="482eff44a8730993" providerId="LiveId" clId="{B2EABD0B-9DB8-4055-9050-BDE2DC838AC7}" dt="2020-06-28T04:08:30.974" v="275" actId="114"/>
          <ac:spMkLst>
            <pc:docMk/>
            <pc:sldMk cId="382026808" sldId="386"/>
            <ac:spMk id="13" creationId="{00000000-0000-0000-0000-000000000000}"/>
          </ac:spMkLst>
        </pc:spChg>
        <pc:spChg chg="mod">
          <ac:chgData name="Kathy Moczerniak" userId="482eff44a8730993" providerId="LiveId" clId="{B2EABD0B-9DB8-4055-9050-BDE2DC838AC7}" dt="2020-06-27T06:49:55.499" v="115" actId="1076"/>
          <ac:spMkLst>
            <pc:docMk/>
            <pc:sldMk cId="382026808" sldId="386"/>
            <ac:spMk id="14" creationId="{00000000-0000-0000-0000-000000000000}"/>
          </ac:spMkLst>
        </pc:spChg>
      </pc:sldChg>
      <pc:sldChg chg="modSp mod">
        <pc:chgData name="Kathy Moczerniak" userId="482eff44a8730993" providerId="LiveId" clId="{B2EABD0B-9DB8-4055-9050-BDE2DC838AC7}" dt="2020-06-28T04:08:35.444" v="276" actId="114"/>
        <pc:sldMkLst>
          <pc:docMk/>
          <pc:sldMk cId="427827371" sldId="387"/>
        </pc:sldMkLst>
        <pc:spChg chg="mod">
          <ac:chgData name="Kathy Moczerniak" userId="482eff44a8730993" providerId="LiveId" clId="{B2EABD0B-9DB8-4055-9050-BDE2DC838AC7}" dt="2020-06-28T04:08:35.444" v="276" actId="114"/>
          <ac:spMkLst>
            <pc:docMk/>
            <pc:sldMk cId="427827371" sldId="387"/>
            <ac:spMk id="13" creationId="{00000000-0000-0000-0000-000000000000}"/>
          </ac:spMkLst>
        </pc:spChg>
      </pc:sldChg>
      <pc:sldChg chg="modSp mod">
        <pc:chgData name="Kathy Moczerniak" userId="482eff44a8730993" providerId="LiveId" clId="{B2EABD0B-9DB8-4055-9050-BDE2DC838AC7}" dt="2020-06-28T01:47:07.852" v="136" actId="20577"/>
        <pc:sldMkLst>
          <pc:docMk/>
          <pc:sldMk cId="563195170" sldId="388"/>
        </pc:sldMkLst>
        <pc:spChg chg="mod">
          <ac:chgData name="Kathy Moczerniak" userId="482eff44a8730993" providerId="LiveId" clId="{B2EABD0B-9DB8-4055-9050-BDE2DC838AC7}" dt="2020-06-28T01:47:07.852" v="136" actId="20577"/>
          <ac:spMkLst>
            <pc:docMk/>
            <pc:sldMk cId="563195170" sldId="388"/>
            <ac:spMk id="14" creationId="{00000000-0000-0000-0000-000000000000}"/>
          </ac:spMkLst>
        </pc:spChg>
      </pc:sldChg>
      <pc:sldChg chg="modSp mod">
        <pc:chgData name="Kathy Moczerniak" userId="482eff44a8730993" providerId="LiveId" clId="{B2EABD0B-9DB8-4055-9050-BDE2DC838AC7}" dt="2020-06-28T01:55:46.154" v="146" actId="20577"/>
        <pc:sldMkLst>
          <pc:docMk/>
          <pc:sldMk cId="490415688" sldId="389"/>
        </pc:sldMkLst>
        <pc:spChg chg="mod">
          <ac:chgData name="Kathy Moczerniak" userId="482eff44a8730993" providerId="LiveId" clId="{B2EABD0B-9DB8-4055-9050-BDE2DC838AC7}" dt="2020-06-27T06:55:54.582" v="124"/>
          <ac:spMkLst>
            <pc:docMk/>
            <pc:sldMk cId="490415688" sldId="389"/>
            <ac:spMk id="2" creationId="{7751BAB6-0D39-48CE-A8BF-3CB29B98A27C}"/>
          </ac:spMkLst>
        </pc:spChg>
        <pc:spChg chg="mod">
          <ac:chgData name="Kathy Moczerniak" userId="482eff44a8730993" providerId="LiveId" clId="{B2EABD0B-9DB8-4055-9050-BDE2DC838AC7}" dt="2020-06-28T01:55:46.154" v="146" actId="20577"/>
          <ac:spMkLst>
            <pc:docMk/>
            <pc:sldMk cId="490415688" sldId="389"/>
            <ac:spMk id="3" creationId="{125037DE-4A2A-4A31-A125-EB47616A89EB}"/>
          </ac:spMkLst>
        </pc:spChg>
      </pc:sldChg>
      <pc:sldChg chg="modSp mod">
        <pc:chgData name="Kathy Moczerniak" userId="482eff44a8730993" providerId="LiveId" clId="{B2EABD0B-9DB8-4055-9050-BDE2DC838AC7}" dt="2020-06-28T01:58:25.443" v="152" actId="20577"/>
        <pc:sldMkLst>
          <pc:docMk/>
          <pc:sldMk cId="1202968541" sldId="390"/>
        </pc:sldMkLst>
        <pc:spChg chg="mod">
          <ac:chgData name="Kathy Moczerniak" userId="482eff44a8730993" providerId="LiveId" clId="{B2EABD0B-9DB8-4055-9050-BDE2DC838AC7}" dt="2020-06-27T06:55:54.582" v="124"/>
          <ac:spMkLst>
            <pc:docMk/>
            <pc:sldMk cId="1202968541" sldId="390"/>
            <ac:spMk id="2" creationId="{40BAC572-CDFE-4525-B925-93128E59357D}"/>
          </ac:spMkLst>
        </pc:spChg>
        <pc:spChg chg="mod">
          <ac:chgData name="Kathy Moczerniak" userId="482eff44a8730993" providerId="LiveId" clId="{B2EABD0B-9DB8-4055-9050-BDE2DC838AC7}" dt="2020-06-28T01:58:25.443" v="152" actId="20577"/>
          <ac:spMkLst>
            <pc:docMk/>
            <pc:sldMk cId="1202968541" sldId="390"/>
            <ac:spMk id="3" creationId="{6A2E6863-3796-4CC6-A248-AADAB3B97566}"/>
          </ac:spMkLst>
        </pc:spChg>
      </pc:sldChg>
      <pc:sldChg chg="modSp mod">
        <pc:chgData name="Kathy Moczerniak" userId="482eff44a8730993" providerId="LiveId" clId="{B2EABD0B-9DB8-4055-9050-BDE2DC838AC7}" dt="2020-06-28T02:33:05.333" v="174" actId="20577"/>
        <pc:sldMkLst>
          <pc:docMk/>
          <pc:sldMk cId="4242377177" sldId="392"/>
        </pc:sldMkLst>
        <pc:spChg chg="mod">
          <ac:chgData name="Kathy Moczerniak" userId="482eff44a8730993" providerId="LiveId" clId="{B2EABD0B-9DB8-4055-9050-BDE2DC838AC7}" dt="2020-06-27T06:55:54.582" v="124"/>
          <ac:spMkLst>
            <pc:docMk/>
            <pc:sldMk cId="4242377177" sldId="392"/>
            <ac:spMk id="2" creationId="{A6189F0C-70B8-433E-AE1F-E7F6B525941F}"/>
          </ac:spMkLst>
        </pc:spChg>
        <pc:spChg chg="mod">
          <ac:chgData name="Kathy Moczerniak" userId="482eff44a8730993" providerId="LiveId" clId="{B2EABD0B-9DB8-4055-9050-BDE2DC838AC7}" dt="2020-06-28T02:33:05.333" v="174" actId="20577"/>
          <ac:spMkLst>
            <pc:docMk/>
            <pc:sldMk cId="4242377177" sldId="392"/>
            <ac:spMk id="3" creationId="{0D2452C8-372D-41E0-B990-79C5218E919C}"/>
          </ac:spMkLst>
        </pc:spChg>
      </pc:sldChg>
      <pc:sldChg chg="modSp mod">
        <pc:chgData name="Kathy Moczerniak" userId="482eff44a8730993" providerId="LiveId" clId="{B2EABD0B-9DB8-4055-9050-BDE2DC838AC7}" dt="2020-06-28T02:35:12.880" v="176" actId="1076"/>
        <pc:sldMkLst>
          <pc:docMk/>
          <pc:sldMk cId="449164515" sldId="393"/>
        </pc:sldMkLst>
        <pc:spChg chg="mod">
          <ac:chgData name="Kathy Moczerniak" userId="482eff44a8730993" providerId="LiveId" clId="{B2EABD0B-9DB8-4055-9050-BDE2DC838AC7}" dt="2020-06-27T06:55:54.582" v="124"/>
          <ac:spMkLst>
            <pc:docMk/>
            <pc:sldMk cId="449164515" sldId="393"/>
            <ac:spMk id="2" creationId="{8A6A49EC-5D7F-442F-8701-763A761B833D}"/>
          </ac:spMkLst>
        </pc:spChg>
        <pc:spChg chg="mod">
          <ac:chgData name="Kathy Moczerniak" userId="482eff44a8730993" providerId="LiveId" clId="{B2EABD0B-9DB8-4055-9050-BDE2DC838AC7}" dt="2020-06-28T02:35:12.880" v="176" actId="1076"/>
          <ac:spMkLst>
            <pc:docMk/>
            <pc:sldMk cId="449164515" sldId="393"/>
            <ac:spMk id="3" creationId="{EA2A1E97-29C8-4D8A-BB78-190E19057FF7}"/>
          </ac:spMkLst>
        </pc:spChg>
      </pc:sldChg>
      <pc:sldChg chg="modSp mod">
        <pc:chgData name="Kathy Moczerniak" userId="482eff44a8730993" providerId="LiveId" clId="{B2EABD0B-9DB8-4055-9050-BDE2DC838AC7}" dt="2020-06-28T02:59:41.963" v="195" actId="20577"/>
        <pc:sldMkLst>
          <pc:docMk/>
          <pc:sldMk cId="2910251476" sldId="394"/>
        </pc:sldMkLst>
        <pc:spChg chg="mod">
          <ac:chgData name="Kathy Moczerniak" userId="482eff44a8730993" providerId="LiveId" clId="{B2EABD0B-9DB8-4055-9050-BDE2DC838AC7}" dt="2020-06-27T06:55:54.582" v="124"/>
          <ac:spMkLst>
            <pc:docMk/>
            <pc:sldMk cId="2910251476" sldId="394"/>
            <ac:spMk id="2" creationId="{D0B985EF-D09A-4585-A318-7E2C4DDFED16}"/>
          </ac:spMkLst>
        </pc:spChg>
        <pc:spChg chg="mod">
          <ac:chgData name="Kathy Moczerniak" userId="482eff44a8730993" providerId="LiveId" clId="{B2EABD0B-9DB8-4055-9050-BDE2DC838AC7}" dt="2020-06-28T02:59:41.963" v="195" actId="20577"/>
          <ac:spMkLst>
            <pc:docMk/>
            <pc:sldMk cId="2910251476" sldId="394"/>
            <ac:spMk id="3" creationId="{C36E2CC8-3354-4BC0-801F-74BF83147A56}"/>
          </ac:spMkLst>
        </pc:spChg>
      </pc:sldChg>
      <pc:sldChg chg="modSp">
        <pc:chgData name="Kathy Moczerniak" userId="482eff44a8730993" providerId="LiveId" clId="{B2EABD0B-9DB8-4055-9050-BDE2DC838AC7}" dt="2020-06-27T06:55:54.582" v="124"/>
        <pc:sldMkLst>
          <pc:docMk/>
          <pc:sldMk cId="0" sldId="397"/>
        </pc:sldMkLst>
        <pc:spChg chg="mod">
          <ac:chgData name="Kathy Moczerniak" userId="482eff44a8730993" providerId="LiveId" clId="{B2EABD0B-9DB8-4055-9050-BDE2DC838AC7}" dt="2020-06-27T06:55:54.582" v="124"/>
          <ac:spMkLst>
            <pc:docMk/>
            <pc:sldMk cId="0" sldId="397"/>
            <ac:spMk id="2" creationId="{00000000-0000-0000-0000-000000000000}"/>
          </ac:spMkLst>
        </pc:spChg>
      </pc:sldChg>
      <pc:sldChg chg="modSp mod">
        <pc:chgData name="Kathy Moczerniak" userId="482eff44a8730993" providerId="LiveId" clId="{B2EABD0B-9DB8-4055-9050-BDE2DC838AC7}" dt="2020-06-28T02:53:03.838" v="188" actId="20577"/>
        <pc:sldMkLst>
          <pc:docMk/>
          <pc:sldMk cId="0" sldId="398"/>
        </pc:sldMkLst>
        <pc:spChg chg="mod">
          <ac:chgData name="Kathy Moczerniak" userId="482eff44a8730993" providerId="LiveId" clId="{B2EABD0B-9DB8-4055-9050-BDE2DC838AC7}" dt="2020-06-28T02:53:03.838" v="188" actId="20577"/>
          <ac:spMkLst>
            <pc:docMk/>
            <pc:sldMk cId="0" sldId="398"/>
            <ac:spMk id="3" creationId="{00000000-0000-0000-0000-000000000000}"/>
          </ac:spMkLst>
        </pc:spChg>
      </pc:sldChg>
      <pc:sldChg chg="modSp mod">
        <pc:chgData name="Kathy Moczerniak" userId="482eff44a8730993" providerId="LiveId" clId="{B2EABD0B-9DB8-4055-9050-BDE2DC838AC7}" dt="2020-06-28T03:01:52.934" v="205" actId="20577"/>
        <pc:sldMkLst>
          <pc:docMk/>
          <pc:sldMk cId="0" sldId="399"/>
        </pc:sldMkLst>
        <pc:spChg chg="mod">
          <ac:chgData name="Kathy Moczerniak" userId="482eff44a8730993" providerId="LiveId" clId="{B2EABD0B-9DB8-4055-9050-BDE2DC838AC7}" dt="2020-06-27T06:55:54.582" v="124"/>
          <ac:spMkLst>
            <pc:docMk/>
            <pc:sldMk cId="0" sldId="399"/>
            <ac:spMk id="2" creationId="{00000000-0000-0000-0000-000000000000}"/>
          </ac:spMkLst>
        </pc:spChg>
        <pc:spChg chg="mod">
          <ac:chgData name="Kathy Moczerniak" userId="482eff44a8730993" providerId="LiveId" clId="{B2EABD0B-9DB8-4055-9050-BDE2DC838AC7}" dt="2020-06-28T03:01:52.934" v="205" actId="20577"/>
          <ac:spMkLst>
            <pc:docMk/>
            <pc:sldMk cId="0" sldId="399"/>
            <ac:spMk id="3" creationId="{00000000-0000-0000-0000-000000000000}"/>
          </ac:spMkLst>
        </pc:spChg>
      </pc:sldChg>
      <pc:sldChg chg="modSp mod">
        <pc:chgData name="Kathy Moczerniak" userId="482eff44a8730993" providerId="LiveId" clId="{B2EABD0B-9DB8-4055-9050-BDE2DC838AC7}" dt="2020-06-28T03:57:12.865" v="258" actId="20577"/>
        <pc:sldMkLst>
          <pc:docMk/>
          <pc:sldMk cId="0" sldId="400"/>
        </pc:sldMkLst>
        <pc:spChg chg="mod">
          <ac:chgData name="Kathy Moczerniak" userId="482eff44a8730993" providerId="LiveId" clId="{B2EABD0B-9DB8-4055-9050-BDE2DC838AC7}" dt="2020-06-28T03:57:12.865" v="258" actId="20577"/>
          <ac:spMkLst>
            <pc:docMk/>
            <pc:sldMk cId="0" sldId="400"/>
            <ac:spMk id="3" creationId="{00000000-0000-0000-0000-000000000000}"/>
          </ac:spMkLst>
        </pc:spChg>
      </pc:sldChg>
      <pc:sldChg chg="modSp">
        <pc:chgData name="Kathy Moczerniak" userId="482eff44a8730993" providerId="LiveId" clId="{B2EABD0B-9DB8-4055-9050-BDE2DC838AC7}" dt="2020-06-27T06:55:54.582" v="124"/>
        <pc:sldMkLst>
          <pc:docMk/>
          <pc:sldMk cId="0" sldId="401"/>
        </pc:sldMkLst>
        <pc:spChg chg="mod">
          <ac:chgData name="Kathy Moczerniak" userId="482eff44a8730993" providerId="LiveId" clId="{B2EABD0B-9DB8-4055-9050-BDE2DC838AC7}" dt="2020-06-27T06:55:54.582" v="124"/>
          <ac:spMkLst>
            <pc:docMk/>
            <pc:sldMk cId="0" sldId="401"/>
            <ac:spMk id="6" creationId="{00000000-0000-0000-0000-000000000000}"/>
          </ac:spMkLst>
        </pc:spChg>
      </pc:sldChg>
      <pc:sldChg chg="modSp mod">
        <pc:chgData name="Kathy Moczerniak" userId="482eff44a8730993" providerId="LiveId" clId="{B2EABD0B-9DB8-4055-9050-BDE2DC838AC7}" dt="2020-06-28T01:44:12.808" v="130" actId="255"/>
        <pc:sldMkLst>
          <pc:docMk/>
          <pc:sldMk cId="0" sldId="402"/>
        </pc:sldMkLst>
        <pc:spChg chg="mod">
          <ac:chgData name="Kathy Moczerniak" userId="482eff44a8730993" providerId="LiveId" clId="{B2EABD0B-9DB8-4055-9050-BDE2DC838AC7}" dt="2020-06-28T01:44:12.808" v="130" actId="255"/>
          <ac:spMkLst>
            <pc:docMk/>
            <pc:sldMk cId="0" sldId="402"/>
            <ac:spMk id="3" creationId="{00000000-0000-0000-0000-000000000000}"/>
          </ac:spMkLst>
        </pc:spChg>
      </pc:sldChg>
      <pc:sldChg chg="modSp mod">
        <pc:chgData name="Kathy Moczerniak" userId="482eff44a8730993" providerId="LiveId" clId="{B2EABD0B-9DB8-4055-9050-BDE2DC838AC7}" dt="2020-06-28T01:46:38.140" v="133" actId="20577"/>
        <pc:sldMkLst>
          <pc:docMk/>
          <pc:sldMk cId="451691484" sldId="404"/>
        </pc:sldMkLst>
        <pc:spChg chg="mod">
          <ac:chgData name="Kathy Moczerniak" userId="482eff44a8730993" providerId="LiveId" clId="{B2EABD0B-9DB8-4055-9050-BDE2DC838AC7}" dt="2020-06-28T01:46:38.140" v="133" actId="20577"/>
          <ac:spMkLst>
            <pc:docMk/>
            <pc:sldMk cId="451691484" sldId="404"/>
            <ac:spMk id="14" creationId="{00000000-0000-0000-0000-000000000000}"/>
          </ac:spMkLst>
        </pc:spChg>
      </pc:sldChg>
      <pc:sldChg chg="modSp">
        <pc:chgData name="Kathy Moczerniak" userId="482eff44a8730993" providerId="LiveId" clId="{B2EABD0B-9DB8-4055-9050-BDE2DC838AC7}" dt="2020-06-27T06:55:54.582" v="124"/>
        <pc:sldMkLst>
          <pc:docMk/>
          <pc:sldMk cId="1877727998" sldId="405"/>
        </pc:sldMkLst>
        <pc:spChg chg="mod">
          <ac:chgData name="Kathy Moczerniak" userId="482eff44a8730993" providerId="LiveId" clId="{B2EABD0B-9DB8-4055-9050-BDE2DC838AC7}" dt="2020-06-27T06:55:54.582" v="124"/>
          <ac:spMkLst>
            <pc:docMk/>
            <pc:sldMk cId="1877727998" sldId="405"/>
            <ac:spMk id="2" creationId="{00000000-0000-0000-0000-000000000000}"/>
          </ac:spMkLst>
        </pc:spChg>
      </pc:sldChg>
      <pc:sldChg chg="addSp modSp new">
        <pc:chgData name="Kathy Moczerniak" userId="482eff44a8730993" providerId="LiveId" clId="{B2EABD0B-9DB8-4055-9050-BDE2DC838AC7}" dt="2020-06-28T03:55:24.084" v="254"/>
        <pc:sldMkLst>
          <pc:docMk/>
          <pc:sldMk cId="380323325" sldId="412"/>
        </pc:sldMkLst>
        <pc:spChg chg="mod">
          <ac:chgData name="Kathy Moczerniak" userId="482eff44a8730993" providerId="LiveId" clId="{B2EABD0B-9DB8-4055-9050-BDE2DC838AC7}" dt="2020-06-28T03:54:55.650" v="250"/>
          <ac:spMkLst>
            <pc:docMk/>
            <pc:sldMk cId="380323325" sldId="412"/>
            <ac:spMk id="2" creationId="{0A358A2B-4A84-482D-AC3B-B82D8010B7D8}"/>
          </ac:spMkLst>
        </pc:spChg>
        <pc:spChg chg="mod">
          <ac:chgData name="Kathy Moczerniak" userId="482eff44a8730993" providerId="LiveId" clId="{B2EABD0B-9DB8-4055-9050-BDE2DC838AC7}" dt="2020-06-28T03:55:06.644" v="252"/>
          <ac:spMkLst>
            <pc:docMk/>
            <pc:sldMk cId="380323325" sldId="412"/>
            <ac:spMk id="3" creationId="{06E4A448-0FA3-457A-B03F-7424A843B12B}"/>
          </ac:spMkLst>
        </pc:spChg>
        <pc:spChg chg="add mod">
          <ac:chgData name="Kathy Moczerniak" userId="482eff44a8730993" providerId="LiveId" clId="{B2EABD0B-9DB8-4055-9050-BDE2DC838AC7}" dt="2020-06-28T03:55:24.084" v="254"/>
          <ac:spMkLst>
            <pc:docMk/>
            <pc:sldMk cId="380323325" sldId="412"/>
            <ac:spMk id="5" creationId="{6751E7F6-AB88-4685-887F-DE12784A951B}"/>
          </ac:spMkLst>
        </pc:spChg>
        <pc:picChg chg="add mod">
          <ac:chgData name="Kathy Moczerniak" userId="482eff44a8730993" providerId="LiveId" clId="{B2EABD0B-9DB8-4055-9050-BDE2DC838AC7}" dt="2020-06-28T03:55:14.310" v="253"/>
          <ac:picMkLst>
            <pc:docMk/>
            <pc:sldMk cId="380323325" sldId="412"/>
            <ac:picMk id="4" creationId="{F322B71A-45D6-4DF2-80D6-A4321881AAC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130711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a:t>Chapter Title</a:t>
            </a:r>
            <a:endParaRPr/>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CHAPTER 1</a:t>
            </a:r>
            <a:endParaRPr/>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914400" y="1461052"/>
            <a:ext cx="4855464"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1461052"/>
            <a:ext cx="4862232"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a:t>Sample text</a:t>
            </a:r>
            <a:endParaRPr/>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EAC8B-1464-4D63-B6A4-9C081D88FEAE}"/>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BFAAA577-A02B-48F8-B2FE-57D5ED115D4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0E0E39-CE8D-4660-BC76-C0A636177AB0}"/>
              </a:ext>
            </a:extLst>
          </p:cNvPr>
          <p:cNvSpPr>
            <a:spLocks noGrp="1"/>
          </p:cNvSpPr>
          <p:nvPr>
            <p:ph type="dt" sz="half" idx="10"/>
          </p:nvPr>
        </p:nvSpPr>
        <p:spPr/>
        <p:txBody>
          <a:bodyPr/>
          <a:lstStyle/>
          <a:p>
            <a:fld id="{0E44CCF8-BDD4-490B-A7D4-CAACDF70AC55}"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FF9D1F0B-3B95-4C23-97EC-219F9845F8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01C45C-86BB-401B-9950-7841A2791286}"/>
              </a:ext>
            </a:extLst>
          </p:cNvPr>
          <p:cNvSpPr>
            <a:spLocks noGrp="1"/>
          </p:cNvSpPr>
          <p:nvPr>
            <p:ph type="sldNum" sz="quarter" idx="12"/>
          </p:nvPr>
        </p:nvSpPr>
        <p:spPr/>
        <p:txBody>
          <a:bodyPr/>
          <a:lstStyle/>
          <a:p>
            <a:fld id="{5E521F61-4BD8-4C48-9487-6AFAC0A1C1CA}" type="slidenum">
              <a:rPr lang="en-US" smtClean="0"/>
              <a:pPr/>
              <a:t>‹#›</a:t>
            </a:fld>
            <a:endParaRPr lang="en-US" dirty="0"/>
          </a:p>
        </p:txBody>
      </p:sp>
    </p:spTree>
    <p:extLst>
      <p:ext uri="{BB962C8B-B14F-4D97-AF65-F5344CB8AC3E}">
        <p14:creationId xmlns:p14="http://schemas.microsoft.com/office/powerpoint/2010/main" val="31248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8</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Communications and Documentation</a:t>
            </a:r>
          </a:p>
        </p:txBody>
      </p:sp>
      <p:pic>
        <p:nvPicPr>
          <p:cNvPr id="2" name="Picture 1"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230" y="214126"/>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FF62C-69F5-194D-94FC-D6FA03F13F3A}"/>
              </a:ext>
            </a:extLst>
          </p:cNvPr>
          <p:cNvSpPr>
            <a:spLocks noGrp="1"/>
          </p:cNvSpPr>
          <p:nvPr>
            <p:ph type="title"/>
          </p:nvPr>
        </p:nvSpPr>
        <p:spPr/>
        <p:txBody>
          <a:bodyPr/>
          <a:lstStyle/>
          <a:p>
            <a:r>
              <a:rPr lang="en-US" dirty="0"/>
              <a:t>Chapter Overview</a:t>
            </a:r>
          </a:p>
        </p:txBody>
      </p:sp>
      <p:sp>
        <p:nvSpPr>
          <p:cNvPr id="4" name="Content Placeholder 3">
            <a:extLst>
              <a:ext uri="{FF2B5EF4-FFF2-40B4-BE49-F238E27FC236}">
                <a16:creationId xmlns:a16="http://schemas.microsoft.com/office/drawing/2014/main" xmlns="" id="{2A13DB06-899F-AC46-9CDA-CD013C1196A2}"/>
              </a:ext>
            </a:extLst>
          </p:cNvPr>
          <p:cNvSpPr>
            <a:spLocks noGrp="1"/>
          </p:cNvSpPr>
          <p:nvPr>
            <p:ph sz="half" idx="2"/>
          </p:nvPr>
        </p:nvSpPr>
        <p:spPr>
          <a:xfrm>
            <a:off x="777240" y="2698887"/>
            <a:ext cx="4992624" cy="3604838"/>
          </a:xfrm>
        </p:spPr>
        <p:txBody>
          <a:bodyPr/>
          <a:lstStyle/>
          <a:p>
            <a:r>
              <a:rPr lang="en-US" dirty="0"/>
              <a:t>Communication and proper documentation are essential skills every OEC technician must possess. </a:t>
            </a:r>
          </a:p>
        </p:txBody>
      </p:sp>
      <p:pic>
        <p:nvPicPr>
          <p:cNvPr id="1026" name="Picture 2" descr="Photo of an O E C technician communicating with the patient. "/>
          <p:cNvPicPr>
            <a:picLocks noChangeAspect="1" noChangeArrowheads="1"/>
          </p:cNvPicPr>
          <p:nvPr/>
        </p:nvPicPr>
        <p:blipFill>
          <a:blip r:embed="rId2" cstate="print"/>
          <a:srcRect/>
          <a:stretch>
            <a:fillRect/>
          </a:stretch>
        </p:blipFill>
        <p:spPr bwMode="auto">
          <a:xfrm>
            <a:off x="6212114" y="2148114"/>
            <a:ext cx="4615543" cy="3461657"/>
          </a:xfrm>
          <a:prstGeom prst="rect">
            <a:avLst/>
          </a:prstGeom>
          <a:noFill/>
        </p:spPr>
      </p:pic>
    </p:spTree>
    <p:extLst>
      <p:ext uri="{BB962C8B-B14F-4D97-AF65-F5344CB8AC3E}">
        <p14:creationId xmlns:p14="http://schemas.microsoft.com/office/powerpoint/2010/main" val="12232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Medical Communication</a:t>
            </a:r>
          </a:p>
        </p:txBody>
      </p:sp>
    </p:spTree>
    <p:extLst>
      <p:ext uri="{BB962C8B-B14F-4D97-AF65-F5344CB8AC3E}">
        <p14:creationId xmlns:p14="http://schemas.microsoft.com/office/powerpoint/2010/main" val="33554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AE632-B8E8-4C2E-AB2A-2E01BEABA0DD}"/>
              </a:ext>
            </a:extLst>
          </p:cNvPr>
          <p:cNvSpPr>
            <a:spLocks noGrp="1"/>
          </p:cNvSpPr>
          <p:nvPr>
            <p:ph type="title"/>
          </p:nvPr>
        </p:nvSpPr>
        <p:spPr/>
        <p:txBody>
          <a:bodyPr/>
          <a:lstStyle/>
          <a:p>
            <a:pPr marR="0" rtl="0"/>
            <a:r>
              <a:rPr lang="en-US" b="1" i="0" u="none" strike="noStrike" kern="1600" baseline="0" dirty="0"/>
              <a:t>Medical Communication</a:t>
            </a:r>
          </a:p>
        </p:txBody>
      </p:sp>
      <p:sp>
        <p:nvSpPr>
          <p:cNvPr id="3" name="Text Placeholder 2">
            <a:extLst>
              <a:ext uri="{FF2B5EF4-FFF2-40B4-BE49-F238E27FC236}">
                <a16:creationId xmlns:a16="http://schemas.microsoft.com/office/drawing/2014/main" xmlns="" id="{3373F000-F058-4157-9276-E82F47BF0A12}"/>
              </a:ext>
            </a:extLst>
          </p:cNvPr>
          <p:cNvSpPr>
            <a:spLocks noGrp="1"/>
          </p:cNvSpPr>
          <p:nvPr>
            <p:ph type="body" idx="1"/>
          </p:nvPr>
        </p:nvSpPr>
        <p:spPr>
          <a:xfrm>
            <a:off x="644663" y="1854453"/>
            <a:ext cx="10238559" cy="4966353"/>
          </a:xfrm>
        </p:spPr>
        <p:txBody>
          <a:bodyPr/>
          <a:lstStyle/>
          <a:p>
            <a:r>
              <a:rPr lang="en-US" dirty="0"/>
              <a:t>Medical </a:t>
            </a:r>
            <a:r>
              <a:rPr lang="en-US" dirty="0">
                <a:solidFill>
                  <a:schemeClr val="tx2"/>
                </a:solidFill>
              </a:rPr>
              <a:t>communication </a:t>
            </a:r>
            <a:r>
              <a:rPr lang="en-US" dirty="0"/>
              <a:t>is a specialized form of communication used to transmit health care information.</a:t>
            </a:r>
          </a:p>
          <a:p>
            <a:pPr lvl="1">
              <a:spcAft>
                <a:spcPts val="300"/>
              </a:spcAft>
            </a:pPr>
            <a:r>
              <a:rPr lang="en-US" dirty="0"/>
              <a:t>OEC technicians primarily transmit information about an incident and a patient from one person to another. </a:t>
            </a:r>
          </a:p>
          <a:p>
            <a:pPr lvl="2">
              <a:spcAft>
                <a:spcPts val="300"/>
              </a:spcAft>
            </a:pPr>
            <a:r>
              <a:rPr lang="en-US" sz="1900" dirty="0"/>
              <a:t>Medical communications are generally considered “privileged communications” as it contains personal protected information.</a:t>
            </a:r>
          </a:p>
          <a:p>
            <a:pPr lvl="1">
              <a:spcAft>
                <a:spcPts val="300"/>
              </a:spcAft>
            </a:pPr>
            <a:r>
              <a:rPr lang="en-US" u="dbl" dirty="0">
                <a:solidFill>
                  <a:srgbClr val="C00000"/>
                </a:solidFill>
              </a:rPr>
              <a:t>Patient privacy</a:t>
            </a:r>
            <a:r>
              <a:rPr lang="en-US" dirty="0">
                <a:solidFill>
                  <a:srgbClr val="C00000"/>
                </a:solidFill>
              </a:rPr>
              <a:t> </a:t>
            </a:r>
            <a:r>
              <a:rPr lang="en-US" dirty="0">
                <a:solidFill>
                  <a:schemeClr val="tx2"/>
                </a:solidFill>
              </a:rPr>
              <a:t>is the practice of maintaining the security and confidentiality of patient records.</a:t>
            </a:r>
          </a:p>
          <a:p>
            <a:pPr lvl="2">
              <a:spcAft>
                <a:spcPts val="300"/>
              </a:spcAft>
            </a:pPr>
            <a:r>
              <a:rPr lang="en-US" sz="1900" dirty="0"/>
              <a:t>All medical personnel need to respect patient’s confidentiality at all times. </a:t>
            </a:r>
          </a:p>
          <a:p>
            <a:pPr lvl="2">
              <a:spcAft>
                <a:spcPts val="300"/>
              </a:spcAft>
            </a:pPr>
            <a:r>
              <a:rPr lang="en-US" sz="1900" dirty="0"/>
              <a:t>Patient information should be shared only with authorized personnel who have a direct need for the information. </a:t>
            </a:r>
          </a:p>
          <a:p>
            <a:pPr lvl="2">
              <a:spcAft>
                <a:spcPts val="300"/>
              </a:spcAft>
            </a:pPr>
            <a:r>
              <a:rPr lang="en-US" sz="1900" dirty="0"/>
              <a:t>Safeguard medical communications and prevent unauthorized access to these sensitive data.</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a:t>
            </a:r>
          </a:p>
        </p:txBody>
      </p:sp>
    </p:spTree>
    <p:extLst>
      <p:ext uri="{BB962C8B-B14F-4D97-AF65-F5344CB8AC3E}">
        <p14:creationId xmlns:p14="http://schemas.microsoft.com/office/powerpoint/2010/main" val="385938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DD6D3-E91F-4CA2-81E5-CC4E6B6D938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Medical Communication</a:t>
            </a:r>
          </a:p>
        </p:txBody>
      </p:sp>
      <p:sp>
        <p:nvSpPr>
          <p:cNvPr id="3" name="Text Placeholder 2">
            <a:extLst>
              <a:ext uri="{FF2B5EF4-FFF2-40B4-BE49-F238E27FC236}">
                <a16:creationId xmlns:a16="http://schemas.microsoft.com/office/drawing/2014/main" xmlns="" id="{E174E907-01E7-48AA-9F24-02BFFD94A796}"/>
              </a:ext>
            </a:extLst>
          </p:cNvPr>
          <p:cNvSpPr>
            <a:spLocks noGrp="1"/>
          </p:cNvSpPr>
          <p:nvPr>
            <p:ph sz="half" idx="1"/>
          </p:nvPr>
        </p:nvSpPr>
        <p:spPr>
          <a:xfrm>
            <a:off x="914399" y="1780366"/>
            <a:ext cx="10000343" cy="4729436"/>
          </a:xfrm>
        </p:spPr>
        <p:txBody>
          <a:bodyPr>
            <a:normAutofit/>
          </a:bodyPr>
          <a:lstStyle/>
          <a:p>
            <a:r>
              <a:rPr lang="en-US" dirty="0"/>
              <a:t>Must be proficient in two types of medical communication: </a:t>
            </a:r>
          </a:p>
          <a:p>
            <a:pPr lvl="1"/>
            <a:r>
              <a:rPr lang="en-US" dirty="0"/>
              <a:t>Oral communication</a:t>
            </a:r>
          </a:p>
          <a:p>
            <a:pPr lvl="1"/>
            <a:r>
              <a:rPr lang="en-US" dirty="0"/>
              <a:t>Written documentation</a:t>
            </a:r>
          </a:p>
          <a:p>
            <a:pPr>
              <a:spcBef>
                <a:spcPts val="600"/>
              </a:spcBef>
              <a:spcAft>
                <a:spcPts val="600"/>
              </a:spcAft>
            </a:pPr>
            <a:r>
              <a:rPr lang="en-US" dirty="0"/>
              <a:t>During assessment, nonverbal communications are also important.</a:t>
            </a:r>
          </a:p>
          <a:p>
            <a:pPr lvl="1">
              <a:spcBef>
                <a:spcPts val="600"/>
              </a:spcBef>
              <a:spcAft>
                <a:spcPts val="600"/>
              </a:spcAft>
            </a:pPr>
            <a:r>
              <a:rPr lang="en-US" dirty="0"/>
              <a:t>You can pick up clues by watching the other person’s actions. </a:t>
            </a:r>
          </a:p>
          <a:p>
            <a:pPr lvl="1">
              <a:spcBef>
                <a:spcPts val="600"/>
              </a:spcBef>
              <a:spcAft>
                <a:spcPts val="600"/>
              </a:spcAft>
            </a:pPr>
            <a:r>
              <a:rPr lang="en-US" dirty="0"/>
              <a:t>Nonverbal communication includes behaviors such as:</a:t>
            </a:r>
          </a:p>
        </p:txBody>
      </p:sp>
      <p:pic>
        <p:nvPicPr>
          <p:cNvPr id="5" name="Picture 4"/>
          <p:cNvPicPr>
            <a:picLocks noChangeAspect="1"/>
          </p:cNvPicPr>
          <p:nvPr/>
        </p:nvPicPr>
        <p:blipFill>
          <a:blip r:embed="rId2" cstate="print"/>
          <a:stretch>
            <a:fillRect/>
          </a:stretch>
        </p:blipFill>
        <p:spPr>
          <a:xfrm>
            <a:off x="10476718" y="333960"/>
            <a:ext cx="1359526" cy="1365622"/>
          </a:xfrm>
          <a:prstGeom prst="rect">
            <a:avLst/>
          </a:prstGeom>
        </p:spPr>
      </p:pic>
      <p:sp>
        <p:nvSpPr>
          <p:cNvPr id="7" name="Rectangle 6"/>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
        <p:nvSpPr>
          <p:cNvPr id="4" name="TextBox 3"/>
          <p:cNvSpPr txBox="1"/>
          <p:nvPr/>
        </p:nvSpPr>
        <p:spPr>
          <a:xfrm>
            <a:off x="932873" y="4378036"/>
            <a:ext cx="9938327" cy="2292935"/>
          </a:xfrm>
          <a:prstGeom prst="rect">
            <a:avLst/>
          </a:prstGeom>
          <a:noFill/>
        </p:spPr>
        <p:txBody>
          <a:bodyPr wrap="square" numCol="2" rtlCol="0">
            <a:spAutoFit/>
          </a:bodyPr>
          <a:lstStyle/>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Facial expressions</a:t>
            </a: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Eye movements</a:t>
            </a: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Hand gestures</a:t>
            </a: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Touch</a:t>
            </a:r>
          </a:p>
          <a:p>
            <a:pPr lvl="2">
              <a:spcBef>
                <a:spcPts val="600"/>
              </a:spcBef>
              <a:spcAft>
                <a:spcPts val="600"/>
              </a:spcAft>
            </a:pPr>
            <a:endParaRPr lang="en-US" sz="2000" dirty="0">
              <a:latin typeface="Arial" panose="020B0604020202020204" pitchFamily="34" charset="0"/>
              <a:cs typeface="Arial" panose="020B0604020202020204" pitchFamily="34" charset="0"/>
            </a:endParaRP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Vocal tone</a:t>
            </a: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Body posture</a:t>
            </a: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Positioning </a:t>
            </a:r>
          </a:p>
          <a:p>
            <a:pPr marL="1200150" lvl="2" indent="-285750">
              <a:spcBef>
                <a:spcPts val="60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Movement </a:t>
            </a:r>
          </a:p>
        </p:txBody>
      </p:sp>
    </p:spTree>
    <p:extLst>
      <p:ext uri="{BB962C8B-B14F-4D97-AF65-F5344CB8AC3E}">
        <p14:creationId xmlns:p14="http://schemas.microsoft.com/office/powerpoint/2010/main" val="14726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Oral Communication</a:t>
            </a:r>
          </a:p>
        </p:txBody>
      </p:sp>
    </p:spTree>
    <p:extLst>
      <p:ext uri="{BB962C8B-B14F-4D97-AF65-F5344CB8AC3E}">
        <p14:creationId xmlns:p14="http://schemas.microsoft.com/office/powerpoint/2010/main" val="33603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1BAB6-0D39-48CE-A8BF-3CB29B98A27C}"/>
              </a:ext>
            </a:extLst>
          </p:cNvPr>
          <p:cNvSpPr>
            <a:spLocks noGrp="1"/>
          </p:cNvSpPr>
          <p:nvPr>
            <p:ph type="title"/>
          </p:nvPr>
        </p:nvSpPr>
        <p:spPr/>
        <p:txBody>
          <a:bodyPr/>
          <a:lstStyle/>
          <a:p>
            <a:pPr marR="0" rtl="0"/>
            <a:r>
              <a:rPr lang="en-US" b="1" i="0" u="none" strike="noStrike" kern="1600" baseline="0" dirty="0"/>
              <a:t>Medical Communication: Oral</a:t>
            </a:r>
          </a:p>
        </p:txBody>
      </p:sp>
      <p:sp>
        <p:nvSpPr>
          <p:cNvPr id="3" name="Text Placeholder 2">
            <a:extLst>
              <a:ext uri="{FF2B5EF4-FFF2-40B4-BE49-F238E27FC236}">
                <a16:creationId xmlns:a16="http://schemas.microsoft.com/office/drawing/2014/main" xmlns="" id="{125037DE-4A2A-4A31-A125-EB47616A89EB}"/>
              </a:ext>
            </a:extLst>
          </p:cNvPr>
          <p:cNvSpPr>
            <a:spLocks noGrp="1"/>
          </p:cNvSpPr>
          <p:nvPr>
            <p:ph type="body" idx="1"/>
          </p:nvPr>
        </p:nvSpPr>
        <p:spPr>
          <a:xfrm>
            <a:off x="818969" y="1912509"/>
            <a:ext cx="10435590" cy="4401205"/>
          </a:xfrm>
        </p:spPr>
        <p:txBody>
          <a:bodyPr/>
          <a:lstStyle/>
          <a:p>
            <a:r>
              <a:rPr lang="en-US" b="1" dirty="0"/>
              <a:t>Oral Communication</a:t>
            </a:r>
            <a:endParaRPr lang="en-US" dirty="0"/>
          </a:p>
          <a:p>
            <a:pPr lvl="1">
              <a:spcBef>
                <a:spcPts val="600"/>
              </a:spcBef>
              <a:spcAft>
                <a:spcPts val="600"/>
              </a:spcAft>
            </a:pPr>
            <a:r>
              <a:rPr lang="en-US" dirty="0"/>
              <a:t>Oral communication is the transmission of information verbally.</a:t>
            </a:r>
          </a:p>
          <a:p>
            <a:pPr lvl="2">
              <a:spcBef>
                <a:spcPts val="600"/>
              </a:spcBef>
              <a:spcAft>
                <a:spcPts val="600"/>
              </a:spcAft>
            </a:pPr>
            <a:r>
              <a:rPr lang="en-US" dirty="0"/>
              <a:t>Whether by phone, by radio, or in person</a:t>
            </a:r>
          </a:p>
          <a:p>
            <a:pPr lvl="1">
              <a:spcBef>
                <a:spcPts val="600"/>
              </a:spcBef>
              <a:spcAft>
                <a:spcPts val="600"/>
              </a:spcAft>
            </a:pPr>
            <a:r>
              <a:rPr lang="en-US" dirty="0"/>
              <a:t>Rescuer-to-patient communication begins when you first talk to a patient on scene. </a:t>
            </a:r>
          </a:p>
          <a:p>
            <a:pPr lvl="2">
              <a:spcBef>
                <a:spcPts val="600"/>
              </a:spcBef>
              <a:spcAft>
                <a:spcPts val="600"/>
              </a:spcAft>
            </a:pPr>
            <a:r>
              <a:rPr lang="en-US" dirty="0"/>
              <a:t>Use clear, concise sentences a patient can understand. </a:t>
            </a:r>
          </a:p>
          <a:p>
            <a:pPr lvl="2">
              <a:spcBef>
                <a:spcPts val="600"/>
              </a:spcBef>
              <a:spcAft>
                <a:spcPts val="600"/>
              </a:spcAft>
            </a:pPr>
            <a:r>
              <a:rPr lang="en-US" dirty="0"/>
              <a:t>Children or those with a disability may need a simpler explanation of what you intend to do. </a:t>
            </a:r>
          </a:p>
          <a:p>
            <a:pPr lvl="2">
              <a:spcBef>
                <a:spcPts val="600"/>
              </a:spcBef>
              <a:spcAft>
                <a:spcPts val="600"/>
              </a:spcAft>
            </a:pPr>
            <a:r>
              <a:rPr lang="en-US" dirty="0"/>
              <a:t>Someone with a disability may require a different communication method, adaptive to the situation.</a:t>
            </a:r>
          </a:p>
          <a:p>
            <a:pPr marR="0" lvl="0" rtl="0"/>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49041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AC572-CDFE-4525-B925-93128E59357D}"/>
              </a:ext>
            </a:extLst>
          </p:cNvPr>
          <p:cNvSpPr>
            <a:spLocks noGrp="1"/>
          </p:cNvSpPr>
          <p:nvPr>
            <p:ph type="title"/>
          </p:nvPr>
        </p:nvSpPr>
        <p:spPr/>
        <p:txBody>
          <a:bodyPr/>
          <a:lstStyle/>
          <a:p>
            <a:r>
              <a:rPr lang="en-US" kern="1600" dirty="0"/>
              <a:t>Medical Communication: Oral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6A2E6863-3796-4CC6-A248-AADAB3B97566}"/>
              </a:ext>
            </a:extLst>
          </p:cNvPr>
          <p:cNvSpPr>
            <a:spLocks noGrp="1"/>
          </p:cNvSpPr>
          <p:nvPr>
            <p:ph type="body" idx="1"/>
          </p:nvPr>
        </p:nvSpPr>
        <p:spPr>
          <a:xfrm>
            <a:off x="878205" y="2121636"/>
            <a:ext cx="10435590" cy="3553595"/>
          </a:xfrm>
        </p:spPr>
        <p:txBody>
          <a:bodyPr/>
          <a:lstStyle/>
          <a:p>
            <a:r>
              <a:rPr lang="en-US" dirty="0"/>
              <a:t>T</a:t>
            </a:r>
            <a:r>
              <a:rPr lang="en-US" u="none" strike="noStrike" baseline="0" dirty="0"/>
              <a:t>alking to another prehospital provider:</a:t>
            </a:r>
          </a:p>
          <a:p>
            <a:pPr lvl="1"/>
            <a:r>
              <a:rPr lang="en-US" dirty="0"/>
              <a:t>S</a:t>
            </a:r>
            <a:r>
              <a:rPr lang="en-US" u="none" strike="noStrike" baseline="0" dirty="0"/>
              <a:t>peak in simple, well-organized, short sentences.</a:t>
            </a:r>
          </a:p>
          <a:p>
            <a:pPr lvl="1"/>
            <a:r>
              <a:rPr lang="en-US" dirty="0"/>
              <a:t>U</a:t>
            </a:r>
            <a:r>
              <a:rPr lang="en-US" u="none" strike="noStrike" baseline="0" dirty="0"/>
              <a:t>se appropriate medical terminology. </a:t>
            </a:r>
            <a:endParaRPr lang="en-US" dirty="0"/>
          </a:p>
          <a:p>
            <a:pPr lvl="1"/>
            <a:r>
              <a:rPr lang="en-US" u="none" strike="noStrike" baseline="0" dirty="0"/>
              <a:t>Plain English, not codes</a:t>
            </a:r>
          </a:p>
          <a:p>
            <a:pPr marR="0" lvl="0" rtl="0"/>
            <a:r>
              <a:rPr lang="en-US" dirty="0"/>
              <a:t>U</a:t>
            </a:r>
            <a:r>
              <a:rPr lang="en-US" u="none" strike="noStrike" baseline="0" dirty="0"/>
              <a:t>se oral communication to convey information to other health care providers. </a:t>
            </a:r>
          </a:p>
          <a:p>
            <a:pPr lvl="1"/>
            <a:r>
              <a:rPr lang="en-US" dirty="0"/>
              <a:t>S</a:t>
            </a:r>
            <a:r>
              <a:rPr lang="en-US" u="none" strike="noStrike" baseline="0" dirty="0"/>
              <a:t>uch as when transferring the care of a patient to an EMT or paramedic</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120296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2F3D1-14A2-4E7E-BC5E-438197A86D13}"/>
              </a:ext>
            </a:extLst>
          </p:cNvPr>
          <p:cNvSpPr>
            <a:spLocks noGrp="1"/>
          </p:cNvSpPr>
          <p:nvPr>
            <p:ph type="title"/>
          </p:nvPr>
        </p:nvSpPr>
        <p:spPr/>
        <p:txBody>
          <a:bodyPr/>
          <a:lstStyle/>
          <a:p>
            <a:r>
              <a:rPr lang="en-US" kern="1600" dirty="0"/>
              <a:t>Medical Communication: Oral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2A5965C3-790C-4855-9DD4-8124BF5B353A}"/>
              </a:ext>
            </a:extLst>
          </p:cNvPr>
          <p:cNvSpPr>
            <a:spLocks noGrp="1"/>
          </p:cNvSpPr>
          <p:nvPr>
            <p:ph type="body" idx="1"/>
          </p:nvPr>
        </p:nvSpPr>
        <p:spPr>
          <a:xfrm>
            <a:off x="878205" y="1912509"/>
            <a:ext cx="10435590" cy="3965357"/>
          </a:xfrm>
        </p:spPr>
        <p:txBody>
          <a:bodyPr/>
          <a:lstStyle/>
          <a:p>
            <a:pPr marR="0" lvl="0" rtl="0">
              <a:spcBef>
                <a:spcPts val="600"/>
              </a:spcBef>
              <a:spcAft>
                <a:spcPts val="600"/>
              </a:spcAft>
            </a:pPr>
            <a:r>
              <a:rPr lang="en-US" u="none" strike="noStrike" baseline="0" dirty="0"/>
              <a:t>Communication with Dispatch/Aid</a:t>
            </a:r>
            <a:r>
              <a:rPr lang="en-US" u="none" strike="noStrike" dirty="0"/>
              <a:t> Room:</a:t>
            </a:r>
            <a:endParaRPr lang="en-US" u="none" strike="noStrike" baseline="0" dirty="0"/>
          </a:p>
          <a:p>
            <a:pPr lvl="1">
              <a:spcBef>
                <a:spcPts val="600"/>
              </a:spcBef>
              <a:spcAft>
                <a:spcPts val="600"/>
              </a:spcAft>
            </a:pPr>
            <a:r>
              <a:rPr lang="en-US" u="none" strike="noStrike" baseline="0" dirty="0"/>
              <a:t>After a general dispatch call has gone out to all rescuers that there is a possible accident,</a:t>
            </a:r>
            <a:r>
              <a:rPr lang="en-US" u="none" strike="noStrike" dirty="0"/>
              <a:t> </a:t>
            </a:r>
            <a:r>
              <a:rPr lang="en-US" u="none" strike="noStrike" baseline="0" dirty="0"/>
              <a:t>you respond.</a:t>
            </a:r>
          </a:p>
          <a:p>
            <a:pPr lvl="1">
              <a:spcBef>
                <a:spcPts val="600"/>
              </a:spcBef>
              <a:spcAft>
                <a:spcPts val="600"/>
              </a:spcAft>
            </a:pPr>
            <a:r>
              <a:rPr lang="en-US" dirty="0"/>
              <a:t>I</a:t>
            </a:r>
            <a:r>
              <a:rPr lang="en-US" u="none" strike="noStrike" baseline="0" dirty="0"/>
              <a:t>t is best to radio back to dispatch that you are on scene:</a:t>
            </a:r>
          </a:p>
          <a:p>
            <a:pPr lvl="2">
              <a:spcBef>
                <a:spcPts val="600"/>
              </a:spcBef>
              <a:spcAft>
                <a:spcPts val="600"/>
              </a:spcAft>
            </a:pPr>
            <a:r>
              <a:rPr lang="en-US" dirty="0"/>
              <a:t>“This is Paul, on scene at Fiddler’s Elbow. Standby for further information.”</a:t>
            </a:r>
          </a:p>
          <a:p>
            <a:pPr lvl="2">
              <a:spcBef>
                <a:spcPts val="600"/>
              </a:spcBef>
              <a:spcAft>
                <a:spcPts val="600"/>
              </a:spcAft>
            </a:pPr>
            <a:r>
              <a:rPr lang="en-US" dirty="0"/>
              <a:t>Lets the dispatcher know someone has arrived to patient, is conducting a patient assessment, and will be assisting the patient shortly</a:t>
            </a:r>
            <a:endParaRPr lang="en-US" u="none" strike="noStrike" baseline="0" dirty="0"/>
          </a:p>
          <a:p>
            <a:pPr lvl="1">
              <a:spcBef>
                <a:spcPts val="600"/>
              </a:spcBef>
              <a:spcAft>
                <a:spcPts val="600"/>
              </a:spcAft>
            </a:pPr>
            <a:r>
              <a:rPr lang="en-US" dirty="0"/>
              <a:t>In many cases, management wants dispatchers to record the time when a call is dispatched and the first rescuer arrives on scene.</a:t>
            </a:r>
          </a:p>
          <a:p>
            <a:pPr lvl="1">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14107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A1CB5-DED0-4D9A-9894-30A81AF4E2D8}"/>
              </a:ext>
            </a:extLst>
          </p:cNvPr>
          <p:cNvSpPr>
            <a:spLocks noGrp="1"/>
          </p:cNvSpPr>
          <p:nvPr>
            <p:ph type="title"/>
          </p:nvPr>
        </p:nvSpPr>
        <p:spPr>
          <a:xfrm>
            <a:off x="0" y="121033"/>
            <a:ext cx="12192000" cy="1002089"/>
          </a:xfrm>
        </p:spPr>
        <p:txBody>
          <a:bodyPr anchor="ctr">
            <a:normAutofit/>
          </a:bodyPr>
          <a:lstStyle/>
          <a:p>
            <a:r>
              <a:rPr lang="en-US" kern="1600" dirty="0"/>
              <a:t>Medical Communication: Oral</a:t>
            </a:r>
            <a:endParaRPr lang="en-US" b="1" i="0" u="none" strike="noStrike" kern="1600" baseline="0" dirty="0"/>
          </a:p>
        </p:txBody>
      </p:sp>
      <p:sp>
        <p:nvSpPr>
          <p:cNvPr id="3" name="Text Placeholder 2">
            <a:extLst>
              <a:ext uri="{FF2B5EF4-FFF2-40B4-BE49-F238E27FC236}">
                <a16:creationId xmlns:a16="http://schemas.microsoft.com/office/drawing/2014/main" xmlns="" id="{A22E0EA7-BBFC-4EB4-8CC0-D254B3328888}"/>
              </a:ext>
            </a:extLst>
          </p:cNvPr>
          <p:cNvSpPr>
            <a:spLocks noGrp="1"/>
          </p:cNvSpPr>
          <p:nvPr>
            <p:ph sz="half" idx="1"/>
          </p:nvPr>
        </p:nvSpPr>
        <p:spPr>
          <a:xfrm>
            <a:off x="914400" y="2604654"/>
            <a:ext cx="4855464" cy="3585833"/>
          </a:xfrm>
        </p:spPr>
        <p:txBody>
          <a:bodyPr>
            <a:noAutofit/>
          </a:bodyPr>
          <a:lstStyle/>
          <a:p>
            <a:pPr marR="0" lvl="0" rtl="0">
              <a:spcBef>
                <a:spcPts val="300"/>
              </a:spcBef>
              <a:spcAft>
                <a:spcPts val="300"/>
              </a:spcAft>
            </a:pPr>
            <a:r>
              <a:rPr lang="en-US" sz="2400" u="none" strike="noStrike" baseline="0" dirty="0"/>
              <a:t>After performing the primary patient assessment, you need to tell dispatch:</a:t>
            </a:r>
          </a:p>
          <a:p>
            <a:pPr lvl="1">
              <a:spcAft>
                <a:spcPts val="300"/>
              </a:spcAft>
            </a:pPr>
            <a:r>
              <a:rPr lang="en-US" dirty="0"/>
              <a:t>W</a:t>
            </a:r>
            <a:r>
              <a:rPr lang="en-US" u="none" strike="noStrike" baseline="0" dirty="0"/>
              <a:t>hat your patient’s condition is</a:t>
            </a:r>
            <a:endParaRPr lang="en-US" dirty="0"/>
          </a:p>
          <a:p>
            <a:pPr lvl="1">
              <a:spcAft>
                <a:spcPts val="300"/>
              </a:spcAft>
            </a:pPr>
            <a:r>
              <a:rPr lang="en-US" dirty="0"/>
              <a:t>W</a:t>
            </a:r>
            <a:r>
              <a:rPr lang="en-US" u="none" strike="noStrike" baseline="0" dirty="0"/>
              <a:t>hat equipment or assistance you need</a:t>
            </a:r>
          </a:p>
        </p:txBody>
      </p:sp>
      <p:pic>
        <p:nvPicPr>
          <p:cNvPr id="2050" name="Picture 2" descr="Photo of an O E C technician communicating on the phone with the radio dispatcher. "/>
          <p:cNvPicPr>
            <a:picLocks noGrp="1" noChangeAspect="1" noChangeArrowheads="1"/>
          </p:cNvPicPr>
          <p:nvPr>
            <p:ph sz="half" idx="2"/>
          </p:nvPr>
        </p:nvPicPr>
        <p:blipFill>
          <a:blip r:embed="rId2" cstate="print"/>
          <a:srcRect/>
          <a:stretch>
            <a:fillRect/>
          </a:stretch>
        </p:blipFill>
        <p:spPr bwMode="auto">
          <a:xfrm>
            <a:off x="6415088" y="2204045"/>
            <a:ext cx="4862512" cy="3243659"/>
          </a:xfrm>
          <a:prstGeom prst="rect">
            <a:avLst/>
          </a:prstGeom>
          <a:noFill/>
        </p:spPr>
      </p:pic>
      <p:pic>
        <p:nvPicPr>
          <p:cNvPr id="5" name="Picture 4"/>
          <p:cNvPicPr>
            <a:picLocks noChangeAspect="1"/>
          </p:cNvPicPr>
          <p:nvPr/>
        </p:nvPicPr>
        <p:blipFill>
          <a:blip r:embed="rId3"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296306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Communication: Oral</a:t>
            </a:r>
          </a:p>
        </p:txBody>
      </p:sp>
      <p:sp>
        <p:nvSpPr>
          <p:cNvPr id="3" name="Content Placeholder 2"/>
          <p:cNvSpPr>
            <a:spLocks noGrp="1"/>
          </p:cNvSpPr>
          <p:nvPr>
            <p:ph sz="half" idx="1"/>
          </p:nvPr>
        </p:nvSpPr>
        <p:spPr>
          <a:xfrm>
            <a:off x="923636" y="1821270"/>
            <a:ext cx="10344728" cy="4729436"/>
          </a:xfrm>
        </p:spPr>
        <p:txBody>
          <a:bodyPr/>
          <a:lstStyle/>
          <a:p>
            <a:pPr>
              <a:spcAft>
                <a:spcPts val="300"/>
              </a:spcAft>
            </a:pPr>
            <a:r>
              <a:rPr lang="en-US" sz="2000" dirty="0"/>
              <a:t>Easy way to remember the important pieces of information that dispatch needs is to use the acronym SAILER:</a:t>
            </a:r>
          </a:p>
          <a:p>
            <a:pPr>
              <a:spcAft>
                <a:spcPts val="300"/>
              </a:spcAft>
            </a:pPr>
            <a:r>
              <a:rPr lang="en-US" sz="2000" dirty="0"/>
              <a:t>S	Sex of the patient</a:t>
            </a:r>
          </a:p>
          <a:p>
            <a:pPr>
              <a:spcAft>
                <a:spcPts val="300"/>
              </a:spcAft>
            </a:pPr>
            <a:r>
              <a:rPr lang="en-US" sz="2000" dirty="0"/>
              <a:t>A	Age of the patient</a:t>
            </a:r>
          </a:p>
          <a:p>
            <a:pPr>
              <a:spcAft>
                <a:spcPts val="300"/>
              </a:spcAft>
            </a:pPr>
            <a:r>
              <a:rPr lang="en-US" sz="2000" dirty="0"/>
              <a:t>I	Incident, chief complaint</a:t>
            </a:r>
          </a:p>
          <a:p>
            <a:pPr>
              <a:spcAft>
                <a:spcPts val="300"/>
              </a:spcAft>
            </a:pPr>
            <a:r>
              <a:rPr lang="en-US" sz="2000" dirty="0"/>
              <a:t>L	Location of incident/patient </a:t>
            </a:r>
          </a:p>
          <a:p>
            <a:pPr>
              <a:spcAft>
                <a:spcPts val="300"/>
              </a:spcAft>
            </a:pPr>
            <a:r>
              <a:rPr lang="en-US" sz="2000" dirty="0"/>
              <a:t>E	Equipment needed (e.g., splints, backboards, toboggans)</a:t>
            </a:r>
          </a:p>
          <a:p>
            <a:pPr>
              <a:spcAft>
                <a:spcPts val="300"/>
              </a:spcAft>
            </a:pPr>
            <a:r>
              <a:rPr lang="en-US" sz="2000" dirty="0"/>
              <a:t>R	Resources needed (e.g., extra help, security personnel, management, BLS or ALS ambulance)</a:t>
            </a:r>
          </a:p>
        </p:txBody>
      </p:sp>
      <p:pic>
        <p:nvPicPr>
          <p:cNvPr id="5" name="Picture 4"/>
          <p:cNvPicPr>
            <a:picLocks noChangeAspect="1"/>
          </p:cNvPicPr>
          <p:nvPr/>
        </p:nvPicPr>
        <p:blipFill>
          <a:blip r:embed="rId2"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8-3</a:t>
            </a:r>
          </a:p>
        </p:txBody>
      </p:sp>
    </p:spTree>
    <p:extLst>
      <p:ext uri="{BB962C8B-B14F-4D97-AF65-F5344CB8AC3E}">
        <p14:creationId xmlns:p14="http://schemas.microsoft.com/office/powerpoint/2010/main" val="187772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461024"/>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5A65A5-F253-4034-A696-1D0D45B17F8A}"/>
              </a:ext>
            </a:extLst>
          </p:cNvPr>
          <p:cNvSpPr>
            <a:spLocks noGrp="1"/>
          </p:cNvSpPr>
          <p:nvPr>
            <p:ph type="title"/>
          </p:nvPr>
        </p:nvSpPr>
        <p:spPr/>
        <p:txBody>
          <a:bodyPr/>
          <a:lstStyle/>
          <a:p>
            <a:r>
              <a:rPr lang="en-US" kern="1600" dirty="0"/>
              <a:t>Medical Communication: Oral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F293C7B7-CC41-45E2-B8E2-7C441EE4C63D}"/>
              </a:ext>
            </a:extLst>
          </p:cNvPr>
          <p:cNvSpPr>
            <a:spLocks noGrp="1"/>
          </p:cNvSpPr>
          <p:nvPr>
            <p:ph type="body" idx="1"/>
          </p:nvPr>
        </p:nvSpPr>
        <p:spPr/>
        <p:txBody>
          <a:bodyPr/>
          <a:lstStyle/>
          <a:p>
            <a:pPr>
              <a:spcBef>
                <a:spcPts val="600"/>
              </a:spcBef>
              <a:spcAft>
                <a:spcPts val="600"/>
              </a:spcAft>
            </a:pPr>
            <a:r>
              <a:rPr lang="en-US" u="none" strike="noStrike" baseline="0" dirty="0"/>
              <a:t>With few exceptions, you should be able to convey the information in 30 seconds or less.</a:t>
            </a:r>
          </a:p>
          <a:p>
            <a:pPr marR="0" lvl="0" rtl="0">
              <a:spcBef>
                <a:spcPts val="600"/>
              </a:spcBef>
              <a:spcAft>
                <a:spcPts val="600"/>
              </a:spcAft>
            </a:pPr>
            <a:r>
              <a:rPr lang="en-US" u="none" strike="noStrike" baseline="0" dirty="0"/>
              <a:t>Always make sure dispatch acknowledges your message. </a:t>
            </a:r>
          </a:p>
          <a:p>
            <a:pPr lvl="1">
              <a:spcBef>
                <a:spcPts val="600"/>
              </a:spcBef>
              <a:spcAft>
                <a:spcPts val="600"/>
              </a:spcAft>
            </a:pPr>
            <a:r>
              <a:rPr lang="en-US" dirty="0"/>
              <a:t>D</a:t>
            </a:r>
            <a:r>
              <a:rPr lang="en-US" u="none" strike="noStrike" baseline="0" dirty="0"/>
              <a:t>ispatcher should repeat the key portion of your message back to you so that miscommunication is less likely.</a:t>
            </a:r>
          </a:p>
          <a:p>
            <a:pPr lvl="1">
              <a:spcBef>
                <a:spcPts val="600"/>
              </a:spcBef>
              <a:spcAft>
                <a:spcPts val="600"/>
              </a:spcAft>
            </a:pPr>
            <a:r>
              <a:rPr lang="en-US" dirty="0"/>
              <a:t>L</a:t>
            </a:r>
            <a:r>
              <a:rPr lang="en-US" u="none" strike="noStrike" baseline="0" dirty="0"/>
              <a:t>ocal protocols will dictate the actual process to be followed.</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414612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1B736-E41C-45C2-82B7-B29DD8169D1F}"/>
              </a:ext>
            </a:extLst>
          </p:cNvPr>
          <p:cNvSpPr>
            <a:spLocks noGrp="1"/>
          </p:cNvSpPr>
          <p:nvPr>
            <p:ph type="title"/>
          </p:nvPr>
        </p:nvSpPr>
        <p:spPr/>
        <p:txBody>
          <a:bodyPr/>
          <a:lstStyle/>
          <a:p>
            <a:r>
              <a:rPr lang="en-US" kern="1600" dirty="0"/>
              <a:t>Medical Communication: Radio Terminology</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3C0EABA4-191A-441F-AE3F-FBEB7C449A10}"/>
              </a:ext>
            </a:extLst>
          </p:cNvPr>
          <p:cNvSpPr>
            <a:spLocks noGrp="1"/>
          </p:cNvSpPr>
          <p:nvPr>
            <p:ph type="body" idx="1"/>
          </p:nvPr>
        </p:nvSpPr>
        <p:spPr>
          <a:xfrm>
            <a:off x="994459" y="2057400"/>
            <a:ext cx="4115889" cy="3691811"/>
          </a:xfrm>
        </p:spPr>
        <p:txBody>
          <a:bodyPr/>
          <a:lstStyle/>
          <a:p>
            <a:pPr marR="0" lvl="0" rtl="0"/>
            <a:r>
              <a:rPr lang="en-US" u="none" strike="noStrike" baseline="0" dirty="0"/>
              <a:t>The use of common language and terms is especially critical when communicating via radio.</a:t>
            </a:r>
          </a:p>
          <a:p>
            <a:pPr marR="0" lvl="0" rtl="0"/>
            <a:r>
              <a:rPr lang="en-US" dirty="0"/>
              <a:t>Is </a:t>
            </a:r>
            <a:r>
              <a:rPr lang="en-US" u="none" strike="noStrike" baseline="0" dirty="0"/>
              <a:t>a key factor in improving mutual understanding among rescue personnel</a:t>
            </a:r>
          </a:p>
        </p:txBody>
      </p:sp>
      <p:pic>
        <p:nvPicPr>
          <p:cNvPr id="3074" name="Picture 2" descr="The table shows two columns: Term and meaning. Row entries are as follows. Row 1: Affirmative; Yes. Row 2: Received; Message received, understood. Row 3: Repeat/say again; Please repeat. Row 4: Go ahead; Proceed with transmission. Row 5: Negative; No. Row 6: Stand by; Busy, please wait. Row 7: Standing by; Awaiting further information or instructions." title="A table shows Common Radio terms."/>
          <p:cNvPicPr>
            <a:picLocks noChangeAspect="1" noChangeArrowheads="1"/>
          </p:cNvPicPr>
          <p:nvPr/>
        </p:nvPicPr>
        <p:blipFill>
          <a:blip r:embed="rId2" cstate="print"/>
          <a:srcRect/>
          <a:stretch>
            <a:fillRect/>
          </a:stretch>
        </p:blipFill>
        <p:spPr bwMode="auto">
          <a:xfrm>
            <a:off x="5516966" y="1252991"/>
            <a:ext cx="5233362" cy="5000027"/>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201881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FE875-F68F-4A70-85E2-591D13B969A7}"/>
              </a:ext>
            </a:extLst>
          </p:cNvPr>
          <p:cNvSpPr>
            <a:spLocks noGrp="1"/>
          </p:cNvSpPr>
          <p:nvPr>
            <p:ph type="title"/>
          </p:nvPr>
        </p:nvSpPr>
        <p:spPr/>
        <p:txBody>
          <a:bodyPr/>
          <a:lstStyle/>
          <a:p>
            <a:r>
              <a:rPr lang="en-US" kern="1600" dirty="0"/>
              <a:t>Medical Communication: NATO Phonetic Alphabet</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7224B8F3-2A5F-43CA-9656-58D7DE7FD0B2}"/>
              </a:ext>
            </a:extLst>
          </p:cNvPr>
          <p:cNvSpPr>
            <a:spLocks noGrp="1"/>
          </p:cNvSpPr>
          <p:nvPr>
            <p:ph type="body" idx="1"/>
          </p:nvPr>
        </p:nvSpPr>
        <p:spPr>
          <a:xfrm>
            <a:off x="877026" y="1876425"/>
            <a:ext cx="5393146" cy="4640489"/>
          </a:xfrm>
        </p:spPr>
        <p:txBody>
          <a:bodyPr/>
          <a:lstStyle/>
          <a:p>
            <a:pPr marR="0" lvl="0" rtl="0"/>
            <a:r>
              <a:rPr lang="en-US" u="none" strike="noStrike" baseline="0" dirty="0"/>
              <a:t>NATO Phonetic Alphabet</a:t>
            </a:r>
          </a:p>
          <a:p>
            <a:pPr lvl="1">
              <a:spcBef>
                <a:spcPts val="600"/>
              </a:spcBef>
              <a:spcAft>
                <a:spcPts val="600"/>
              </a:spcAft>
            </a:pPr>
            <a:r>
              <a:rPr lang="en-US" u="none" strike="noStrike" baseline="0" dirty="0"/>
              <a:t>Occasionally, unusual words, acronyms, or critical combinations of letters must be spelled out to others via radio. </a:t>
            </a:r>
          </a:p>
          <a:p>
            <a:pPr lvl="2">
              <a:spcBef>
                <a:spcPts val="600"/>
              </a:spcBef>
              <a:spcAft>
                <a:spcPts val="600"/>
              </a:spcAft>
            </a:pPr>
            <a:r>
              <a:rPr lang="en-US" sz="2000" dirty="0"/>
              <a:t>E</a:t>
            </a:r>
            <a:r>
              <a:rPr lang="en-US" sz="2000" u="none" strike="noStrike" baseline="0" dirty="0"/>
              <a:t>asily accomplished by using the NATO phonetic alphabet</a:t>
            </a:r>
          </a:p>
          <a:p>
            <a:pPr lvl="2">
              <a:spcBef>
                <a:spcPts val="600"/>
              </a:spcBef>
              <a:spcAft>
                <a:spcPts val="600"/>
              </a:spcAft>
            </a:pPr>
            <a:r>
              <a:rPr lang="en-US" sz="2000" dirty="0"/>
              <a:t>For example: to communicate “Ben” as a lost child’s name, say “B as in Bravo, E as in Echo, N as in November.”</a:t>
            </a:r>
            <a:endParaRPr lang="en-US" sz="2000" u="none" strike="noStrike" baseline="0" dirty="0"/>
          </a:p>
        </p:txBody>
      </p:sp>
      <p:pic>
        <p:nvPicPr>
          <p:cNvPr id="4098" name="Picture 2" descr="The table entries are as follows. A: Alpha, B: Bravo, C: Charlie, D: Delta, E: Echo, F: Foxtrot, G: Golf, H: Hotel, I: India, J: Juliet, K: Kilo, L: Lima, M: Miko, N: November, O: Oscar, P: Papa, Q: Quebec, R: Romeo, S: Sierra, T: Tango, U: Uniform, V: Victor, W: Whiskey, X: X-ray, Y: Yankee, Z: Zulu." title="A table shows NATO phonetic alphabet."/>
          <p:cNvPicPr>
            <a:picLocks noChangeAspect="1" noChangeArrowheads="1"/>
          </p:cNvPicPr>
          <p:nvPr/>
        </p:nvPicPr>
        <p:blipFill>
          <a:blip r:embed="rId2" cstate="print"/>
          <a:srcRect/>
          <a:stretch>
            <a:fillRect/>
          </a:stretch>
        </p:blipFill>
        <p:spPr bwMode="auto">
          <a:xfrm>
            <a:off x="7530957" y="1217679"/>
            <a:ext cx="2945761" cy="5422267"/>
          </a:xfrm>
          <a:prstGeom prst="rect">
            <a:avLst/>
          </a:prstGeom>
          <a:noFill/>
          <a:ln w="9525">
            <a:noFill/>
            <a:miter lim="800000"/>
            <a:headEnd/>
            <a:tailEnd/>
          </a:ln>
        </p:spPr>
      </p:pic>
      <p:pic>
        <p:nvPicPr>
          <p:cNvPr id="5" name="Picture 4"/>
          <p:cNvPicPr>
            <a:picLocks noChangeAspect="1"/>
          </p:cNvPicPr>
          <p:nvPr/>
        </p:nvPicPr>
        <p:blipFill>
          <a:blip r:embed="rId3"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363911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2ADCD-6FFD-4397-84CA-5B68F5BEFA39}"/>
              </a:ext>
            </a:extLst>
          </p:cNvPr>
          <p:cNvSpPr>
            <a:spLocks noGrp="1"/>
          </p:cNvSpPr>
          <p:nvPr>
            <p:ph type="title"/>
          </p:nvPr>
        </p:nvSpPr>
        <p:spPr/>
        <p:txBody>
          <a:bodyPr/>
          <a:lstStyle/>
          <a:p>
            <a:r>
              <a:rPr lang="en-US" kern="1600" dirty="0"/>
              <a:t>Medical Communication: On Scene</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ECC42F13-7948-4F7B-8E7F-3B7FEE8EB483}"/>
              </a:ext>
            </a:extLst>
          </p:cNvPr>
          <p:cNvSpPr>
            <a:spLocks noGrp="1"/>
          </p:cNvSpPr>
          <p:nvPr>
            <p:ph type="body" idx="1"/>
          </p:nvPr>
        </p:nvSpPr>
        <p:spPr>
          <a:xfrm>
            <a:off x="878205" y="1941537"/>
            <a:ext cx="10435590" cy="3986213"/>
          </a:xfrm>
        </p:spPr>
        <p:txBody>
          <a:bodyPr/>
          <a:lstStyle/>
          <a:p>
            <a:pPr marL="0" indent="0">
              <a:buNone/>
            </a:pPr>
            <a:r>
              <a:rPr lang="en-US" b="1" dirty="0"/>
              <a:t>Communication with Other Pre-hospital Responders</a:t>
            </a:r>
            <a:endParaRPr lang="en-US" dirty="0"/>
          </a:p>
          <a:p>
            <a:pPr>
              <a:spcBef>
                <a:spcPts val="600"/>
              </a:spcBef>
              <a:spcAft>
                <a:spcPts val="600"/>
              </a:spcAft>
            </a:pPr>
            <a:r>
              <a:rPr lang="en-US" dirty="0"/>
              <a:t>As other rescuers arrive on scene, you should give each of them a concise oral report. </a:t>
            </a:r>
          </a:p>
          <a:p>
            <a:pPr lvl="1">
              <a:spcBef>
                <a:spcPts val="600"/>
              </a:spcBef>
              <a:spcAft>
                <a:spcPts val="600"/>
              </a:spcAft>
            </a:pPr>
            <a:r>
              <a:rPr lang="en-US" dirty="0"/>
              <a:t>Includes a brief description of patient’s problems and instructions about how these rescuers can help you</a:t>
            </a:r>
          </a:p>
          <a:p>
            <a:pPr lvl="1">
              <a:spcBef>
                <a:spcPts val="600"/>
              </a:spcBef>
              <a:spcAft>
                <a:spcPts val="600"/>
              </a:spcAft>
            </a:pPr>
            <a:r>
              <a:rPr lang="en-US" dirty="0"/>
              <a:t>Direct your assistants in a clear, calm, and professional manner, making sure they understand you. </a:t>
            </a:r>
          </a:p>
          <a:p>
            <a:pPr lvl="1">
              <a:spcBef>
                <a:spcPts val="600"/>
              </a:spcBef>
              <a:spcAft>
                <a:spcPts val="600"/>
              </a:spcAft>
            </a:pPr>
            <a:r>
              <a:rPr lang="en-US" dirty="0"/>
              <a:t>As the “lead patroller” at the scene, continue to provide directions and communicate with all on-scene assistants as care is given and preparation for transport occurs.</a:t>
            </a:r>
          </a:p>
          <a:p>
            <a:pPr lvl="1">
              <a:spcBef>
                <a:spcPts val="600"/>
              </a:spcBef>
              <a:spcAft>
                <a:spcPts val="600"/>
              </a:spcAft>
            </a:pPr>
            <a:r>
              <a:rPr lang="en-US" dirty="0"/>
              <a:t> If there is more than one patient, direct other rescuers to help other patients.</a:t>
            </a:r>
          </a:p>
          <a:p>
            <a:pPr marR="0" lvl="0" rtl="0">
              <a:buNone/>
            </a:pPr>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48474"/>
            <a:ext cx="1359526" cy="1365622"/>
          </a:xfrm>
          <a:prstGeom prst="rect">
            <a:avLst/>
          </a:prstGeom>
        </p:spPr>
      </p:pic>
      <p:sp>
        <p:nvSpPr>
          <p:cNvPr id="6" name="Rectangle 5"/>
          <p:cNvSpPr/>
          <p:nvPr/>
        </p:nvSpPr>
        <p:spPr>
          <a:xfrm>
            <a:off x="10747554" y="800452"/>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245784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89F0C-70B8-433E-AE1F-E7F6B525941F}"/>
              </a:ext>
            </a:extLst>
          </p:cNvPr>
          <p:cNvSpPr>
            <a:spLocks noGrp="1"/>
          </p:cNvSpPr>
          <p:nvPr>
            <p:ph type="title"/>
          </p:nvPr>
        </p:nvSpPr>
        <p:spPr/>
        <p:txBody>
          <a:bodyPr/>
          <a:lstStyle/>
          <a:p>
            <a:r>
              <a:rPr lang="en-US" kern="1600" dirty="0"/>
              <a:t>Medical Communication: On Scene</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0D2452C8-372D-41E0-B990-79C5218E919C}"/>
              </a:ext>
            </a:extLst>
          </p:cNvPr>
          <p:cNvSpPr>
            <a:spLocks noGrp="1"/>
          </p:cNvSpPr>
          <p:nvPr>
            <p:ph type="body" idx="1"/>
          </p:nvPr>
        </p:nvSpPr>
        <p:spPr/>
        <p:txBody>
          <a:bodyPr/>
          <a:lstStyle/>
          <a:p>
            <a:r>
              <a:rPr lang="en-US" dirty="0"/>
              <a:t>Listen to your helpers’ suggestions. </a:t>
            </a:r>
          </a:p>
          <a:p>
            <a:pPr lvl="1">
              <a:spcBef>
                <a:spcPts val="600"/>
              </a:spcBef>
              <a:spcAft>
                <a:spcPts val="600"/>
              </a:spcAft>
            </a:pPr>
            <a:r>
              <a:rPr lang="en-US" dirty="0"/>
              <a:t>Use their ideas while maintaining overall management of the incident. </a:t>
            </a:r>
          </a:p>
          <a:p>
            <a:pPr lvl="2">
              <a:spcBef>
                <a:spcPts val="600"/>
              </a:spcBef>
              <a:spcAft>
                <a:spcPts val="600"/>
              </a:spcAft>
            </a:pPr>
            <a:r>
              <a:rPr lang="en-US" dirty="0"/>
              <a:t>Never openly criticize another responder on scene. </a:t>
            </a:r>
          </a:p>
          <a:p>
            <a:pPr lvl="1">
              <a:spcBef>
                <a:spcPts val="600"/>
              </a:spcBef>
              <a:spcAft>
                <a:spcPts val="600"/>
              </a:spcAft>
            </a:pPr>
            <a:r>
              <a:rPr lang="en-US" dirty="0"/>
              <a:t>Better to listen to their ideas and congenially come to a meeting of the minds </a:t>
            </a:r>
          </a:p>
          <a:p>
            <a:pPr lvl="1">
              <a:spcBef>
                <a:spcPts val="600"/>
              </a:spcBef>
              <a:spcAft>
                <a:spcPts val="600"/>
              </a:spcAft>
            </a:pPr>
            <a:r>
              <a:rPr lang="en-US" dirty="0"/>
              <a:t>Effective communication increases the efficiency of rescue operations.</a:t>
            </a:r>
          </a:p>
          <a:p>
            <a:pPr lvl="2">
              <a:spcBef>
                <a:spcPts val="600"/>
              </a:spcBef>
              <a:spcAft>
                <a:spcPts val="600"/>
              </a:spcAft>
            </a:pPr>
            <a:r>
              <a:rPr lang="en-US" dirty="0"/>
              <a:t>Decreases on-scene problems</a:t>
            </a:r>
          </a:p>
          <a:p>
            <a:pPr lvl="2">
              <a:spcBef>
                <a:spcPts val="600"/>
              </a:spcBef>
              <a:spcAft>
                <a:spcPts val="600"/>
              </a:spcAft>
            </a:pPr>
            <a:r>
              <a:rPr lang="en-US" dirty="0"/>
              <a:t>Especially during incidents involving multiple patients</a:t>
            </a:r>
          </a:p>
          <a:p>
            <a:pPr marR="0" lvl="0" rtl="0"/>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424237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Medical Communication: On Scene</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If you are alone on scene, a bystander may be willing and able to help. </a:t>
            </a:r>
          </a:p>
          <a:p>
            <a:pPr lvl="1">
              <a:spcBef>
                <a:spcPts val="600"/>
              </a:spcBef>
              <a:spcAft>
                <a:spcPts val="600"/>
              </a:spcAft>
            </a:pPr>
            <a:r>
              <a:rPr lang="en-US" dirty="0"/>
              <a:t>Unless the person identifies himself or herself as a qualified medical provider, become a teacher.</a:t>
            </a:r>
          </a:p>
          <a:p>
            <a:pPr lvl="2">
              <a:spcBef>
                <a:spcPts val="600"/>
              </a:spcBef>
              <a:spcAft>
                <a:spcPts val="600"/>
              </a:spcAft>
            </a:pPr>
            <a:r>
              <a:rPr lang="en-US" dirty="0"/>
              <a:t>Use simple words and giving the untrained person step-by-step instructions.</a:t>
            </a:r>
          </a:p>
          <a:p>
            <a:pPr lvl="1">
              <a:spcBef>
                <a:spcPts val="600"/>
              </a:spcBef>
              <a:spcAft>
                <a:spcPts val="600"/>
              </a:spcAft>
            </a:pPr>
            <a:r>
              <a:rPr lang="en-US" dirty="0"/>
              <a:t>Talk at the level of a layperson, not medically.</a:t>
            </a:r>
          </a:p>
        </p:txBody>
      </p:sp>
      <p:pic>
        <p:nvPicPr>
          <p:cNvPr id="5" name="Picture 4"/>
          <p:cNvPicPr>
            <a:picLocks noChangeAspect="1"/>
          </p:cNvPicPr>
          <p:nvPr/>
        </p:nvPicPr>
        <p:blipFill>
          <a:blip r:embed="rId2"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A49EC-5D7F-442F-8701-763A761B833D}"/>
              </a:ext>
            </a:extLst>
          </p:cNvPr>
          <p:cNvSpPr>
            <a:spLocks noGrp="1"/>
          </p:cNvSpPr>
          <p:nvPr>
            <p:ph type="title"/>
          </p:nvPr>
        </p:nvSpPr>
        <p:spPr>
          <a:xfrm>
            <a:off x="0" y="121033"/>
            <a:ext cx="12192000" cy="1002089"/>
          </a:xfrm>
        </p:spPr>
        <p:txBody>
          <a:bodyPr anchor="ctr">
            <a:normAutofit/>
          </a:bodyPr>
          <a:lstStyle/>
          <a:p>
            <a:r>
              <a:rPr lang="en-US" kern="1600" dirty="0"/>
              <a:t>Medical Communication: Oral Handoff</a:t>
            </a:r>
            <a:endParaRPr lang="en-US" b="1" i="0" u="none" strike="noStrike" kern="1600" baseline="0" dirty="0"/>
          </a:p>
        </p:txBody>
      </p:sp>
      <p:sp>
        <p:nvSpPr>
          <p:cNvPr id="3" name="Text Placeholder 2">
            <a:extLst>
              <a:ext uri="{FF2B5EF4-FFF2-40B4-BE49-F238E27FC236}">
                <a16:creationId xmlns:a16="http://schemas.microsoft.com/office/drawing/2014/main" xmlns="" id="{EA2A1E97-29C8-4D8A-BB78-190E19057FF7}"/>
              </a:ext>
            </a:extLst>
          </p:cNvPr>
          <p:cNvSpPr>
            <a:spLocks noGrp="1"/>
          </p:cNvSpPr>
          <p:nvPr>
            <p:ph sz="half" idx="1"/>
          </p:nvPr>
        </p:nvSpPr>
        <p:spPr>
          <a:xfrm>
            <a:off x="774148" y="1699582"/>
            <a:ext cx="4855464" cy="4729436"/>
          </a:xfrm>
        </p:spPr>
        <p:txBody>
          <a:bodyPr>
            <a:noAutofit/>
          </a:bodyPr>
          <a:lstStyle/>
          <a:p>
            <a:pPr marR="0" lvl="0" rtl="0">
              <a:spcBef>
                <a:spcPts val="600"/>
              </a:spcBef>
              <a:spcAft>
                <a:spcPts val="600"/>
              </a:spcAft>
            </a:pPr>
            <a:r>
              <a:rPr lang="en-US" sz="2400" u="none" strike="noStrike" baseline="0" dirty="0"/>
              <a:t>After the patient has arrived in the first-aid station or medical facility:</a:t>
            </a:r>
          </a:p>
          <a:p>
            <a:pPr lvl="1">
              <a:spcBef>
                <a:spcPts val="600"/>
              </a:spcBef>
              <a:spcAft>
                <a:spcPts val="600"/>
              </a:spcAft>
            </a:pPr>
            <a:r>
              <a:rPr lang="en-US" dirty="0"/>
              <a:t>P</a:t>
            </a:r>
            <a:r>
              <a:rPr lang="en-US" u="none" strike="noStrike" baseline="0" dirty="0"/>
              <a:t>rovide a concise oral handoff report to the person now caring for the patient. </a:t>
            </a:r>
          </a:p>
          <a:p>
            <a:pPr lvl="1">
              <a:spcBef>
                <a:spcPts val="600"/>
              </a:spcBef>
              <a:spcAft>
                <a:spcPts val="600"/>
              </a:spcAft>
            </a:pPr>
            <a:r>
              <a:rPr lang="en-US" u="none" strike="noStrike" baseline="0" dirty="0"/>
              <a:t>The </a:t>
            </a:r>
            <a:r>
              <a:rPr lang="en-US" u="dbl" strike="noStrike" dirty="0">
                <a:solidFill>
                  <a:srgbClr val="FF0000"/>
                </a:solidFill>
              </a:rPr>
              <a:t>handoff report </a:t>
            </a:r>
            <a:r>
              <a:rPr lang="en-US" u="none" strike="noStrike" baseline="0" dirty="0"/>
              <a:t>contains more detailed information about the patient than that provided to dispatch. </a:t>
            </a:r>
          </a:p>
          <a:p>
            <a:pPr lvl="1">
              <a:spcBef>
                <a:spcPts val="600"/>
              </a:spcBef>
              <a:spcAft>
                <a:spcPts val="600"/>
              </a:spcAft>
            </a:pPr>
            <a:r>
              <a:rPr lang="en-US" dirty="0"/>
              <a:t>S</a:t>
            </a:r>
            <a:r>
              <a:rPr lang="en-US" u="none" strike="noStrike" baseline="0" dirty="0"/>
              <a:t>hould emphasize patient’s current condition, treatment, and possible requirements</a:t>
            </a:r>
          </a:p>
        </p:txBody>
      </p:sp>
      <p:pic>
        <p:nvPicPr>
          <p:cNvPr id="50177" name="Picture 1" descr=" Photo shows an O E S technician handoff a patient to an E M S provider."/>
          <p:cNvPicPr>
            <a:picLocks noGrp="1" noChangeAspect="1" noChangeArrowheads="1"/>
          </p:cNvPicPr>
          <p:nvPr>
            <p:ph sz="half" idx="2"/>
          </p:nvPr>
        </p:nvPicPr>
        <p:blipFill>
          <a:blip r:embed="rId2" cstate="print"/>
          <a:srcRect/>
          <a:stretch>
            <a:fillRect/>
          </a:stretch>
        </p:blipFill>
        <p:spPr bwMode="auto">
          <a:xfrm>
            <a:off x="6415088" y="2000758"/>
            <a:ext cx="4862512" cy="3650233"/>
          </a:xfrm>
          <a:prstGeom prst="rect">
            <a:avLst/>
          </a:prstGeom>
          <a:noFill/>
        </p:spPr>
      </p:pic>
      <p:pic>
        <p:nvPicPr>
          <p:cNvPr id="5" name="Picture 4"/>
          <p:cNvPicPr>
            <a:picLocks noChangeAspect="1"/>
          </p:cNvPicPr>
          <p:nvPr/>
        </p:nvPicPr>
        <p:blipFill>
          <a:blip r:embed="rId3"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8-4</a:t>
            </a:r>
          </a:p>
        </p:txBody>
      </p:sp>
    </p:spTree>
    <p:extLst>
      <p:ext uri="{BB962C8B-B14F-4D97-AF65-F5344CB8AC3E}">
        <p14:creationId xmlns:p14="http://schemas.microsoft.com/office/powerpoint/2010/main" val="44916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Medical Communication: Oral Handoff</a:t>
            </a:r>
            <a:endParaRPr lang="en-US" dirty="0"/>
          </a:p>
        </p:txBody>
      </p:sp>
      <p:sp>
        <p:nvSpPr>
          <p:cNvPr id="3" name="Content Placeholder 2"/>
          <p:cNvSpPr>
            <a:spLocks noGrp="1"/>
          </p:cNvSpPr>
          <p:nvPr>
            <p:ph sz="half" idx="1"/>
          </p:nvPr>
        </p:nvSpPr>
        <p:spPr>
          <a:xfrm>
            <a:off x="945222" y="1339274"/>
            <a:ext cx="9592147" cy="5170530"/>
          </a:xfrm>
        </p:spPr>
        <p:txBody>
          <a:bodyPr/>
          <a:lstStyle/>
          <a:p>
            <a:pPr>
              <a:lnSpc>
                <a:spcPct val="95000"/>
              </a:lnSpc>
              <a:spcBef>
                <a:spcPts val="600"/>
              </a:spcBef>
              <a:spcAft>
                <a:spcPts val="600"/>
              </a:spcAft>
            </a:pPr>
            <a:r>
              <a:rPr lang="en-US" sz="2000" dirty="0"/>
              <a:t>May include additional information, such as:</a:t>
            </a:r>
          </a:p>
          <a:p>
            <a:pPr lvl="1">
              <a:lnSpc>
                <a:spcPct val="92000"/>
              </a:lnSpc>
              <a:spcBef>
                <a:spcPts val="600"/>
              </a:spcBef>
              <a:spcAft>
                <a:spcPts val="600"/>
              </a:spcAft>
            </a:pPr>
            <a:r>
              <a:rPr lang="en-US" sz="1800" dirty="0"/>
              <a:t>Patient’s name</a:t>
            </a:r>
          </a:p>
          <a:p>
            <a:pPr lvl="1">
              <a:lnSpc>
                <a:spcPct val="92000"/>
              </a:lnSpc>
              <a:spcBef>
                <a:spcPts val="600"/>
              </a:spcBef>
              <a:spcAft>
                <a:spcPts val="600"/>
              </a:spcAft>
            </a:pPr>
            <a:r>
              <a:rPr lang="en-US" sz="1800" dirty="0"/>
              <a:t>Age</a:t>
            </a:r>
          </a:p>
          <a:p>
            <a:pPr lvl="1">
              <a:lnSpc>
                <a:spcPct val="92000"/>
              </a:lnSpc>
              <a:spcBef>
                <a:spcPts val="600"/>
              </a:spcBef>
              <a:spcAft>
                <a:spcPts val="600"/>
              </a:spcAft>
            </a:pPr>
            <a:r>
              <a:rPr lang="en-US" sz="1800" dirty="0"/>
              <a:t>Chief complaint</a:t>
            </a:r>
          </a:p>
          <a:p>
            <a:pPr lvl="1">
              <a:lnSpc>
                <a:spcPct val="92000"/>
              </a:lnSpc>
              <a:spcBef>
                <a:spcPts val="600"/>
              </a:spcBef>
              <a:spcAft>
                <a:spcPts val="600"/>
              </a:spcAft>
            </a:pPr>
            <a:r>
              <a:rPr lang="en-US" sz="1800" dirty="0"/>
              <a:t>Nature of illness or mechanism of injury</a:t>
            </a:r>
          </a:p>
          <a:p>
            <a:pPr lvl="1">
              <a:lnSpc>
                <a:spcPct val="92000"/>
              </a:lnSpc>
              <a:spcBef>
                <a:spcPts val="600"/>
              </a:spcBef>
              <a:spcAft>
                <a:spcPts val="600"/>
              </a:spcAft>
            </a:pPr>
            <a:r>
              <a:rPr lang="en-US" sz="1800" dirty="0"/>
              <a:t>Assessment findings (positives and negatives)</a:t>
            </a:r>
          </a:p>
          <a:p>
            <a:pPr lvl="1">
              <a:lnSpc>
                <a:spcPct val="92000"/>
              </a:lnSpc>
              <a:spcBef>
                <a:spcPts val="600"/>
              </a:spcBef>
              <a:spcAft>
                <a:spcPts val="600"/>
              </a:spcAft>
            </a:pPr>
            <a:r>
              <a:rPr lang="en-US" sz="1800" dirty="0"/>
              <a:t>All treatments given</a:t>
            </a:r>
          </a:p>
          <a:p>
            <a:pPr lvl="1">
              <a:lnSpc>
                <a:spcPct val="92000"/>
              </a:lnSpc>
              <a:spcBef>
                <a:spcPts val="600"/>
              </a:spcBef>
              <a:spcAft>
                <a:spcPts val="600"/>
              </a:spcAft>
            </a:pPr>
            <a:r>
              <a:rPr lang="en-US" sz="1800" dirty="0"/>
              <a:t>Response to treatment </a:t>
            </a:r>
          </a:p>
          <a:p>
            <a:pPr lvl="1">
              <a:lnSpc>
                <a:spcPct val="92000"/>
              </a:lnSpc>
              <a:spcBef>
                <a:spcPts val="600"/>
              </a:spcBef>
              <a:spcAft>
                <a:spcPts val="600"/>
              </a:spcAft>
            </a:pPr>
            <a:r>
              <a:rPr lang="en-US" sz="1800" dirty="0"/>
              <a:t>Serial sets of vital signs (including current)</a:t>
            </a:r>
          </a:p>
          <a:p>
            <a:pPr lvl="1">
              <a:lnSpc>
                <a:spcPct val="92000"/>
              </a:lnSpc>
              <a:spcBef>
                <a:spcPts val="600"/>
              </a:spcBef>
              <a:spcAft>
                <a:spcPts val="600"/>
              </a:spcAft>
            </a:pPr>
            <a:r>
              <a:rPr lang="en-US" sz="1800" dirty="0"/>
              <a:t>Any immediate patient care requirements</a:t>
            </a:r>
          </a:p>
          <a:p>
            <a:pPr>
              <a:lnSpc>
                <a:spcPct val="95000"/>
              </a:lnSpc>
              <a:spcBef>
                <a:spcPts val="600"/>
              </a:spcBef>
              <a:spcAft>
                <a:spcPts val="600"/>
              </a:spcAft>
            </a:pPr>
            <a:r>
              <a:rPr lang="en-US" sz="2000" dirty="0"/>
              <a:t>After delivering your handoff report, ask the personnel assuming patient’s care if they have any questions. </a:t>
            </a:r>
          </a:p>
          <a:p>
            <a:pPr>
              <a:lnSpc>
                <a:spcPct val="95000"/>
              </a:lnSpc>
              <a:spcBef>
                <a:spcPts val="600"/>
              </a:spcBef>
              <a:spcAft>
                <a:spcPts val="600"/>
              </a:spcAft>
            </a:pPr>
            <a:r>
              <a:rPr lang="en-US" sz="2000" dirty="0"/>
              <a:t>A clear and concise handoff report should take 30 to 60 seconds to complete.</a:t>
            </a:r>
          </a:p>
          <a:p>
            <a:pPr lvl="1">
              <a:lnSpc>
                <a:spcPct val="95000"/>
              </a:lnSpc>
              <a:spcAft>
                <a:spcPts val="300"/>
              </a:spcAft>
            </a:pPr>
            <a:endParaRPr lang="en-US" sz="1800" dirty="0"/>
          </a:p>
          <a:p>
            <a:pPr lvl="1">
              <a:lnSpc>
                <a:spcPct val="95000"/>
              </a:lnSpc>
              <a:spcAft>
                <a:spcPts val="300"/>
              </a:spcAft>
            </a:pPr>
            <a:endParaRPr lang="en-US" sz="1800" dirty="0"/>
          </a:p>
          <a:p>
            <a:pPr lvl="1">
              <a:lnSpc>
                <a:spcPct val="95000"/>
              </a:lnSpc>
              <a:spcAft>
                <a:spcPts val="300"/>
              </a:spcAft>
              <a:buNone/>
            </a:pPr>
            <a:endParaRPr lang="en-US" sz="1800" dirty="0"/>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Written Communication</a:t>
            </a:r>
          </a:p>
        </p:txBody>
      </p:sp>
    </p:spTree>
    <p:extLst>
      <p:ext uri="{BB962C8B-B14F-4D97-AF65-F5344CB8AC3E}">
        <p14:creationId xmlns:p14="http://schemas.microsoft.com/office/powerpoint/2010/main" val="236703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ED7CE-F362-4436-B0B5-F41541C55A79}"/>
              </a:ext>
            </a:extLst>
          </p:cNvPr>
          <p:cNvSpPr>
            <a:spLocks noGrp="1"/>
          </p:cNvSpPr>
          <p:nvPr>
            <p:ph type="title"/>
          </p:nvPr>
        </p:nvSpPr>
        <p:spPr/>
        <p:txBody>
          <a:bodyPr/>
          <a:lstStyle/>
          <a:p>
            <a:r>
              <a:rPr lang="en-US" kern="1600" dirty="0"/>
              <a:t>Medical Communication: Written Communication</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65AF616F-620F-4A09-8086-6B78CF64489F}"/>
              </a:ext>
            </a:extLst>
          </p:cNvPr>
          <p:cNvSpPr>
            <a:spLocks noGrp="1"/>
          </p:cNvSpPr>
          <p:nvPr>
            <p:ph type="body" idx="1"/>
          </p:nvPr>
        </p:nvSpPr>
        <p:spPr>
          <a:xfrm>
            <a:off x="717368" y="1594104"/>
            <a:ext cx="10435590" cy="4545439"/>
          </a:xfrm>
        </p:spPr>
        <p:txBody>
          <a:bodyPr/>
          <a:lstStyle/>
          <a:p>
            <a:pPr marL="0" indent="0">
              <a:buNone/>
            </a:pPr>
            <a:r>
              <a:rPr lang="en-US" b="1" dirty="0"/>
              <a:t>Written Communication </a:t>
            </a:r>
            <a:endParaRPr lang="en-US" dirty="0"/>
          </a:p>
          <a:p>
            <a:pPr>
              <a:spcBef>
                <a:spcPts val="600"/>
              </a:spcBef>
              <a:spcAft>
                <a:spcPts val="600"/>
              </a:spcAft>
            </a:pPr>
            <a:r>
              <a:rPr lang="en-US" dirty="0">
                <a:solidFill>
                  <a:schemeClr val="tx2"/>
                </a:solidFill>
              </a:rPr>
              <a:t>Field care notes and patient care reports are </a:t>
            </a:r>
            <a:r>
              <a:rPr lang="en-US" dirty="0"/>
              <a:t>written communications used to document patient encounters.</a:t>
            </a:r>
          </a:p>
          <a:p>
            <a:pPr lvl="1">
              <a:spcBef>
                <a:spcPts val="600"/>
              </a:spcBef>
              <a:spcAft>
                <a:spcPts val="600"/>
              </a:spcAft>
            </a:pPr>
            <a:r>
              <a:rPr lang="en-US" dirty="0"/>
              <a:t>Usually are a part of patient’s permanent medical record</a:t>
            </a:r>
          </a:p>
          <a:p>
            <a:pPr lvl="1">
              <a:spcBef>
                <a:spcPts val="600"/>
              </a:spcBef>
              <a:spcAft>
                <a:spcPts val="600"/>
              </a:spcAft>
            </a:pPr>
            <a:r>
              <a:rPr lang="en-US" dirty="0"/>
              <a:t>Information may be given to the EMT or paramedic who transfers the patient by ambulance as part of a written “handoff report.”</a:t>
            </a:r>
          </a:p>
          <a:p>
            <a:pPr lvl="1">
              <a:spcBef>
                <a:spcPts val="600"/>
              </a:spcBef>
              <a:spcAft>
                <a:spcPts val="600"/>
              </a:spcAft>
            </a:pPr>
            <a:r>
              <a:rPr lang="en-US" dirty="0"/>
              <a:t>May be used for research purposes, to identify or document trends, for quality-improvement reasons, and to assist in risk management</a:t>
            </a:r>
          </a:p>
          <a:p>
            <a:pPr lvl="1">
              <a:spcBef>
                <a:spcPts val="600"/>
              </a:spcBef>
              <a:spcAft>
                <a:spcPts val="600"/>
              </a:spcAft>
            </a:pPr>
            <a:r>
              <a:rPr lang="en-US" dirty="0"/>
              <a:t>Used as medical-legal records</a:t>
            </a:r>
          </a:p>
          <a:p>
            <a:pPr lvl="2">
              <a:spcBef>
                <a:spcPts val="600"/>
              </a:spcBef>
              <a:spcAft>
                <a:spcPts val="600"/>
              </a:spcAft>
            </a:pPr>
            <a:r>
              <a:rPr lang="en-US" dirty="0"/>
              <a:t>In most ski areas, these written incident reports become the cornerstone of incident risk management.</a:t>
            </a:r>
          </a:p>
          <a:p>
            <a:pPr marR="0" lvl="0" rtl="0"/>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51110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89831"/>
            <a:ext cx="12192000" cy="1002089"/>
          </a:xfrm>
        </p:spPr>
        <p:txBody>
          <a:bodyPr/>
          <a:lstStyle/>
          <a:p>
            <a:r>
              <a:rPr lang="en-US" dirty="0"/>
              <a:t>Objectives</a:t>
            </a:r>
          </a:p>
        </p:txBody>
      </p:sp>
      <p:sp>
        <p:nvSpPr>
          <p:cNvPr id="14" name="Content Placeholder 2"/>
          <p:cNvSpPr>
            <a:spLocks noGrp="1"/>
          </p:cNvSpPr>
          <p:nvPr>
            <p:ph idx="1"/>
          </p:nvPr>
        </p:nvSpPr>
        <p:spPr>
          <a:xfrm>
            <a:off x="896333" y="1941816"/>
            <a:ext cx="10287000" cy="4439831"/>
          </a:xfrm>
        </p:spPr>
        <p:txBody>
          <a:bodyPr/>
          <a:lstStyle/>
          <a:p>
            <a:r>
              <a:rPr lang="en-US" dirty="0"/>
              <a:t>8-1 Define patient privacy.</a:t>
            </a:r>
          </a:p>
          <a:p>
            <a:r>
              <a:rPr lang="en-US" dirty="0"/>
              <a:t>8-2 Explain the types of medical communication and how they are used.</a:t>
            </a:r>
          </a:p>
          <a:p>
            <a:pPr marL="0"/>
            <a:r>
              <a:rPr lang="en-US" dirty="0"/>
              <a:t>8-3 List the content that should be included in all verbal communications using 	the acronym SAILER.</a:t>
            </a:r>
          </a:p>
          <a:p>
            <a:r>
              <a:rPr lang="en-US" dirty="0"/>
              <a:t>8-4 Explain what a handoff report is used for and what information it contains.</a:t>
            </a:r>
          </a:p>
          <a:p>
            <a:r>
              <a:rPr lang="en-US" dirty="0"/>
              <a:t>8-5 Explain what field care notes are for and what information would be placed 	in them.</a:t>
            </a:r>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12C4B-134A-4F1F-8A14-39AB4D50C771}"/>
              </a:ext>
            </a:extLst>
          </p:cNvPr>
          <p:cNvSpPr>
            <a:spLocks noGrp="1"/>
          </p:cNvSpPr>
          <p:nvPr>
            <p:ph type="title"/>
          </p:nvPr>
        </p:nvSpPr>
        <p:spPr/>
        <p:txBody>
          <a:bodyPr/>
          <a:lstStyle/>
          <a:p>
            <a:r>
              <a:rPr lang="en-US" kern="1600" dirty="0"/>
              <a:t>Medical Communication: Written Communication</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B648BBB1-E6AE-4870-A631-0C96F00232EE}"/>
              </a:ext>
            </a:extLst>
          </p:cNvPr>
          <p:cNvSpPr>
            <a:spLocks noGrp="1"/>
          </p:cNvSpPr>
          <p:nvPr>
            <p:ph type="body" idx="1"/>
          </p:nvPr>
        </p:nvSpPr>
        <p:spPr/>
        <p:txBody>
          <a:bodyPr/>
          <a:lstStyle/>
          <a:p>
            <a:pPr>
              <a:spcBef>
                <a:spcPts val="600"/>
              </a:spcBef>
              <a:spcAft>
                <a:spcPts val="600"/>
              </a:spcAft>
            </a:pPr>
            <a:r>
              <a:rPr lang="en-US" dirty="0"/>
              <a:t>Learning to properly document and preserve what happened during a patient encounter is vital for OEC technicians and the ski area alike. </a:t>
            </a:r>
          </a:p>
          <a:p>
            <a:pPr lvl="1">
              <a:spcBef>
                <a:spcPts val="600"/>
              </a:spcBef>
              <a:spcAft>
                <a:spcPts val="600"/>
              </a:spcAft>
            </a:pPr>
            <a:r>
              <a:rPr lang="en-US" dirty="0"/>
              <a:t>You may encounter the following three types of written communication: </a:t>
            </a:r>
          </a:p>
          <a:p>
            <a:pPr lvl="2">
              <a:spcBef>
                <a:spcPts val="600"/>
              </a:spcBef>
              <a:spcAft>
                <a:spcPts val="600"/>
              </a:spcAft>
            </a:pPr>
            <a:r>
              <a:rPr lang="en-US" dirty="0"/>
              <a:t>Field care notes</a:t>
            </a:r>
          </a:p>
          <a:p>
            <a:pPr lvl="2">
              <a:spcBef>
                <a:spcPts val="600"/>
              </a:spcBef>
              <a:spcAft>
                <a:spcPts val="600"/>
              </a:spcAft>
            </a:pPr>
            <a:r>
              <a:rPr lang="en-US" dirty="0"/>
              <a:t>Incident report forms</a:t>
            </a:r>
          </a:p>
          <a:p>
            <a:pPr lvl="2">
              <a:spcBef>
                <a:spcPts val="600"/>
              </a:spcBef>
              <a:spcAft>
                <a:spcPts val="600"/>
              </a:spcAft>
            </a:pPr>
            <a:r>
              <a:rPr lang="en-US" dirty="0"/>
              <a:t>Patient care reports</a:t>
            </a:r>
          </a:p>
          <a:p>
            <a:pPr marR="0" lvl="0" rtl="0"/>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8-2</a:t>
            </a:r>
          </a:p>
        </p:txBody>
      </p:sp>
    </p:spTree>
    <p:extLst>
      <p:ext uri="{BB962C8B-B14F-4D97-AF65-F5344CB8AC3E}">
        <p14:creationId xmlns:p14="http://schemas.microsoft.com/office/powerpoint/2010/main" val="1597763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985EF-D09A-4585-A318-7E2C4DDFED16}"/>
              </a:ext>
            </a:extLst>
          </p:cNvPr>
          <p:cNvSpPr>
            <a:spLocks noGrp="1"/>
          </p:cNvSpPr>
          <p:nvPr>
            <p:ph type="title"/>
          </p:nvPr>
        </p:nvSpPr>
        <p:spPr/>
        <p:txBody>
          <a:bodyPr/>
          <a:lstStyle/>
          <a:p>
            <a:r>
              <a:rPr lang="en-US" kern="1600" dirty="0"/>
              <a:t>Written Communication: Field Care Notes</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C36E2CC8-3354-4BC0-801F-74BF83147A56}"/>
              </a:ext>
            </a:extLst>
          </p:cNvPr>
          <p:cNvSpPr>
            <a:spLocks noGrp="1"/>
          </p:cNvSpPr>
          <p:nvPr>
            <p:ph type="body" idx="1"/>
          </p:nvPr>
        </p:nvSpPr>
        <p:spPr>
          <a:xfrm>
            <a:off x="878205" y="1912509"/>
            <a:ext cx="10435590" cy="3986213"/>
          </a:xfrm>
        </p:spPr>
        <p:txBody>
          <a:bodyPr/>
          <a:lstStyle/>
          <a:p>
            <a:r>
              <a:rPr lang="en-US" b="1" u="dbl" dirty="0">
                <a:solidFill>
                  <a:srgbClr val="C00000"/>
                </a:solidFill>
              </a:rPr>
              <a:t>Field Care Notes</a:t>
            </a:r>
            <a:endParaRPr lang="en-US" u="dbl" dirty="0">
              <a:solidFill>
                <a:srgbClr val="C00000"/>
              </a:solidFill>
            </a:endParaRPr>
          </a:p>
          <a:p>
            <a:pPr lvl="1">
              <a:spcBef>
                <a:spcPts val="600"/>
              </a:spcBef>
              <a:spcAft>
                <a:spcPts val="600"/>
              </a:spcAft>
            </a:pPr>
            <a:r>
              <a:rPr lang="en-US" dirty="0"/>
              <a:t>It is common for OEC technicians and other rescue personnel to take notes while they are involved with rescue operations. </a:t>
            </a:r>
          </a:p>
          <a:p>
            <a:pPr lvl="2">
              <a:spcBef>
                <a:spcPts val="600"/>
              </a:spcBef>
              <a:spcAft>
                <a:spcPts val="600"/>
              </a:spcAft>
            </a:pPr>
            <a:r>
              <a:rPr lang="en-US" sz="2000" dirty="0"/>
              <a:t>Generally include essential information about the incident, including the:</a:t>
            </a:r>
          </a:p>
          <a:p>
            <a:pPr lvl="3">
              <a:spcBef>
                <a:spcPts val="600"/>
              </a:spcBef>
              <a:spcAft>
                <a:spcPts val="600"/>
              </a:spcAft>
            </a:pPr>
            <a:r>
              <a:rPr lang="en-US" sz="1800" dirty="0"/>
              <a:t>Person’s name, level of consciousness, serial vital signs, medications, and other relevant data</a:t>
            </a:r>
          </a:p>
          <a:p>
            <a:pPr lvl="2">
              <a:spcBef>
                <a:spcPts val="600"/>
              </a:spcBef>
              <a:spcAft>
                <a:spcPts val="600"/>
              </a:spcAft>
            </a:pPr>
            <a:r>
              <a:rPr lang="en-US" sz="2000" dirty="0"/>
              <a:t>Witnesses’ names and contact information may need to be recorded. </a:t>
            </a:r>
          </a:p>
          <a:p>
            <a:pPr lvl="2">
              <a:spcBef>
                <a:spcPts val="600"/>
              </a:spcBef>
              <a:spcAft>
                <a:spcPts val="600"/>
              </a:spcAft>
            </a:pPr>
            <a:r>
              <a:rPr lang="en-US" sz="2000" dirty="0"/>
              <a:t>Often, information such as vital signs is documented along a timeline and is later transferred to, or becomes a part of, a patient care report, depending on your area’s local protocol.</a:t>
            </a:r>
            <a:endParaRPr lang="en-US" sz="2000"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8-5</a:t>
            </a:r>
          </a:p>
        </p:txBody>
      </p:sp>
    </p:spTree>
    <p:extLst>
      <p:ext uri="{BB962C8B-B14F-4D97-AF65-F5344CB8AC3E}">
        <p14:creationId xmlns:p14="http://schemas.microsoft.com/office/powerpoint/2010/main" val="291025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ACEE8-76BA-40E5-9812-5EDC9CBA80A9}"/>
              </a:ext>
            </a:extLst>
          </p:cNvPr>
          <p:cNvSpPr>
            <a:spLocks noGrp="1"/>
          </p:cNvSpPr>
          <p:nvPr>
            <p:ph type="title"/>
          </p:nvPr>
        </p:nvSpPr>
        <p:spPr>
          <a:xfrm>
            <a:off x="0" y="150061"/>
            <a:ext cx="12192000" cy="1002089"/>
          </a:xfrm>
        </p:spPr>
        <p:txBody>
          <a:bodyPr anchor="ctr">
            <a:normAutofit/>
          </a:bodyPr>
          <a:lstStyle/>
          <a:p>
            <a:r>
              <a:rPr lang="en-US" kern="1600" dirty="0"/>
              <a:t>Medical Communication: Incident Report Form</a:t>
            </a:r>
            <a:endParaRPr lang="en-US" b="1" i="0" u="none" strike="noStrike" kern="1600" baseline="0" dirty="0"/>
          </a:p>
        </p:txBody>
      </p:sp>
      <p:sp>
        <p:nvSpPr>
          <p:cNvPr id="3" name="Text Placeholder 2">
            <a:extLst>
              <a:ext uri="{FF2B5EF4-FFF2-40B4-BE49-F238E27FC236}">
                <a16:creationId xmlns:a16="http://schemas.microsoft.com/office/drawing/2014/main" xmlns="" id="{641D56A9-C236-45BD-91F1-377829EC5F11}"/>
              </a:ext>
            </a:extLst>
          </p:cNvPr>
          <p:cNvSpPr>
            <a:spLocks noGrp="1"/>
          </p:cNvSpPr>
          <p:nvPr>
            <p:ph sz="half" idx="1"/>
          </p:nvPr>
        </p:nvSpPr>
        <p:spPr>
          <a:xfrm>
            <a:off x="885370" y="1765852"/>
            <a:ext cx="6291285" cy="4729436"/>
          </a:xfrm>
        </p:spPr>
        <p:txBody>
          <a:bodyPr>
            <a:normAutofit fontScale="92500" lnSpcReduction="10000"/>
          </a:bodyPr>
          <a:lstStyle/>
          <a:p>
            <a:pPr marL="0" indent="0">
              <a:buNone/>
            </a:pPr>
            <a:r>
              <a:rPr lang="en-US" b="1" u="dbl" dirty="0">
                <a:solidFill>
                  <a:srgbClr val="C00000"/>
                </a:solidFill>
              </a:rPr>
              <a:t>Incident Report Form</a:t>
            </a:r>
            <a:endParaRPr lang="en-US" u="dbl" dirty="0">
              <a:solidFill>
                <a:srgbClr val="C00000"/>
              </a:solidFill>
            </a:endParaRPr>
          </a:p>
          <a:p>
            <a:pPr>
              <a:spcBef>
                <a:spcPts val="600"/>
              </a:spcBef>
              <a:spcAft>
                <a:spcPts val="600"/>
              </a:spcAft>
            </a:pPr>
            <a:r>
              <a:rPr lang="en-US" dirty="0"/>
              <a:t>Most OEC technicians use an incident report form published by the National Ski Areas Association or a ski area’s insurance company. </a:t>
            </a:r>
          </a:p>
          <a:p>
            <a:pPr lvl="1">
              <a:spcBef>
                <a:spcPts val="600"/>
              </a:spcBef>
              <a:spcAft>
                <a:spcPts val="600"/>
              </a:spcAft>
            </a:pPr>
            <a:r>
              <a:rPr lang="en-US" dirty="0"/>
              <a:t>Contains all the fundamental information needed to document an incident </a:t>
            </a:r>
          </a:p>
          <a:p>
            <a:pPr lvl="1">
              <a:spcBef>
                <a:spcPts val="600"/>
              </a:spcBef>
              <a:spcAft>
                <a:spcPts val="600"/>
              </a:spcAft>
            </a:pPr>
            <a:r>
              <a:rPr lang="en-US" dirty="0"/>
              <a:t>Properly completing this form is a skill OEC technicians MUST learn. </a:t>
            </a:r>
          </a:p>
          <a:p>
            <a:pPr lvl="1">
              <a:spcBef>
                <a:spcPts val="600"/>
              </a:spcBef>
              <a:spcAft>
                <a:spcPts val="600"/>
              </a:spcAft>
            </a:pPr>
            <a:r>
              <a:rPr lang="en-US" dirty="0"/>
              <a:t>One part of this form asks the patient to describe what happened.</a:t>
            </a:r>
          </a:p>
          <a:p>
            <a:pPr lvl="2">
              <a:spcBef>
                <a:spcPts val="600"/>
              </a:spcBef>
              <a:spcAft>
                <a:spcPts val="600"/>
              </a:spcAft>
            </a:pPr>
            <a:r>
              <a:rPr lang="en-US" sz="2000" dirty="0"/>
              <a:t>Always document and preserve any patient statements, such as, “I knew I was going too fast” or “I should not have been skiing that slope.”</a:t>
            </a:r>
          </a:p>
          <a:p>
            <a:pPr lvl="1">
              <a:spcBef>
                <a:spcPts val="600"/>
              </a:spcBef>
              <a:spcAft>
                <a:spcPts val="600"/>
              </a:spcAft>
            </a:pPr>
            <a:endParaRPr lang="en-US" sz="1800" dirty="0"/>
          </a:p>
        </p:txBody>
      </p:sp>
      <p:pic>
        <p:nvPicPr>
          <p:cNvPr id="5" name="Picture 4"/>
          <p:cNvPicPr>
            <a:picLocks noChangeAspect="1"/>
          </p:cNvPicPr>
          <p:nvPr/>
        </p:nvPicPr>
        <p:blipFill>
          <a:blip r:embed="rId2" cstate="print"/>
          <a:stretch>
            <a:fillRect/>
          </a:stretch>
        </p:blipFill>
        <p:spPr>
          <a:xfrm>
            <a:off x="10476718" y="333960"/>
            <a:ext cx="1359526" cy="1365622"/>
          </a:xfrm>
          <a:prstGeom prst="rect">
            <a:avLst/>
          </a:prstGeom>
        </p:spPr>
      </p:pic>
      <p:sp>
        <p:nvSpPr>
          <p:cNvPr id="7" name="Rectangle 6"/>
          <p:cNvSpPr/>
          <p:nvPr/>
        </p:nvSpPr>
        <p:spPr>
          <a:xfrm>
            <a:off x="10476718" y="785938"/>
            <a:ext cx="1359526" cy="461665"/>
          </a:xfrm>
          <a:prstGeom prst="rect">
            <a:avLst/>
          </a:prstGeom>
        </p:spPr>
        <p:txBody>
          <a:bodyPr wrap="square">
            <a:spAutoFit/>
          </a:bodyPr>
          <a:lstStyle/>
          <a:p>
            <a:pPr algn="ctr"/>
            <a:r>
              <a:rPr lang="en-US" sz="2400" b="1" dirty="0">
                <a:latin typeface="Arial" pitchFamily="34" charset="0"/>
                <a:cs typeface="Arial" pitchFamily="34" charset="0"/>
              </a:rPr>
              <a:t>8-6</a:t>
            </a:r>
          </a:p>
        </p:txBody>
      </p:sp>
      <p:pic>
        <p:nvPicPr>
          <p:cNvPr id="1026" name="Picture 2" descr="The required fields in the report are as follows. Resort; Date; Day of wk; Time of incident with check box AM, PM; Incident#. Location includes the following fields. On-hill, lift, premise, tubing hill are listed in a column in a checkbox format. Easier, more difficult, most difficult are listed in a separate column in a checkbox format. Experts only, freestyle terrain, and not applicable are listed in a separate column in a checkbox format. Description of specific location is required. Injured person includes the following fields. Name, address, city, state, zip, home ph, cell ph, occupation, D O B, age, ht, and wt. Male, and female are listed in a checkbox format. Skiing history includes the following fields. Ability, lessons, number of times on, and equipment removed by. Patient history includes prior injury or illness describe, year injured, Corrective lenses needed with yes, or no checkbox, worn with yes, or no checkbox, medical insurance with yes, or no checkbox, list any meds taken, ticket type, allergies or medical alert describe, and group name. Equipment regarding information are listed in checkbox. Description of incident. Probable injury includes fracture, sprain or strain, puncture or laceration, abrasion, dislocation, multiple, bruise or contusion, concussion, and frostbite are listed in checkbox. The other information in the form includes injury zone, first and rendered, patrollers involved, transport and destination, site conditions, witness and signature." title="A form shows a sample of a closed-format patient care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1699582"/>
            <a:ext cx="382905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26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Medical Communication: Incident Report Form</a:t>
            </a:r>
            <a:endParaRPr lang="en-US" dirty="0"/>
          </a:p>
        </p:txBody>
      </p:sp>
      <p:sp>
        <p:nvSpPr>
          <p:cNvPr id="3" name="Content Placeholder 2"/>
          <p:cNvSpPr>
            <a:spLocks noGrp="1"/>
          </p:cNvSpPr>
          <p:nvPr>
            <p:ph sz="half" idx="1"/>
          </p:nvPr>
        </p:nvSpPr>
        <p:spPr>
          <a:xfrm>
            <a:off x="914400" y="1461051"/>
            <a:ext cx="5929745" cy="5070377"/>
          </a:xfrm>
        </p:spPr>
        <p:txBody>
          <a:bodyPr/>
          <a:lstStyle/>
          <a:p>
            <a:pPr lvl="0">
              <a:spcBef>
                <a:spcPts val="300"/>
              </a:spcBef>
              <a:spcAft>
                <a:spcPts val="300"/>
              </a:spcAft>
            </a:pPr>
            <a:r>
              <a:rPr lang="en-US" dirty="0"/>
              <a:t>The information collected in an Incident Report Form are:</a:t>
            </a:r>
          </a:p>
          <a:p>
            <a:pPr lvl="1">
              <a:spcAft>
                <a:spcPts val="300"/>
              </a:spcAft>
            </a:pPr>
            <a:r>
              <a:rPr lang="en-US" dirty="0"/>
              <a:t>Patient identification information</a:t>
            </a:r>
          </a:p>
          <a:p>
            <a:pPr lvl="1">
              <a:spcAft>
                <a:spcPts val="300"/>
              </a:spcAft>
            </a:pPr>
            <a:r>
              <a:rPr lang="en-US" dirty="0"/>
              <a:t>Cause of the injury (MOI/NOI)</a:t>
            </a:r>
          </a:p>
          <a:p>
            <a:pPr lvl="1">
              <a:spcAft>
                <a:spcPts val="300"/>
              </a:spcAft>
            </a:pPr>
            <a:r>
              <a:rPr lang="en-US" dirty="0"/>
              <a:t>Names of individuals at the incident, including OEC technicians and witnesses</a:t>
            </a:r>
          </a:p>
          <a:p>
            <a:pPr lvl="1">
              <a:spcAft>
                <a:spcPts val="300"/>
              </a:spcAft>
            </a:pPr>
            <a:r>
              <a:rPr lang="en-US" dirty="0"/>
              <a:t>Patient’s statement concerning what caused the incident (must be in the patient’s own words)</a:t>
            </a:r>
          </a:p>
          <a:p>
            <a:pPr lvl="1">
              <a:spcAft>
                <a:spcPts val="300"/>
              </a:spcAft>
            </a:pPr>
            <a:r>
              <a:rPr lang="en-US" dirty="0"/>
              <a:t>Patrollers on scene and in the aide room and what they did to assist</a:t>
            </a:r>
          </a:p>
          <a:p>
            <a:pPr lvl="1">
              <a:spcAft>
                <a:spcPts val="300"/>
              </a:spcAft>
            </a:pPr>
            <a:r>
              <a:rPr lang="en-US" dirty="0"/>
              <a:t>Emergency care given in the aid room</a:t>
            </a:r>
          </a:p>
          <a:p>
            <a:pPr lvl="1">
              <a:spcAft>
                <a:spcPts val="300"/>
              </a:spcAft>
            </a:pPr>
            <a:r>
              <a:rPr lang="en-US" dirty="0"/>
              <a:t>Further comments about the incident</a:t>
            </a:r>
          </a:p>
          <a:p>
            <a:pPr lvl="1">
              <a:spcAft>
                <a:spcPts val="300"/>
              </a:spcAft>
            </a:pPr>
            <a:r>
              <a:rPr lang="en-US" dirty="0"/>
              <a:t>Witness information</a:t>
            </a:r>
          </a:p>
        </p:txBody>
      </p:sp>
      <p:pic>
        <p:nvPicPr>
          <p:cNvPr id="7" name="Picture 6"/>
          <p:cNvPicPr>
            <a:picLocks noChangeAspect="1"/>
          </p:cNvPicPr>
          <p:nvPr/>
        </p:nvPicPr>
        <p:blipFill>
          <a:blip r:embed="rId2" cstate="print"/>
          <a:stretch>
            <a:fillRect/>
          </a:stretch>
        </p:blipFill>
        <p:spPr>
          <a:xfrm>
            <a:off x="10476718" y="333960"/>
            <a:ext cx="1359526" cy="1365622"/>
          </a:xfrm>
          <a:prstGeom prst="rect">
            <a:avLst/>
          </a:prstGeom>
        </p:spPr>
      </p:pic>
      <p:sp>
        <p:nvSpPr>
          <p:cNvPr id="8" name="Rectangle 7"/>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8-6</a:t>
            </a:r>
          </a:p>
        </p:txBody>
      </p:sp>
      <p:pic>
        <p:nvPicPr>
          <p:cNvPr id="9" name="Picture 2" descr="The required fields in the report are as follows. Resort; Date; Day of wk; Time of incident with check box AM, PM; Incident#. Location includes the following fields. On-hill, lift, premise, tubing hill are listed in a column in a checkbox format. Easier, more difficult, most difficult are listed in a separate column in a checkbox format. Experts only, freestyle terrain, and not applicable are listed in a separate column in a checkbox format. Description of specific location is required. Injured person includes the following fields. Name, address, city, state, zip, home ph, cell ph, occupation, D O B, age, ht, and wt. Male, and female are listed in a checkbox format. Skiing history includes the following fields. Ability, lessons, number of times on, and equipment removed by. Patient history includes prior injury or illness describe, year injured, Corrective lenses needed with yes, or no checkbox, worn with yes, or no checkbox, medical insurance with yes, or no checkbox, list any meds taken, ticket type, allergies or medical alert describe, and group name. Equipment regarding information are listed in checkbox. Description of incident. Probable injury includes fracture, sprain or strain, puncture or laceration, abrasion, dislocation, multiple, bruise or contusion, concussion, and frostbite are listed in checkbox. The other information in the form includes injury zone, first and rendered, patrollers involved, transport and destination, site conditions, witness and signature." title="A form shows a sample of a closed-format patient care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9475" y="1699582"/>
            <a:ext cx="382905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2D355-4B07-4EEA-9965-905A8D798928}"/>
              </a:ext>
            </a:extLst>
          </p:cNvPr>
          <p:cNvSpPr>
            <a:spLocks noGrp="1"/>
          </p:cNvSpPr>
          <p:nvPr>
            <p:ph type="title"/>
          </p:nvPr>
        </p:nvSpPr>
        <p:spPr>
          <a:xfrm>
            <a:off x="0" y="121033"/>
            <a:ext cx="12192000" cy="1002089"/>
          </a:xfrm>
        </p:spPr>
        <p:txBody>
          <a:bodyPr anchor="ctr">
            <a:normAutofit/>
          </a:bodyPr>
          <a:lstStyle/>
          <a:p>
            <a:r>
              <a:rPr lang="en-US" kern="1600" dirty="0"/>
              <a:t>Medical Communication: Patient Care Reports</a:t>
            </a:r>
            <a:endParaRPr lang="en-US" b="1" i="0" u="none" strike="noStrike" kern="1600" baseline="0" dirty="0"/>
          </a:p>
        </p:txBody>
      </p:sp>
      <p:sp>
        <p:nvSpPr>
          <p:cNvPr id="3" name="Text Placeholder 2">
            <a:extLst>
              <a:ext uri="{FF2B5EF4-FFF2-40B4-BE49-F238E27FC236}">
                <a16:creationId xmlns:a16="http://schemas.microsoft.com/office/drawing/2014/main" xmlns="" id="{32316FEE-4699-4383-A4DF-EB4FFF2F0AC2}"/>
              </a:ext>
            </a:extLst>
          </p:cNvPr>
          <p:cNvSpPr>
            <a:spLocks noGrp="1"/>
          </p:cNvSpPr>
          <p:nvPr>
            <p:ph sz="half" idx="1"/>
          </p:nvPr>
        </p:nvSpPr>
        <p:spPr>
          <a:xfrm>
            <a:off x="905166" y="2144399"/>
            <a:ext cx="6633027" cy="4939892"/>
          </a:xfrm>
        </p:spPr>
        <p:txBody>
          <a:bodyPr>
            <a:normAutofit/>
          </a:bodyPr>
          <a:lstStyle/>
          <a:p>
            <a:pPr marL="0" marR="0" lvl="0" indent="0" rtl="0">
              <a:lnSpc>
                <a:spcPct val="90000"/>
              </a:lnSpc>
              <a:buNone/>
            </a:pPr>
            <a:r>
              <a:rPr lang="en-US" sz="2400" b="1" u="none" strike="noStrike" baseline="0" dirty="0"/>
              <a:t>Patient Care Reports</a:t>
            </a:r>
          </a:p>
          <a:p>
            <a:pPr marR="0" lvl="0" rtl="0">
              <a:lnSpc>
                <a:spcPct val="90000"/>
              </a:lnSpc>
              <a:spcBef>
                <a:spcPts val="600"/>
              </a:spcBef>
              <a:spcAft>
                <a:spcPts val="600"/>
              </a:spcAft>
            </a:pPr>
            <a:r>
              <a:rPr lang="en-US" u="none" strike="noStrike" baseline="0" dirty="0"/>
              <a:t>When a patient needs additional medical documentation because of significant injury or illness, a </a:t>
            </a:r>
            <a:r>
              <a:rPr lang="en-US" u="dbl" strike="noStrike" dirty="0">
                <a:solidFill>
                  <a:srgbClr val="C00000"/>
                </a:solidFill>
              </a:rPr>
              <a:t>patient care report (PCR) </a:t>
            </a:r>
            <a:r>
              <a:rPr lang="en-US" u="none" strike="noStrike" baseline="0" dirty="0"/>
              <a:t>form is used.</a:t>
            </a:r>
          </a:p>
          <a:p>
            <a:pPr lvl="1">
              <a:lnSpc>
                <a:spcPct val="90000"/>
              </a:lnSpc>
              <a:spcBef>
                <a:spcPts val="600"/>
              </a:spcBef>
              <a:spcAft>
                <a:spcPts val="600"/>
              </a:spcAft>
            </a:pPr>
            <a:r>
              <a:rPr lang="en-US" dirty="0"/>
              <a:t>A PCR is used to record specific information about the medical care provided to the patient. </a:t>
            </a:r>
          </a:p>
          <a:p>
            <a:pPr lvl="1">
              <a:lnSpc>
                <a:spcPct val="90000"/>
              </a:lnSpc>
              <a:spcBef>
                <a:spcPts val="600"/>
              </a:spcBef>
              <a:spcAft>
                <a:spcPts val="600"/>
              </a:spcAft>
            </a:pPr>
            <a:r>
              <a:rPr lang="en-US" dirty="0"/>
              <a:t>This report becomes part of patient’s permanent medical record.</a:t>
            </a:r>
          </a:p>
          <a:p>
            <a:pPr lvl="1">
              <a:lnSpc>
                <a:spcPct val="90000"/>
              </a:lnSpc>
              <a:spcBef>
                <a:spcPts val="600"/>
              </a:spcBef>
              <a:spcAft>
                <a:spcPts val="600"/>
              </a:spcAft>
            </a:pPr>
            <a:r>
              <a:rPr lang="en-US" dirty="0"/>
              <a:t>Your resort’s risk manager and local medical adviser should approve any PCR used.</a:t>
            </a:r>
            <a:endParaRPr lang="en-US" sz="2400" dirty="0"/>
          </a:p>
          <a:p>
            <a:pPr marR="0" lvl="0" rtl="0">
              <a:lnSpc>
                <a:spcPct val="90000"/>
              </a:lnSpc>
              <a:spcBef>
                <a:spcPts val="600"/>
              </a:spcBef>
              <a:spcAft>
                <a:spcPts val="600"/>
              </a:spcAft>
            </a:pPr>
            <a:endParaRPr lang="en-US" sz="20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pic>
        <p:nvPicPr>
          <p:cNvPr id="43009" name="Picture 1" descr="Photo shows an E M S responder checking a patient care report online. "/>
          <p:cNvPicPr>
            <a:picLocks noChangeAspect="1" noChangeArrowheads="1"/>
          </p:cNvPicPr>
          <p:nvPr/>
        </p:nvPicPr>
        <p:blipFill>
          <a:blip r:embed="rId3" cstate="print"/>
          <a:srcRect/>
          <a:stretch>
            <a:fillRect/>
          </a:stretch>
        </p:blipFill>
        <p:spPr bwMode="auto">
          <a:xfrm>
            <a:off x="7711927" y="2583544"/>
            <a:ext cx="3667274" cy="2750456"/>
          </a:xfrm>
          <a:prstGeom prst="rect">
            <a:avLst/>
          </a:prstGeom>
          <a:noFill/>
        </p:spPr>
      </p:pic>
      <p:sp>
        <p:nvSpPr>
          <p:cNvPr id="7" name="Rectangle 6"/>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spTree>
    <p:extLst>
      <p:ext uri="{BB962C8B-B14F-4D97-AF65-F5344CB8AC3E}">
        <p14:creationId xmlns:p14="http://schemas.microsoft.com/office/powerpoint/2010/main" val="120621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CD3E2-E071-49D0-9970-EDA141C7CDAB}"/>
              </a:ext>
            </a:extLst>
          </p:cNvPr>
          <p:cNvSpPr>
            <a:spLocks noGrp="1"/>
          </p:cNvSpPr>
          <p:nvPr>
            <p:ph type="title"/>
          </p:nvPr>
        </p:nvSpPr>
        <p:spPr>
          <a:xfrm>
            <a:off x="0" y="121033"/>
            <a:ext cx="12192000" cy="1002089"/>
          </a:xfrm>
        </p:spPr>
        <p:txBody>
          <a:bodyPr anchor="ctr">
            <a:normAutofit/>
          </a:bodyPr>
          <a:lstStyle/>
          <a:p>
            <a:r>
              <a:rPr lang="en-US" kern="1600" dirty="0"/>
              <a:t>Medical Communication: Patient Care Reports</a:t>
            </a:r>
            <a:endParaRPr lang="en-US" b="1" i="0" u="none" strike="noStrike" kern="1600" baseline="0" dirty="0"/>
          </a:p>
        </p:txBody>
      </p:sp>
      <p:sp>
        <p:nvSpPr>
          <p:cNvPr id="3" name="Text Placeholder 2">
            <a:extLst>
              <a:ext uri="{FF2B5EF4-FFF2-40B4-BE49-F238E27FC236}">
                <a16:creationId xmlns:a16="http://schemas.microsoft.com/office/drawing/2014/main" xmlns="" id="{AE844026-8C55-4E12-BC1D-1AD47D739934}"/>
              </a:ext>
            </a:extLst>
          </p:cNvPr>
          <p:cNvSpPr>
            <a:spLocks noGrp="1"/>
          </p:cNvSpPr>
          <p:nvPr>
            <p:ph sz="half" idx="1"/>
          </p:nvPr>
        </p:nvSpPr>
        <p:spPr>
          <a:xfrm>
            <a:off x="914399" y="2059708"/>
            <a:ext cx="10427855" cy="4130779"/>
          </a:xfrm>
        </p:spPr>
        <p:txBody>
          <a:bodyPr>
            <a:noAutofit/>
          </a:bodyPr>
          <a:lstStyle/>
          <a:p>
            <a:r>
              <a:rPr lang="en-US" sz="2000" dirty="0"/>
              <a:t>Based on local protocol, a copy of the PCR might be a part of the handoff report to the EMS provider and accompany the patient to a definitive care facility.</a:t>
            </a:r>
          </a:p>
          <a:p>
            <a:pPr lvl="1"/>
            <a:r>
              <a:rPr lang="en-US" dirty="0"/>
              <a:t>PCRs have several formats: </a:t>
            </a:r>
          </a:p>
          <a:p>
            <a:pPr lvl="2"/>
            <a:r>
              <a:rPr lang="en-US" dirty="0"/>
              <a:t>Closed</a:t>
            </a:r>
          </a:p>
          <a:p>
            <a:pPr lvl="2"/>
            <a:r>
              <a:rPr lang="en-US" dirty="0"/>
              <a:t>Open</a:t>
            </a:r>
          </a:p>
          <a:p>
            <a:pPr lvl="2"/>
            <a:r>
              <a:rPr lang="en-US" dirty="0"/>
              <a:t>Mixed</a:t>
            </a:r>
            <a:endParaRPr lang="en-US" u="none" strike="noStrike" baseline="0" dirty="0"/>
          </a:p>
          <a:p>
            <a:pPr marR="0" lvl="0" rtl="0">
              <a:spcBef>
                <a:spcPts val="600"/>
              </a:spcBef>
              <a:spcAft>
                <a:spcPts val="600"/>
              </a:spcAft>
            </a:pPr>
            <a:r>
              <a:rPr lang="en-US" sz="2000" u="none" strike="noStrike" baseline="0" dirty="0"/>
              <a:t>A closed-format PCR has a series of check boxes or limited fill-in-the-blank sections, allowing the PCR to be completed quickly.</a:t>
            </a:r>
          </a:p>
          <a:p>
            <a:pPr lvl="1">
              <a:spcBef>
                <a:spcPts val="600"/>
              </a:spcBef>
              <a:spcAft>
                <a:spcPts val="600"/>
              </a:spcAft>
            </a:pPr>
            <a:r>
              <a:rPr lang="en-US" sz="1800" dirty="0"/>
              <a:t>Favored by members of a multitiered emergency care system in which the field care of the patient is routinely transferred to other providers</a:t>
            </a:r>
          </a:p>
          <a:p>
            <a:pPr lvl="1">
              <a:spcBef>
                <a:spcPts val="600"/>
              </a:spcBef>
              <a:spcAft>
                <a:spcPts val="600"/>
              </a:spcAft>
            </a:pPr>
            <a:r>
              <a:rPr lang="en-US" sz="1800" dirty="0"/>
              <a:t>Many ambulance carriers use this form. </a:t>
            </a:r>
          </a:p>
          <a:p>
            <a:pPr marR="0" lvl="0" rtl="0">
              <a:spcBef>
                <a:spcPts val="600"/>
              </a:spcBef>
              <a:spcAft>
                <a:spcPts val="600"/>
              </a:spcAft>
            </a:pPr>
            <a:endParaRPr lang="en-US" sz="2400" u="none" strike="noStrike" baseline="0" dirty="0"/>
          </a:p>
        </p:txBody>
      </p:sp>
      <p:pic>
        <p:nvPicPr>
          <p:cNvPr id="6" name="Picture 5"/>
          <p:cNvPicPr>
            <a:picLocks noChangeAspect="1"/>
          </p:cNvPicPr>
          <p:nvPr/>
        </p:nvPicPr>
        <p:blipFill>
          <a:blip r:embed="rId2" cstate="print"/>
          <a:stretch>
            <a:fillRect/>
          </a:stretch>
        </p:blipFill>
        <p:spPr>
          <a:xfrm>
            <a:off x="10476718" y="333960"/>
            <a:ext cx="1359526" cy="1365622"/>
          </a:xfrm>
          <a:prstGeom prst="rect">
            <a:avLst/>
          </a:prstGeom>
        </p:spPr>
      </p:pic>
      <p:sp>
        <p:nvSpPr>
          <p:cNvPr id="7" name="Rectangle 6"/>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spTree>
    <p:extLst>
      <p:ext uri="{BB962C8B-B14F-4D97-AF65-F5344CB8AC3E}">
        <p14:creationId xmlns:p14="http://schemas.microsoft.com/office/powerpoint/2010/main" val="300103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F198F-5B1F-439C-B1CF-A1DD156784E0}"/>
              </a:ext>
            </a:extLst>
          </p:cNvPr>
          <p:cNvSpPr>
            <a:spLocks noGrp="1"/>
          </p:cNvSpPr>
          <p:nvPr>
            <p:ph type="title"/>
          </p:nvPr>
        </p:nvSpPr>
        <p:spPr>
          <a:xfrm>
            <a:off x="0" y="121033"/>
            <a:ext cx="12192000" cy="1002089"/>
          </a:xfrm>
        </p:spPr>
        <p:txBody>
          <a:bodyPr anchor="ctr">
            <a:normAutofit/>
          </a:bodyPr>
          <a:lstStyle/>
          <a:p>
            <a:r>
              <a:rPr lang="en-US" kern="1600" dirty="0"/>
              <a:t>Medical Communication: Patient Care Reports</a:t>
            </a:r>
            <a:endParaRPr lang="en-US" b="1" i="0" u="none" strike="noStrike" kern="1600" baseline="0" dirty="0"/>
          </a:p>
        </p:txBody>
      </p:sp>
      <p:sp>
        <p:nvSpPr>
          <p:cNvPr id="3" name="Text Placeholder 2">
            <a:extLst>
              <a:ext uri="{FF2B5EF4-FFF2-40B4-BE49-F238E27FC236}">
                <a16:creationId xmlns:a16="http://schemas.microsoft.com/office/drawing/2014/main" xmlns="" id="{3E65A9B3-42A0-4E85-8BEC-242E45ED9349}"/>
              </a:ext>
            </a:extLst>
          </p:cNvPr>
          <p:cNvSpPr>
            <a:spLocks noGrp="1"/>
          </p:cNvSpPr>
          <p:nvPr>
            <p:ph sz="half" idx="1"/>
          </p:nvPr>
        </p:nvSpPr>
        <p:spPr>
          <a:xfrm>
            <a:off x="914400" y="1989230"/>
            <a:ext cx="4855464" cy="4201257"/>
          </a:xfrm>
        </p:spPr>
        <p:txBody>
          <a:bodyPr>
            <a:normAutofit fontScale="92500"/>
          </a:bodyPr>
          <a:lstStyle/>
          <a:p>
            <a:pPr>
              <a:spcBef>
                <a:spcPts val="600"/>
              </a:spcBef>
              <a:spcAft>
                <a:spcPts val="600"/>
              </a:spcAft>
            </a:pPr>
            <a:r>
              <a:rPr lang="en-US" dirty="0"/>
              <a:t>In contrast, in an open-format PCR, information is organized under broad headings such as Patient Information, SOAP or CHEATED notes.</a:t>
            </a:r>
            <a:endParaRPr lang="en-US" u="none" strike="noStrike" baseline="0" dirty="0"/>
          </a:p>
          <a:p>
            <a:pPr lvl="1"/>
            <a:r>
              <a:rPr lang="en-US" u="none" strike="noStrike" baseline="0" dirty="0"/>
              <a:t>SAMPLE</a:t>
            </a:r>
          </a:p>
          <a:p>
            <a:pPr lvl="1"/>
            <a:r>
              <a:rPr lang="en-US" u="none" strike="noStrike" baseline="0" dirty="0"/>
              <a:t>Vital Signs</a:t>
            </a:r>
          </a:p>
          <a:p>
            <a:pPr lvl="1"/>
            <a:r>
              <a:rPr lang="en-US" u="none" strike="noStrike" baseline="0" dirty="0"/>
              <a:t>Patient Condition</a:t>
            </a:r>
          </a:p>
          <a:p>
            <a:pPr lvl="1"/>
            <a:r>
              <a:rPr lang="en-US" u="none" strike="noStrike" baseline="0" dirty="0"/>
              <a:t>Treatment </a:t>
            </a:r>
          </a:p>
          <a:p>
            <a:pPr lvl="1"/>
            <a:r>
              <a:rPr lang="en-US" u="none" strike="noStrike" baseline="0" dirty="0"/>
              <a:t>Transport</a:t>
            </a:r>
          </a:p>
          <a:p>
            <a:pPr marL="228600" lvl="1">
              <a:spcBef>
                <a:spcPts val="1500"/>
              </a:spcBef>
            </a:pPr>
            <a:r>
              <a:rPr lang="en-US" sz="2200" dirty="0"/>
              <a:t>Open-format PCRs generally take more time to complete than either closed or mixed-format PCRs.</a:t>
            </a:r>
          </a:p>
          <a:p>
            <a:endParaRPr lang="en-US" u="none" strike="noStrike" baseline="0" dirty="0"/>
          </a:p>
        </p:txBody>
      </p:sp>
      <p:pic>
        <p:nvPicPr>
          <p:cNvPr id="7" name="Picture 6"/>
          <p:cNvPicPr>
            <a:picLocks noChangeAspect="1"/>
          </p:cNvPicPr>
          <p:nvPr/>
        </p:nvPicPr>
        <p:blipFill>
          <a:blip r:embed="rId2" cstate="print"/>
          <a:stretch>
            <a:fillRect/>
          </a:stretch>
        </p:blipFill>
        <p:spPr>
          <a:xfrm>
            <a:off x="10476718" y="333960"/>
            <a:ext cx="1359526" cy="1365622"/>
          </a:xfrm>
          <a:prstGeom prst="rect">
            <a:avLst/>
          </a:prstGeom>
        </p:spPr>
      </p:pic>
      <p:sp>
        <p:nvSpPr>
          <p:cNvPr id="9" name="Rectangle 8"/>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pic>
        <p:nvPicPr>
          <p:cNvPr id="2050" name="Picture 2" descr="The text, &quot;Blue ridge ski resort patient care report&quot; is the header of the report. The required information in the report are as follows. Name, sex, age, S, O, A, P, A, M, P, L, E. Vital signs are in a table format. There are five columns. Time, Pulse, Blood Pressure, Respirations, and L O C. There are four rows to note the readings. Treatment, Patient condition, and Transport are the required fields." title="A form shows a sample of an open-format patient care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731" y="1568953"/>
            <a:ext cx="345916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726A9-94F0-4D66-84E2-E3CA0CA76CC1}"/>
              </a:ext>
            </a:extLst>
          </p:cNvPr>
          <p:cNvSpPr>
            <a:spLocks noGrp="1"/>
          </p:cNvSpPr>
          <p:nvPr>
            <p:ph type="title"/>
          </p:nvPr>
        </p:nvSpPr>
        <p:spPr/>
        <p:txBody>
          <a:bodyPr/>
          <a:lstStyle/>
          <a:p>
            <a:r>
              <a:rPr lang="en-US" kern="1600" dirty="0"/>
              <a:t>Medical Communication: SOAP</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F5DF78D3-4906-4E9F-9C69-43B11C181CBB}"/>
              </a:ext>
            </a:extLst>
          </p:cNvPr>
          <p:cNvSpPr>
            <a:spLocks noGrp="1"/>
          </p:cNvSpPr>
          <p:nvPr>
            <p:ph type="body" idx="1"/>
          </p:nvPr>
        </p:nvSpPr>
        <p:spPr>
          <a:xfrm>
            <a:off x="862511" y="1942447"/>
            <a:ext cx="10435590" cy="3986213"/>
          </a:xfrm>
        </p:spPr>
        <p:txBody>
          <a:bodyPr/>
          <a:lstStyle/>
          <a:p>
            <a:pPr marL="0" marR="0" lvl="0" indent="0" rtl="0">
              <a:buNone/>
            </a:pPr>
            <a:r>
              <a:rPr lang="en-US" b="1" u="none" strike="noStrike" baseline="0" dirty="0"/>
              <a:t>SOAP</a:t>
            </a:r>
            <a:r>
              <a:rPr lang="en-US" u="none" strike="noStrike" baseline="0" dirty="0"/>
              <a:t> is an acronym that represents four report components:</a:t>
            </a:r>
          </a:p>
          <a:p>
            <a:pPr marR="0" lvl="0" rtl="0"/>
            <a:r>
              <a:rPr lang="en-US" u="none" strike="noStrike" baseline="0" dirty="0"/>
              <a:t>S	Subjective: Symptoms or qualitative information the patient describes, 	including the chief complaint, the history of the present 			illness, and pertinent past medical history</a:t>
            </a:r>
          </a:p>
          <a:p>
            <a:pPr marR="0" lvl="0" rtl="0"/>
            <a:r>
              <a:rPr lang="en-US" u="none" strike="noStrike" baseline="0" dirty="0"/>
              <a:t>O	Objective: Signs, or observable, quantitative findings discovered during the 	scene size-up and physical exam, including vital signs</a:t>
            </a:r>
          </a:p>
          <a:p>
            <a:pPr marR="0" lvl="0" rtl="0"/>
            <a:r>
              <a:rPr lang="en-US" u="none" strike="noStrike" baseline="0" dirty="0"/>
              <a:t>A	Assessment: The general impression of the medical problem</a:t>
            </a:r>
          </a:p>
          <a:p>
            <a:pPr marR="0" lvl="0" rtl="0"/>
            <a:r>
              <a:rPr lang="en-US" u="none" strike="noStrike" baseline="0" dirty="0"/>
              <a:t>P	Plan: The treatment planned for the patient</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spTree>
    <p:extLst>
      <p:ext uri="{BB962C8B-B14F-4D97-AF65-F5344CB8AC3E}">
        <p14:creationId xmlns:p14="http://schemas.microsoft.com/office/powerpoint/2010/main" val="1071605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B6F0E-12E2-4E78-9CF7-690F746C9873}"/>
              </a:ext>
            </a:extLst>
          </p:cNvPr>
          <p:cNvSpPr>
            <a:spLocks noGrp="1"/>
          </p:cNvSpPr>
          <p:nvPr>
            <p:ph type="title"/>
          </p:nvPr>
        </p:nvSpPr>
        <p:spPr/>
        <p:txBody>
          <a:bodyPr/>
          <a:lstStyle/>
          <a:p>
            <a:r>
              <a:rPr lang="en-US" kern="1600" dirty="0"/>
              <a:t>Medical Communication: CHEATED</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9F5C7EC0-2C48-42DB-8B07-391C91288930}"/>
              </a:ext>
            </a:extLst>
          </p:cNvPr>
          <p:cNvSpPr>
            <a:spLocks noGrp="1"/>
          </p:cNvSpPr>
          <p:nvPr>
            <p:ph type="body" idx="1"/>
          </p:nvPr>
        </p:nvSpPr>
        <p:spPr>
          <a:xfrm>
            <a:off x="804455" y="1608619"/>
            <a:ext cx="10435590" cy="4358072"/>
          </a:xfrm>
        </p:spPr>
        <p:txBody>
          <a:bodyPr/>
          <a:lstStyle/>
          <a:p>
            <a:pPr marL="0" marR="0" lvl="0" indent="0" rtl="0">
              <a:buNone/>
            </a:pPr>
            <a:r>
              <a:rPr lang="en-US" b="1" u="none" strike="noStrike" baseline="0" dirty="0"/>
              <a:t>CHEATED</a:t>
            </a:r>
            <a:r>
              <a:rPr lang="en-US" u="none" strike="noStrike" baseline="0" dirty="0"/>
              <a:t> acronym for medical documentation represents the primary components of the patient assessment and management process:</a:t>
            </a:r>
          </a:p>
          <a:p>
            <a:pPr marR="0" lvl="0" rtl="0"/>
            <a:r>
              <a:rPr lang="en-US" sz="1800" u="none" strike="noStrike" baseline="0" dirty="0"/>
              <a:t>C	Chief complaint: Patient’s primary problem</a:t>
            </a:r>
          </a:p>
          <a:p>
            <a:pPr marR="0" lvl="0" rtl="0"/>
            <a:r>
              <a:rPr lang="en-US" sz="1800" u="none" strike="noStrike" baseline="0" dirty="0"/>
              <a:t>H	History: SAMPLE history of the present illness and past medical history</a:t>
            </a:r>
          </a:p>
          <a:p>
            <a:pPr marR="0" lvl="0" rtl="0"/>
            <a:r>
              <a:rPr lang="en-US" sz="1800" u="none" strike="noStrike" baseline="0" dirty="0"/>
              <a:t>E	Examination: Physical exam</a:t>
            </a:r>
          </a:p>
          <a:p>
            <a:pPr marR="0" lvl="0" rtl="0"/>
            <a:r>
              <a:rPr lang="en-US" sz="1800" u="none" strike="noStrike" baseline="0" dirty="0"/>
              <a:t>A	Assessment: General impression of the patient</a:t>
            </a:r>
          </a:p>
          <a:p>
            <a:pPr marR="0" lvl="0" rtl="0"/>
            <a:r>
              <a:rPr lang="en-US" sz="1800" u="none" strike="noStrike" baseline="0" dirty="0"/>
              <a:t>T	 Treatment: All aspects of treatment rendered, including that provided by bystanders</a:t>
            </a:r>
          </a:p>
          <a:p>
            <a:pPr marR="0" lvl="0" rtl="0"/>
            <a:r>
              <a:rPr lang="en-US" sz="1800" u="none" strike="noStrike" baseline="0" dirty="0"/>
              <a:t>E	Evaluation: Changes in patient’s condition over time; patient’s response to treatment</a:t>
            </a:r>
          </a:p>
          <a:p>
            <a:pPr marR="0" lvl="0" rtl="0"/>
            <a:r>
              <a:rPr lang="en-US" sz="1800" u="none" strike="noStrike" baseline="0" dirty="0"/>
              <a:t>D	Disposition: Information indicating whether the patient refused treatment, was treated and 	released, or was taken to a higher level of care such as a hospital</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spTree>
    <p:extLst>
      <p:ext uri="{BB962C8B-B14F-4D97-AF65-F5344CB8AC3E}">
        <p14:creationId xmlns:p14="http://schemas.microsoft.com/office/powerpoint/2010/main" val="377889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6A079-CD96-4F44-A661-4F1F7A7D6508}"/>
              </a:ext>
            </a:extLst>
          </p:cNvPr>
          <p:cNvSpPr>
            <a:spLocks noGrp="1"/>
          </p:cNvSpPr>
          <p:nvPr>
            <p:ph type="title"/>
          </p:nvPr>
        </p:nvSpPr>
        <p:spPr>
          <a:xfrm>
            <a:off x="0" y="121033"/>
            <a:ext cx="12192000" cy="1002089"/>
          </a:xfrm>
        </p:spPr>
        <p:txBody>
          <a:bodyPr anchor="ctr">
            <a:normAutofit/>
          </a:bodyPr>
          <a:lstStyle/>
          <a:p>
            <a:r>
              <a:rPr lang="en-US" kern="1600" dirty="0"/>
              <a:t>Medical Communication: Patient Care Report </a:t>
            </a:r>
            <a:endParaRPr lang="en-US" b="1" i="0" u="none" strike="noStrike" kern="1600" baseline="0" dirty="0"/>
          </a:p>
        </p:txBody>
      </p:sp>
      <p:sp>
        <p:nvSpPr>
          <p:cNvPr id="3" name="Text Placeholder 2">
            <a:extLst>
              <a:ext uri="{FF2B5EF4-FFF2-40B4-BE49-F238E27FC236}">
                <a16:creationId xmlns:a16="http://schemas.microsoft.com/office/drawing/2014/main" xmlns="" id="{EE1B023D-F276-4A98-B898-12CD992E623E}"/>
              </a:ext>
            </a:extLst>
          </p:cNvPr>
          <p:cNvSpPr>
            <a:spLocks noGrp="1"/>
          </p:cNvSpPr>
          <p:nvPr>
            <p:ph sz="half" idx="1"/>
          </p:nvPr>
        </p:nvSpPr>
        <p:spPr>
          <a:xfrm>
            <a:off x="914400" y="2235200"/>
            <a:ext cx="4855464" cy="3955288"/>
          </a:xfrm>
        </p:spPr>
        <p:txBody>
          <a:bodyPr>
            <a:normAutofit/>
          </a:bodyPr>
          <a:lstStyle/>
          <a:p>
            <a:pPr marR="0" lvl="0" rtl="0"/>
            <a:r>
              <a:rPr lang="en-US" sz="2400" u="none" strike="noStrike" baseline="0" dirty="0"/>
              <a:t>A mixed-format PCR includes both check boxes for common types of data and blanks for specific comments.</a:t>
            </a:r>
          </a:p>
          <a:p>
            <a:pPr lvl="1"/>
            <a:r>
              <a:rPr lang="en-US" dirty="0"/>
              <a:t>Many computer-generated PCRs use this method, allowing space for typed comments.</a:t>
            </a:r>
          </a:p>
          <a:p>
            <a:pPr marR="0" lvl="0" rtl="0"/>
            <a:endParaRPr lang="en-US" sz="2000" u="none" strike="noStrike" baseline="0" dirty="0"/>
          </a:p>
          <a:p>
            <a:pPr marR="0" lvl="0" rtl="0"/>
            <a:endParaRPr lang="en-US" sz="2000" u="none" strike="noStrike" baseline="0" dirty="0"/>
          </a:p>
        </p:txBody>
      </p:sp>
      <p:pic>
        <p:nvPicPr>
          <p:cNvPr id="5" name="Picture 4"/>
          <p:cNvPicPr>
            <a:picLocks noChangeAspect="1"/>
          </p:cNvPicPr>
          <p:nvPr/>
        </p:nvPicPr>
        <p:blipFill>
          <a:blip r:embed="rId2"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pic>
        <p:nvPicPr>
          <p:cNvPr id="3074" name="Picture 2" descr="The patient care report form consists of entry fields and checkboxes for common types of data and blank space to mention specific comments." title="An image shows a patient care report f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9135" y="1569769"/>
            <a:ext cx="3504066" cy="480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4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88895"/>
            <a:ext cx="12192000" cy="1002089"/>
          </a:xfrm>
        </p:spPr>
        <p:txBody>
          <a:bodyPr/>
          <a:lstStyle/>
          <a:p>
            <a:r>
              <a:rPr lang="en-US" dirty="0"/>
              <a:t>Objectives</a:t>
            </a:r>
          </a:p>
        </p:txBody>
      </p:sp>
      <p:sp>
        <p:nvSpPr>
          <p:cNvPr id="14" name="Content Placeholder 2"/>
          <p:cNvSpPr>
            <a:spLocks noGrp="1"/>
          </p:cNvSpPr>
          <p:nvPr>
            <p:ph idx="1"/>
          </p:nvPr>
        </p:nvSpPr>
        <p:spPr>
          <a:xfrm>
            <a:off x="911316" y="2054831"/>
            <a:ext cx="10287000" cy="4381829"/>
          </a:xfrm>
        </p:spPr>
        <p:txBody>
          <a:bodyPr/>
          <a:lstStyle/>
          <a:p>
            <a:r>
              <a:rPr lang="en-US" dirty="0"/>
              <a:t>8-6 Explain the parts of an incident report form.</a:t>
            </a:r>
          </a:p>
          <a:p>
            <a:r>
              <a:rPr lang="en-US" dirty="0"/>
              <a:t>8-7 Explain the parts of a patient care report.</a:t>
            </a:r>
          </a:p>
          <a:p>
            <a:r>
              <a:rPr lang="en-US" dirty="0"/>
              <a:t>8-8 Define the purpose of an incident investigation team.</a:t>
            </a:r>
          </a:p>
          <a:p>
            <a:r>
              <a:rPr lang="en-US" dirty="0"/>
              <a:t>8-9 Describe how to correct a written report.</a:t>
            </a:r>
          </a:p>
          <a:p>
            <a:r>
              <a:rPr lang="en-US" dirty="0"/>
              <a:t>8-10 Define the parts of a “clinical picture.”</a:t>
            </a:r>
          </a:p>
          <a:p>
            <a:endParaRPr lang="en-US" dirty="0"/>
          </a:p>
          <a:p>
            <a:pPr lvl="1">
              <a:lnSpc>
                <a:spcPct val="200000"/>
              </a:lnSpc>
            </a:pPr>
            <a:endParaRPr lang="en-US" sz="2800" dirty="0"/>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83291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F6C1B-4603-4276-8D6F-30D06CF0B261}"/>
              </a:ext>
            </a:extLst>
          </p:cNvPr>
          <p:cNvSpPr>
            <a:spLocks noGrp="1"/>
          </p:cNvSpPr>
          <p:nvPr>
            <p:ph type="title"/>
          </p:nvPr>
        </p:nvSpPr>
        <p:spPr/>
        <p:txBody>
          <a:bodyPr/>
          <a:lstStyle/>
          <a:p>
            <a:r>
              <a:rPr lang="en-US" kern="1600" dirty="0"/>
              <a:t>Medical Communication: Patient Care Report</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86734556-1DBD-427B-8064-038965C1AF2A}"/>
              </a:ext>
            </a:extLst>
          </p:cNvPr>
          <p:cNvSpPr>
            <a:spLocks noGrp="1"/>
          </p:cNvSpPr>
          <p:nvPr>
            <p:ph type="body" idx="1"/>
          </p:nvPr>
        </p:nvSpPr>
        <p:spPr>
          <a:xfrm>
            <a:off x="891540" y="1671782"/>
            <a:ext cx="10435590" cy="4518135"/>
          </a:xfrm>
        </p:spPr>
        <p:txBody>
          <a:bodyPr/>
          <a:lstStyle/>
          <a:p>
            <a:pPr marR="0" lvl="0" rtl="0">
              <a:spcBef>
                <a:spcPts val="600"/>
              </a:spcBef>
              <a:spcAft>
                <a:spcPts val="600"/>
              </a:spcAft>
            </a:pPr>
            <a:r>
              <a:rPr lang="en-US" u="none" strike="noStrike" baseline="0" dirty="0"/>
              <a:t>Nearly all PCRs for seriously ill or injured patients include a section for recording vital signs taken throughout patient’s care. </a:t>
            </a:r>
          </a:p>
          <a:p>
            <a:pPr lvl="1">
              <a:spcBef>
                <a:spcPts val="600"/>
              </a:spcBef>
              <a:spcAft>
                <a:spcPts val="600"/>
              </a:spcAft>
            </a:pPr>
            <a:r>
              <a:rPr lang="en-US" u="none" strike="noStrike" baseline="0" dirty="0"/>
              <a:t>Spaces are provided to record serial sets of vital signs, including:</a:t>
            </a:r>
          </a:p>
          <a:p>
            <a:pPr lvl="2">
              <a:spcBef>
                <a:spcPts val="600"/>
              </a:spcBef>
              <a:spcAft>
                <a:spcPts val="600"/>
              </a:spcAft>
            </a:pPr>
            <a:r>
              <a:rPr lang="en-US" u="none" strike="noStrike" baseline="0" dirty="0"/>
              <a:t>Pulse</a:t>
            </a:r>
          </a:p>
          <a:p>
            <a:pPr lvl="2">
              <a:spcBef>
                <a:spcPts val="600"/>
              </a:spcBef>
              <a:spcAft>
                <a:spcPts val="600"/>
              </a:spcAft>
            </a:pPr>
            <a:r>
              <a:rPr lang="en-US" u="none" strike="noStrike" baseline="0" dirty="0"/>
              <a:t>Blood pressure </a:t>
            </a:r>
          </a:p>
          <a:p>
            <a:pPr lvl="2">
              <a:spcBef>
                <a:spcPts val="600"/>
              </a:spcBef>
              <a:spcAft>
                <a:spcPts val="600"/>
              </a:spcAft>
            </a:pPr>
            <a:r>
              <a:rPr lang="en-US" u="none" strike="noStrike" baseline="0" dirty="0"/>
              <a:t>Respirations</a:t>
            </a:r>
          </a:p>
          <a:p>
            <a:pPr lvl="2">
              <a:spcBef>
                <a:spcPts val="600"/>
              </a:spcBef>
              <a:spcAft>
                <a:spcPts val="600"/>
              </a:spcAft>
            </a:pPr>
            <a:r>
              <a:rPr lang="en-US" u="none" strike="noStrike" baseline="0" dirty="0"/>
              <a:t>Temperature (when appropriate)</a:t>
            </a:r>
          </a:p>
          <a:p>
            <a:pPr lvl="2">
              <a:spcBef>
                <a:spcPts val="600"/>
              </a:spcBef>
              <a:spcAft>
                <a:spcPts val="600"/>
              </a:spcAft>
            </a:pPr>
            <a:r>
              <a:rPr lang="en-US" u="none" strike="noStrike" baseline="0" dirty="0"/>
              <a:t>Oxygen saturation</a:t>
            </a:r>
          </a:p>
          <a:p>
            <a:pPr lvl="2">
              <a:spcBef>
                <a:spcPts val="600"/>
              </a:spcBef>
              <a:spcAft>
                <a:spcPts val="600"/>
              </a:spcAft>
            </a:pPr>
            <a:r>
              <a:rPr lang="en-US" u="none" strike="noStrike" baseline="0" dirty="0"/>
              <a:t>Level of consciousness</a:t>
            </a:r>
          </a:p>
          <a:p>
            <a:pPr lvl="1">
              <a:spcBef>
                <a:spcPts val="600"/>
              </a:spcBef>
              <a:spcAft>
                <a:spcPts val="600"/>
              </a:spcAft>
            </a:pPr>
            <a:r>
              <a:rPr lang="en-US" dirty="0"/>
              <a:t>SAMPLE acronym is found on many of these forms.</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spTree>
    <p:extLst>
      <p:ext uri="{BB962C8B-B14F-4D97-AF65-F5344CB8AC3E}">
        <p14:creationId xmlns:p14="http://schemas.microsoft.com/office/powerpoint/2010/main" val="2023449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4FD91-1CB5-4AEC-8174-CAA2D896F273}"/>
              </a:ext>
            </a:extLst>
          </p:cNvPr>
          <p:cNvSpPr>
            <a:spLocks noGrp="1"/>
          </p:cNvSpPr>
          <p:nvPr>
            <p:ph type="title"/>
          </p:nvPr>
        </p:nvSpPr>
        <p:spPr/>
        <p:txBody>
          <a:bodyPr/>
          <a:lstStyle/>
          <a:p>
            <a:r>
              <a:rPr lang="en-US" kern="1600" dirty="0"/>
              <a:t>Medical Communication</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D9263518-418E-4843-82E5-0AE1012EA550}"/>
              </a:ext>
            </a:extLst>
          </p:cNvPr>
          <p:cNvSpPr>
            <a:spLocks noGrp="1"/>
          </p:cNvSpPr>
          <p:nvPr>
            <p:ph type="body" idx="1"/>
          </p:nvPr>
        </p:nvSpPr>
        <p:spPr>
          <a:xfrm>
            <a:off x="789940" y="1311564"/>
            <a:ext cx="10435590" cy="5227781"/>
          </a:xfrm>
        </p:spPr>
        <p:txBody>
          <a:bodyPr/>
          <a:lstStyle/>
          <a:p>
            <a:pPr marR="0" lvl="0" rtl="0">
              <a:spcBef>
                <a:spcPts val="600"/>
              </a:spcBef>
              <a:spcAft>
                <a:spcPts val="600"/>
              </a:spcAft>
            </a:pPr>
            <a:r>
              <a:rPr lang="en-US" u="none" strike="noStrike" baseline="0" dirty="0"/>
              <a:t>Remember: “If it isn’t documented, it didn’t happen.” </a:t>
            </a:r>
          </a:p>
          <a:p>
            <a:pPr lvl="1">
              <a:spcBef>
                <a:spcPts val="600"/>
              </a:spcBef>
              <a:spcAft>
                <a:spcPts val="600"/>
              </a:spcAft>
            </a:pPr>
            <a:r>
              <a:rPr lang="en-US" dirty="0"/>
              <a:t>F</a:t>
            </a:r>
            <a:r>
              <a:rPr lang="en-US" u="none" strike="noStrike" baseline="0" dirty="0"/>
              <a:t>ully document all the medical facts associated with the incident.</a:t>
            </a:r>
          </a:p>
          <a:p>
            <a:pPr lvl="2">
              <a:spcBef>
                <a:spcPts val="600"/>
              </a:spcBef>
              <a:spcAft>
                <a:spcPts val="600"/>
              </a:spcAft>
            </a:pPr>
            <a:r>
              <a:rPr lang="en-US" dirty="0"/>
              <a:t>A</a:t>
            </a:r>
            <a:r>
              <a:rPr lang="en-US" u="none" strike="noStrike" baseline="0" dirty="0"/>
              <a:t>ll the scene facts</a:t>
            </a:r>
            <a:endParaRPr lang="en-US" dirty="0"/>
          </a:p>
          <a:p>
            <a:pPr lvl="2">
              <a:spcBef>
                <a:spcPts val="600"/>
              </a:spcBef>
              <a:spcAft>
                <a:spcPts val="600"/>
              </a:spcAft>
            </a:pPr>
            <a:r>
              <a:rPr lang="en-US" dirty="0"/>
              <a:t>T</a:t>
            </a:r>
            <a:r>
              <a:rPr lang="en-US" u="none" strike="noStrike" baseline="0" dirty="0"/>
              <a:t>he names of all the patrollers and witnesses involved </a:t>
            </a:r>
          </a:p>
          <a:p>
            <a:pPr lvl="1">
              <a:spcBef>
                <a:spcPts val="600"/>
              </a:spcBef>
              <a:spcAft>
                <a:spcPts val="600"/>
              </a:spcAft>
            </a:pPr>
            <a:r>
              <a:rPr lang="en-US" dirty="0"/>
              <a:t>I</a:t>
            </a:r>
            <a:r>
              <a:rPr lang="en-US" u="none" strike="noStrike" baseline="0" dirty="0"/>
              <a:t>nclude:</a:t>
            </a:r>
          </a:p>
          <a:p>
            <a:pPr lvl="2">
              <a:spcBef>
                <a:spcPts val="600"/>
              </a:spcBef>
              <a:spcAft>
                <a:spcPts val="600"/>
              </a:spcAft>
            </a:pPr>
            <a:r>
              <a:rPr lang="en-US" u="none" strike="noStrike" baseline="0" dirty="0"/>
              <a:t>The statements of the patient</a:t>
            </a:r>
          </a:p>
          <a:p>
            <a:pPr lvl="2">
              <a:spcBef>
                <a:spcPts val="600"/>
              </a:spcBef>
              <a:spcAft>
                <a:spcPts val="600"/>
              </a:spcAft>
            </a:pPr>
            <a:r>
              <a:rPr lang="en-US" u="none" strike="noStrike" baseline="0" dirty="0"/>
              <a:t>The mechanism of injury</a:t>
            </a:r>
          </a:p>
          <a:p>
            <a:pPr lvl="2">
              <a:spcBef>
                <a:spcPts val="600"/>
              </a:spcBef>
              <a:spcAft>
                <a:spcPts val="600"/>
              </a:spcAft>
            </a:pPr>
            <a:r>
              <a:rPr lang="en-US" u="none" strike="noStrike" baseline="0" dirty="0"/>
              <a:t>Vital signs</a:t>
            </a:r>
          </a:p>
          <a:p>
            <a:pPr lvl="2">
              <a:spcBef>
                <a:spcPts val="600"/>
              </a:spcBef>
              <a:spcAft>
                <a:spcPts val="600"/>
              </a:spcAft>
            </a:pPr>
            <a:r>
              <a:rPr lang="en-US" u="none" strike="noStrike" baseline="0" dirty="0"/>
              <a:t>Anything else that will enable you to review the documents</a:t>
            </a:r>
          </a:p>
          <a:p>
            <a:pPr lvl="1">
              <a:spcBef>
                <a:spcPts val="600"/>
              </a:spcBef>
              <a:spcAft>
                <a:spcPts val="600"/>
              </a:spcAft>
            </a:pPr>
            <a:r>
              <a:rPr lang="en-US" dirty="0"/>
              <a:t>I</a:t>
            </a:r>
            <a:r>
              <a:rPr lang="en-US" u="none" strike="noStrike" baseline="0" dirty="0"/>
              <a:t>nclude taking photographs or making diagrams if appropriate.</a:t>
            </a:r>
          </a:p>
          <a:p>
            <a:pPr lvl="1">
              <a:spcBef>
                <a:spcPts val="600"/>
              </a:spcBef>
              <a:spcAft>
                <a:spcPts val="600"/>
              </a:spcAft>
            </a:pPr>
            <a:r>
              <a:rPr lang="en-US" dirty="0"/>
              <a:t>Years later, if legal consequences occur, you may need to accurately reconstruct what happened at the incident.</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8-7</a:t>
            </a:r>
          </a:p>
        </p:txBody>
      </p:sp>
    </p:spTree>
    <p:extLst>
      <p:ext uri="{BB962C8B-B14F-4D97-AF65-F5344CB8AC3E}">
        <p14:creationId xmlns:p14="http://schemas.microsoft.com/office/powerpoint/2010/main" val="1387327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Incident Investigation Team</a:t>
            </a:r>
          </a:p>
        </p:txBody>
      </p:sp>
    </p:spTree>
    <p:extLst>
      <p:ext uri="{BB962C8B-B14F-4D97-AF65-F5344CB8AC3E}">
        <p14:creationId xmlns:p14="http://schemas.microsoft.com/office/powerpoint/2010/main" val="183155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C5443-E349-4179-B070-C308149F14C9}"/>
              </a:ext>
            </a:extLst>
          </p:cNvPr>
          <p:cNvSpPr>
            <a:spLocks noGrp="1"/>
          </p:cNvSpPr>
          <p:nvPr>
            <p:ph type="title"/>
          </p:nvPr>
        </p:nvSpPr>
        <p:spPr>
          <a:xfrm>
            <a:off x="0" y="121033"/>
            <a:ext cx="12192000" cy="1002089"/>
          </a:xfrm>
        </p:spPr>
        <p:txBody>
          <a:bodyPr anchor="ctr">
            <a:normAutofit/>
          </a:bodyPr>
          <a:lstStyle/>
          <a:p>
            <a:r>
              <a:rPr lang="en-US" kern="1600" dirty="0"/>
              <a:t>Incident Investigation Team</a:t>
            </a:r>
            <a:endParaRPr lang="en-US" b="1" i="0" u="none" strike="noStrike" kern="1600" baseline="0" dirty="0"/>
          </a:p>
        </p:txBody>
      </p:sp>
      <p:sp>
        <p:nvSpPr>
          <p:cNvPr id="3" name="Text Placeholder 2">
            <a:extLst>
              <a:ext uri="{FF2B5EF4-FFF2-40B4-BE49-F238E27FC236}">
                <a16:creationId xmlns:a16="http://schemas.microsoft.com/office/drawing/2014/main" xmlns="" id="{078A715F-682F-40D6-93ED-96C24983B9CE}"/>
              </a:ext>
            </a:extLst>
          </p:cNvPr>
          <p:cNvSpPr>
            <a:spLocks noGrp="1"/>
          </p:cNvSpPr>
          <p:nvPr>
            <p:ph sz="half" idx="1"/>
          </p:nvPr>
        </p:nvSpPr>
        <p:spPr>
          <a:xfrm>
            <a:off x="914400" y="1765852"/>
            <a:ext cx="4855464" cy="4729436"/>
          </a:xfrm>
        </p:spPr>
        <p:txBody>
          <a:bodyPr>
            <a:normAutofit fontScale="92500" lnSpcReduction="10000"/>
          </a:bodyPr>
          <a:lstStyle/>
          <a:p>
            <a:pPr marR="0" lvl="0" rtl="0">
              <a:spcBef>
                <a:spcPts val="600"/>
              </a:spcBef>
              <a:spcAft>
                <a:spcPts val="600"/>
              </a:spcAft>
            </a:pPr>
            <a:r>
              <a:rPr lang="en-US" u="none" strike="noStrike" baseline="0" dirty="0"/>
              <a:t>Your area may have an </a:t>
            </a:r>
            <a:r>
              <a:rPr lang="en-US" u="dbl" strike="noStrike" dirty="0">
                <a:solidFill>
                  <a:srgbClr val="FF0000"/>
                </a:solidFill>
              </a:rPr>
              <a:t>incident investigation (II) team</a:t>
            </a:r>
            <a:r>
              <a:rPr lang="en-US" u="none" strike="noStrike" baseline="0" dirty="0"/>
              <a:t>.</a:t>
            </a:r>
          </a:p>
          <a:p>
            <a:pPr lvl="1">
              <a:spcBef>
                <a:spcPts val="600"/>
              </a:spcBef>
              <a:spcAft>
                <a:spcPts val="600"/>
              </a:spcAft>
            </a:pPr>
            <a:r>
              <a:rPr lang="en-US" dirty="0"/>
              <a:t>Based on l</a:t>
            </a:r>
            <a:r>
              <a:rPr lang="en-US" u="none" strike="noStrike" baseline="0" dirty="0"/>
              <a:t>ocal protocols </a:t>
            </a:r>
          </a:p>
          <a:p>
            <a:pPr>
              <a:spcBef>
                <a:spcPts val="600"/>
              </a:spcBef>
              <a:spcAft>
                <a:spcPts val="600"/>
              </a:spcAft>
            </a:pPr>
            <a:r>
              <a:rPr lang="en-US" u="none" strike="noStrike" baseline="0" dirty="0"/>
              <a:t>The </a:t>
            </a:r>
            <a:r>
              <a:rPr lang="en-US" dirty="0"/>
              <a:t>II</a:t>
            </a:r>
            <a:r>
              <a:rPr lang="en-US" u="none" strike="noStrike" baseline="0" dirty="0"/>
              <a:t> team will often investigate any incident involving:</a:t>
            </a:r>
          </a:p>
          <a:p>
            <a:pPr lvl="1">
              <a:spcBef>
                <a:spcPts val="600"/>
              </a:spcBef>
              <a:spcAft>
                <a:spcPts val="600"/>
              </a:spcAft>
            </a:pPr>
            <a:r>
              <a:rPr lang="en-US" u="none" strike="noStrike" baseline="0" dirty="0"/>
              <a:t>A life-threatening condition</a:t>
            </a:r>
          </a:p>
          <a:p>
            <a:pPr lvl="1">
              <a:spcBef>
                <a:spcPts val="600"/>
              </a:spcBef>
              <a:spcAft>
                <a:spcPts val="600"/>
              </a:spcAft>
            </a:pPr>
            <a:r>
              <a:rPr lang="en-US" u="none" strike="noStrike" baseline="0" dirty="0"/>
              <a:t>A death </a:t>
            </a:r>
          </a:p>
          <a:p>
            <a:pPr lvl="1">
              <a:spcBef>
                <a:spcPts val="600"/>
              </a:spcBef>
              <a:spcAft>
                <a:spcPts val="600"/>
              </a:spcAft>
            </a:pPr>
            <a:r>
              <a:rPr lang="en-US" u="none" strike="noStrike" baseline="0" dirty="0"/>
              <a:t>An accident in which liability is suspected</a:t>
            </a:r>
          </a:p>
          <a:p>
            <a:pPr lvl="1">
              <a:spcBef>
                <a:spcPts val="600"/>
              </a:spcBef>
              <a:spcAft>
                <a:spcPts val="600"/>
              </a:spcAft>
            </a:pPr>
            <a:r>
              <a:rPr lang="en-US" dirty="0"/>
              <a:t>Lift-related accident </a:t>
            </a:r>
          </a:p>
          <a:p>
            <a:pPr lvl="1">
              <a:spcBef>
                <a:spcPts val="600"/>
              </a:spcBef>
              <a:spcAft>
                <a:spcPts val="600"/>
              </a:spcAft>
            </a:pPr>
            <a:r>
              <a:rPr lang="en-US" dirty="0"/>
              <a:t>An injury involving a motorized vehicle or other human-made object</a:t>
            </a:r>
          </a:p>
          <a:p>
            <a:pPr marR="0" lvl="0" rtl="0">
              <a:spcBef>
                <a:spcPts val="600"/>
              </a:spcBef>
              <a:spcAft>
                <a:spcPts val="600"/>
              </a:spcAft>
            </a:pPr>
            <a:endParaRPr lang="en-US" sz="1900" u="none" strike="noStrike" baseline="0" dirty="0"/>
          </a:p>
        </p:txBody>
      </p:sp>
      <p:pic>
        <p:nvPicPr>
          <p:cNvPr id="5" name="Picture 4"/>
          <p:cNvPicPr>
            <a:picLocks noChangeAspect="1"/>
          </p:cNvPicPr>
          <p:nvPr/>
        </p:nvPicPr>
        <p:blipFill>
          <a:blip r:embed="rId2" cstate="print"/>
          <a:stretch>
            <a:fillRect/>
          </a:stretch>
        </p:blipFill>
        <p:spPr>
          <a:xfrm>
            <a:off x="10476718" y="319446"/>
            <a:ext cx="1359526" cy="1365622"/>
          </a:xfrm>
          <a:prstGeom prst="rect">
            <a:avLst/>
          </a:prstGeom>
        </p:spPr>
      </p:pic>
      <p:pic>
        <p:nvPicPr>
          <p:cNvPr id="32769" name="Picture 1" descr="Photo shows three members of a Incident investigation team in discussion."/>
          <p:cNvPicPr>
            <a:picLocks noGrp="1" noChangeAspect="1" noChangeArrowheads="1"/>
          </p:cNvPicPr>
          <p:nvPr>
            <p:ph sz="half" idx="2"/>
          </p:nvPr>
        </p:nvPicPr>
        <p:blipFill>
          <a:blip r:embed="rId3" cstate="print"/>
          <a:srcRect/>
          <a:stretch>
            <a:fillRect/>
          </a:stretch>
        </p:blipFill>
        <p:spPr bwMode="auto">
          <a:xfrm>
            <a:off x="6415088" y="2198453"/>
            <a:ext cx="4862512" cy="3254844"/>
          </a:xfrm>
          <a:prstGeom prst="rect">
            <a:avLst/>
          </a:prstGeom>
          <a:noFill/>
        </p:spPr>
      </p:pic>
      <p:sp>
        <p:nvSpPr>
          <p:cNvPr id="7" name="Rectangle 6"/>
          <p:cNvSpPr/>
          <p:nvPr/>
        </p:nvSpPr>
        <p:spPr>
          <a:xfrm>
            <a:off x="10476718" y="771424"/>
            <a:ext cx="1359526" cy="461665"/>
          </a:xfrm>
          <a:prstGeom prst="rect">
            <a:avLst/>
          </a:prstGeom>
        </p:spPr>
        <p:txBody>
          <a:bodyPr wrap="square">
            <a:spAutoFit/>
          </a:bodyPr>
          <a:lstStyle/>
          <a:p>
            <a:pPr algn="ctr"/>
            <a:r>
              <a:rPr lang="en-US" sz="2400" b="1" dirty="0">
                <a:latin typeface="Arial" pitchFamily="34" charset="0"/>
                <a:cs typeface="Arial" pitchFamily="34" charset="0"/>
              </a:rPr>
              <a:t>8-8</a:t>
            </a:r>
          </a:p>
        </p:txBody>
      </p:sp>
    </p:spTree>
    <p:extLst>
      <p:ext uri="{BB962C8B-B14F-4D97-AF65-F5344CB8AC3E}">
        <p14:creationId xmlns:p14="http://schemas.microsoft.com/office/powerpoint/2010/main" val="268356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EF21E-59BF-4B65-97E3-63B39B541DF1}"/>
              </a:ext>
            </a:extLst>
          </p:cNvPr>
          <p:cNvSpPr>
            <a:spLocks noGrp="1"/>
          </p:cNvSpPr>
          <p:nvPr>
            <p:ph type="title"/>
          </p:nvPr>
        </p:nvSpPr>
        <p:spPr/>
        <p:txBody>
          <a:bodyPr/>
          <a:lstStyle/>
          <a:p>
            <a:r>
              <a:rPr lang="en-US" kern="1600" dirty="0"/>
              <a:t>Incident Investigation Team</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ACAC56FA-22B1-40F8-80DF-B8F8A3F2E393}"/>
              </a:ext>
            </a:extLst>
          </p:cNvPr>
          <p:cNvSpPr>
            <a:spLocks noGrp="1"/>
          </p:cNvSpPr>
          <p:nvPr>
            <p:ph type="body" idx="1"/>
          </p:nvPr>
        </p:nvSpPr>
        <p:spPr/>
        <p:txBody>
          <a:bodyPr/>
          <a:lstStyle/>
          <a:p>
            <a:pPr marR="0" lvl="0" rtl="0">
              <a:spcBef>
                <a:spcPts val="600"/>
              </a:spcBef>
              <a:spcAft>
                <a:spcPts val="600"/>
              </a:spcAft>
            </a:pPr>
            <a:r>
              <a:rPr lang="en-US" u="none" strike="noStrike" baseline="0" dirty="0"/>
              <a:t>II team members gather maps, photos, witness statements, accident reports, PCRs, and other information. </a:t>
            </a:r>
          </a:p>
          <a:p>
            <a:pPr lvl="1">
              <a:spcBef>
                <a:spcPts val="600"/>
              </a:spcBef>
              <a:spcAft>
                <a:spcPts val="600"/>
              </a:spcAft>
            </a:pPr>
            <a:r>
              <a:rPr lang="en-US" u="none" strike="noStrike" baseline="0" dirty="0"/>
              <a:t>Cooperate and assist the team as directed by your area management.</a:t>
            </a:r>
          </a:p>
          <a:p>
            <a:pPr lvl="1">
              <a:spcBef>
                <a:spcPts val="600"/>
              </a:spcBef>
              <a:spcAft>
                <a:spcPts val="600"/>
              </a:spcAft>
            </a:pPr>
            <a:r>
              <a:rPr lang="en-US" dirty="0"/>
              <a:t>If you have questions regarding your role when helping with an accident investigation, talk to the II leader, your area management, or local patrol representative.</a:t>
            </a:r>
          </a:p>
          <a:p>
            <a:pPr marR="0" lvl="0" rtl="0"/>
            <a:endParaRPr lang="en-US" b="1" i="1"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8-8</a:t>
            </a:r>
          </a:p>
        </p:txBody>
      </p:sp>
    </p:spTree>
    <p:extLst>
      <p:ext uri="{BB962C8B-B14F-4D97-AF65-F5344CB8AC3E}">
        <p14:creationId xmlns:p14="http://schemas.microsoft.com/office/powerpoint/2010/main" val="4004306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D5F87-760B-4729-B39D-A84FE0530D36}"/>
              </a:ext>
            </a:extLst>
          </p:cNvPr>
          <p:cNvSpPr>
            <a:spLocks noGrp="1"/>
          </p:cNvSpPr>
          <p:nvPr>
            <p:ph type="title"/>
          </p:nvPr>
        </p:nvSpPr>
        <p:spPr/>
        <p:txBody>
          <a:bodyPr/>
          <a:lstStyle/>
          <a:p>
            <a:r>
              <a:rPr lang="en-US" kern="1600" dirty="0"/>
              <a:t>Incident Investigation Team</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4F940DB6-3347-4A9C-9855-2F11ACE3AC7C}"/>
              </a:ext>
            </a:extLst>
          </p:cNvPr>
          <p:cNvSpPr>
            <a:spLocks noGrp="1"/>
          </p:cNvSpPr>
          <p:nvPr>
            <p:ph type="body" idx="1"/>
          </p:nvPr>
        </p:nvSpPr>
        <p:spPr>
          <a:xfrm>
            <a:off x="818968" y="1912509"/>
            <a:ext cx="10435590" cy="3914551"/>
          </a:xfrm>
        </p:spPr>
        <p:txBody>
          <a:bodyPr/>
          <a:lstStyle/>
          <a:p>
            <a:pPr marR="0" lvl="0" rtl="0">
              <a:spcBef>
                <a:spcPts val="600"/>
              </a:spcBef>
              <a:spcAft>
                <a:spcPts val="600"/>
              </a:spcAft>
            </a:pPr>
            <a:r>
              <a:rPr lang="en-US" u="none" strike="noStrike" baseline="0" dirty="0"/>
              <a:t>It is also important to document the incident scene and take pictures of a serious incident scene as soon as possible to preserve an accurate record of events. </a:t>
            </a:r>
          </a:p>
          <a:p>
            <a:pPr lvl="1">
              <a:spcBef>
                <a:spcPts val="600"/>
              </a:spcBef>
              <a:spcAft>
                <a:spcPts val="600"/>
              </a:spcAft>
            </a:pPr>
            <a:r>
              <a:rPr lang="en-US" u="none" strike="noStrike" baseline="0" dirty="0"/>
              <a:t>Any delay in documenting important information can result in the loss of that information. </a:t>
            </a:r>
          </a:p>
          <a:p>
            <a:pPr lvl="1">
              <a:spcBef>
                <a:spcPts val="600"/>
              </a:spcBef>
              <a:spcAft>
                <a:spcPts val="600"/>
              </a:spcAft>
            </a:pPr>
            <a:r>
              <a:rPr lang="en-US" u="none" strike="noStrike" baseline="0" dirty="0"/>
              <a:t>This would be a loss of potentially crucial information.</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8-8</a:t>
            </a:r>
          </a:p>
        </p:txBody>
      </p:sp>
    </p:spTree>
    <p:extLst>
      <p:ext uri="{BB962C8B-B14F-4D97-AF65-F5344CB8AC3E}">
        <p14:creationId xmlns:p14="http://schemas.microsoft.com/office/powerpoint/2010/main" val="3481000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Good Report Writing</a:t>
            </a:r>
          </a:p>
        </p:txBody>
      </p:sp>
    </p:spTree>
    <p:extLst>
      <p:ext uri="{BB962C8B-B14F-4D97-AF65-F5344CB8AC3E}">
        <p14:creationId xmlns:p14="http://schemas.microsoft.com/office/powerpoint/2010/main" val="135095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48524-9718-42DE-BB17-B3C197DEAC8D}"/>
              </a:ext>
            </a:extLst>
          </p:cNvPr>
          <p:cNvSpPr>
            <a:spLocks noGrp="1"/>
          </p:cNvSpPr>
          <p:nvPr>
            <p:ph type="title"/>
          </p:nvPr>
        </p:nvSpPr>
        <p:spPr/>
        <p:txBody>
          <a:bodyPr/>
          <a:lstStyle/>
          <a:p>
            <a:r>
              <a:rPr lang="en-US" kern="1600" dirty="0"/>
              <a:t>Good Report Writing</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5A1581EA-7379-461E-9117-A59D73560131}"/>
              </a:ext>
            </a:extLst>
          </p:cNvPr>
          <p:cNvSpPr>
            <a:spLocks noGrp="1"/>
          </p:cNvSpPr>
          <p:nvPr>
            <p:ph type="body" idx="1"/>
          </p:nvPr>
        </p:nvSpPr>
        <p:spPr/>
        <p:txBody>
          <a:bodyPr/>
          <a:lstStyle/>
          <a:p>
            <a:pPr>
              <a:spcBef>
                <a:spcPts val="600"/>
              </a:spcBef>
              <a:spcAft>
                <a:spcPts val="600"/>
              </a:spcAft>
            </a:pPr>
            <a:r>
              <a:rPr lang="en-US" u="none" strike="noStrike" baseline="0" dirty="0"/>
              <a:t>Well-written communication does not simply happen. </a:t>
            </a:r>
          </a:p>
          <a:p>
            <a:pPr>
              <a:spcBef>
                <a:spcPts val="600"/>
              </a:spcBef>
              <a:spcAft>
                <a:spcPts val="600"/>
              </a:spcAft>
            </a:pPr>
            <a:r>
              <a:rPr lang="en-US" dirty="0"/>
              <a:t>R</a:t>
            </a:r>
            <a:r>
              <a:rPr lang="en-US" u="none" strike="noStrike" baseline="0" dirty="0"/>
              <a:t>esult of determined professionalism and attention to detail</a:t>
            </a:r>
          </a:p>
          <a:p>
            <a:pPr>
              <a:spcBef>
                <a:spcPts val="600"/>
              </a:spcBef>
              <a:spcAft>
                <a:spcPts val="600"/>
              </a:spcAft>
            </a:pPr>
            <a:r>
              <a:rPr lang="en-US" u="none" strike="noStrike" baseline="0" dirty="0"/>
              <a:t>Because both the PCR and incident report form are considered medical and legal documents, you must exercise care when filling out these forms.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8-9</a:t>
            </a:r>
          </a:p>
        </p:txBody>
      </p:sp>
    </p:spTree>
    <p:extLst>
      <p:ext uri="{BB962C8B-B14F-4D97-AF65-F5344CB8AC3E}">
        <p14:creationId xmlns:p14="http://schemas.microsoft.com/office/powerpoint/2010/main" val="1068732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3D927-F58A-495B-9E7F-26E5BA3A7CCD}"/>
              </a:ext>
            </a:extLst>
          </p:cNvPr>
          <p:cNvSpPr>
            <a:spLocks noGrp="1"/>
          </p:cNvSpPr>
          <p:nvPr>
            <p:ph type="title"/>
          </p:nvPr>
        </p:nvSpPr>
        <p:spPr/>
        <p:txBody>
          <a:bodyPr/>
          <a:lstStyle/>
          <a:p>
            <a:r>
              <a:rPr lang="en-US" kern="1600" dirty="0"/>
              <a:t>Good Report Writing: FACTUAL-OEC</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878365B3-4BD6-475F-B3B8-3B0321CE1F50}"/>
              </a:ext>
            </a:extLst>
          </p:cNvPr>
          <p:cNvSpPr>
            <a:spLocks noGrp="1"/>
          </p:cNvSpPr>
          <p:nvPr>
            <p:ph type="body" idx="1"/>
          </p:nvPr>
        </p:nvSpPr>
        <p:spPr>
          <a:xfrm>
            <a:off x="681934" y="1574198"/>
            <a:ext cx="10828131" cy="4951838"/>
          </a:xfrm>
        </p:spPr>
        <p:txBody>
          <a:bodyPr/>
          <a:lstStyle/>
          <a:p>
            <a:pPr>
              <a:spcBef>
                <a:spcPts val="300"/>
              </a:spcBef>
              <a:spcAft>
                <a:spcPts val="300"/>
              </a:spcAft>
            </a:pPr>
            <a:r>
              <a:rPr lang="en-US" sz="1900" u="none" strike="noStrike" baseline="0" dirty="0"/>
              <a:t>F </a:t>
            </a:r>
            <a:r>
              <a:rPr lang="en-US" sz="1900" dirty="0"/>
              <a:t>	</a:t>
            </a:r>
            <a:r>
              <a:rPr lang="en-US" sz="1900" u="none" strike="noStrike" baseline="0" dirty="0"/>
              <a:t>Facts: Include only information that is true and can be documented.</a:t>
            </a:r>
          </a:p>
          <a:p>
            <a:pPr>
              <a:spcBef>
                <a:spcPts val="300"/>
              </a:spcBef>
              <a:spcAft>
                <a:spcPts val="300"/>
              </a:spcAft>
            </a:pPr>
            <a:r>
              <a:rPr lang="en-US" sz="1900" u="none" strike="noStrike" baseline="0" dirty="0"/>
              <a:t>A</a:t>
            </a:r>
            <a:r>
              <a:rPr lang="en-US" sz="1900" dirty="0"/>
              <a:t>	</a:t>
            </a:r>
            <a:r>
              <a:rPr lang="en-US" sz="1900" u="none" strike="noStrike" baseline="0" dirty="0"/>
              <a:t>Accurate: Describe what you saw, heard, and did correctly.</a:t>
            </a:r>
          </a:p>
          <a:p>
            <a:pPr>
              <a:spcBef>
                <a:spcPts val="300"/>
              </a:spcBef>
              <a:spcAft>
                <a:spcPts val="300"/>
              </a:spcAft>
            </a:pPr>
            <a:r>
              <a:rPr lang="en-US" sz="1900" u="none" strike="noStrike" baseline="0" dirty="0"/>
              <a:t>C</a:t>
            </a:r>
            <a:r>
              <a:rPr lang="en-US" sz="1900" dirty="0"/>
              <a:t>	</a:t>
            </a:r>
            <a:r>
              <a:rPr lang="en-US" sz="1900" u="none" strike="noStrike" baseline="0" dirty="0"/>
              <a:t>Complete: Include all relevant information regarding the incident and the patient.</a:t>
            </a:r>
          </a:p>
          <a:p>
            <a:pPr>
              <a:spcBef>
                <a:spcPts val="300"/>
              </a:spcBef>
              <a:spcAft>
                <a:spcPts val="300"/>
              </a:spcAft>
            </a:pPr>
            <a:r>
              <a:rPr lang="en-US" sz="1900" u="none" strike="noStrike" baseline="0" dirty="0"/>
              <a:t>T</a:t>
            </a:r>
            <a:r>
              <a:rPr lang="en-US" sz="1900" dirty="0"/>
              <a:t>	</a:t>
            </a:r>
            <a:r>
              <a:rPr lang="en-US" sz="1900" u="none" strike="noStrike" baseline="0" dirty="0"/>
              <a:t>Terms: Use only accepted medical terms and abbreviations.</a:t>
            </a:r>
          </a:p>
          <a:p>
            <a:pPr>
              <a:spcBef>
                <a:spcPts val="300"/>
              </a:spcBef>
              <a:spcAft>
                <a:spcPts val="300"/>
              </a:spcAft>
            </a:pPr>
            <a:r>
              <a:rPr lang="en-US" sz="1900" u="none" strike="noStrike" baseline="0" dirty="0"/>
              <a:t>U</a:t>
            </a:r>
            <a:r>
              <a:rPr lang="en-US" sz="1900" dirty="0"/>
              <a:t>	</a:t>
            </a:r>
            <a:r>
              <a:rPr lang="en-US" sz="1900" u="none" strike="noStrike" baseline="0" dirty="0"/>
              <a:t>Unbiased: Information should be objective; avoid opinions.</a:t>
            </a:r>
          </a:p>
          <a:p>
            <a:pPr>
              <a:spcBef>
                <a:spcPts val="300"/>
              </a:spcBef>
              <a:spcAft>
                <a:spcPts val="300"/>
              </a:spcAft>
            </a:pPr>
            <a:r>
              <a:rPr lang="en-US" sz="1900" u="none" strike="noStrike" baseline="0" dirty="0"/>
              <a:t>A </a:t>
            </a:r>
            <a:r>
              <a:rPr lang="en-US" sz="1900" dirty="0"/>
              <a:t>	</a:t>
            </a:r>
            <a:r>
              <a:rPr lang="en-US" sz="1900" u="none" strike="noStrike" baseline="0" dirty="0"/>
              <a:t>Avoid slang: Do not use informal words or words that have multiple meanings, 	 	unless quoting the patient.</a:t>
            </a:r>
          </a:p>
          <a:p>
            <a:pPr>
              <a:spcBef>
                <a:spcPts val="300"/>
              </a:spcBef>
              <a:spcAft>
                <a:spcPts val="300"/>
              </a:spcAft>
            </a:pPr>
            <a:r>
              <a:rPr lang="en-US" sz="1900" u="none" strike="noStrike" baseline="0" dirty="0"/>
              <a:t>L</a:t>
            </a:r>
            <a:r>
              <a:rPr lang="en-US" sz="1900" dirty="0"/>
              <a:t>	</a:t>
            </a:r>
            <a:r>
              <a:rPr lang="en-US" sz="1900" u="none" strike="noStrike" baseline="0" dirty="0"/>
              <a:t>Legible/legal: Written reports should be written in clear, easy-to-read language, 		with black or blue ink.</a:t>
            </a:r>
          </a:p>
          <a:p>
            <a:pPr>
              <a:spcBef>
                <a:spcPts val="300"/>
              </a:spcBef>
              <a:spcAft>
                <a:spcPts val="300"/>
              </a:spcAft>
            </a:pPr>
            <a:r>
              <a:rPr lang="en-US" sz="1900" u="none" strike="noStrike" baseline="0" dirty="0"/>
              <a:t>O</a:t>
            </a:r>
            <a:r>
              <a:rPr lang="en-US" sz="1900" dirty="0"/>
              <a:t>	</a:t>
            </a:r>
            <a:r>
              <a:rPr lang="en-US" sz="1900" u="none" strike="noStrike" baseline="0" dirty="0"/>
              <a:t>Organized: Present information in a logical manner; this is important when using 		an open-format PCR.</a:t>
            </a:r>
          </a:p>
          <a:p>
            <a:pPr>
              <a:spcBef>
                <a:spcPts val="300"/>
              </a:spcBef>
              <a:spcAft>
                <a:spcPts val="300"/>
              </a:spcAft>
            </a:pPr>
            <a:r>
              <a:rPr lang="en-US" sz="1900" dirty="0"/>
              <a:t>E	Error-free: Ensure that all words are spelled correctly and that proper grammar is used.</a:t>
            </a:r>
          </a:p>
          <a:p>
            <a:pPr>
              <a:spcBef>
                <a:spcPts val="300"/>
              </a:spcBef>
              <a:spcAft>
                <a:spcPts val="300"/>
              </a:spcAft>
            </a:pPr>
            <a:r>
              <a:rPr lang="en-US" sz="1900" u="none" strike="noStrike" baseline="0" dirty="0"/>
              <a:t>C	Checked:</a:t>
            </a:r>
            <a:r>
              <a:rPr lang="en-US" sz="1900" u="none" strike="noStrike" dirty="0"/>
              <a:t> Proofread the document before submitting it.</a:t>
            </a:r>
            <a:endParaRPr lang="en-US" sz="1900" u="none" strike="noStrike" baseline="0" dirty="0"/>
          </a:p>
        </p:txBody>
      </p:sp>
    </p:spTree>
    <p:extLst>
      <p:ext uri="{BB962C8B-B14F-4D97-AF65-F5344CB8AC3E}">
        <p14:creationId xmlns:p14="http://schemas.microsoft.com/office/powerpoint/2010/main" val="2817461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Correcting Error and Creating Addendums</a:t>
            </a:r>
          </a:p>
        </p:txBody>
      </p:sp>
    </p:spTree>
    <p:extLst>
      <p:ext uri="{BB962C8B-B14F-4D97-AF65-F5344CB8AC3E}">
        <p14:creationId xmlns:p14="http://schemas.microsoft.com/office/powerpoint/2010/main" val="405479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endParaRPr lang="en-US" dirty="0"/>
          </a:p>
        </p:txBody>
      </p:sp>
      <p:sp>
        <p:nvSpPr>
          <p:cNvPr id="3" name="Content Placeholder 2"/>
          <p:cNvSpPr>
            <a:spLocks noGrp="1"/>
          </p:cNvSpPr>
          <p:nvPr>
            <p:ph idx="1"/>
          </p:nvPr>
        </p:nvSpPr>
        <p:spPr>
          <a:xfrm>
            <a:off x="925830" y="1902691"/>
            <a:ext cx="10287000" cy="4287226"/>
          </a:xfrm>
        </p:spPr>
        <p:txBody>
          <a:bodyPr numCol="1"/>
          <a:lstStyle/>
          <a:p>
            <a:r>
              <a:rPr lang="en-US" dirty="0"/>
              <a:t>Communication</a:t>
            </a:r>
          </a:p>
          <a:p>
            <a:r>
              <a:rPr lang="en-US" dirty="0"/>
              <a:t>Field care notes</a:t>
            </a:r>
          </a:p>
          <a:p>
            <a:r>
              <a:rPr lang="en-US" dirty="0"/>
              <a:t>Handoff report</a:t>
            </a:r>
          </a:p>
          <a:p>
            <a:r>
              <a:rPr lang="en-US" dirty="0"/>
              <a:t>Incident investigation (II) team</a:t>
            </a:r>
          </a:p>
          <a:p>
            <a:r>
              <a:rPr lang="en-US" dirty="0"/>
              <a:t>Incident report form</a:t>
            </a:r>
          </a:p>
          <a:p>
            <a:r>
              <a:rPr lang="en-US" dirty="0"/>
              <a:t>Patient care report (PCR)</a:t>
            </a:r>
          </a:p>
          <a:p>
            <a:r>
              <a:rPr lang="en-US" dirty="0"/>
              <a:t>Patient Privacy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6ACCE-5520-470B-BB32-6F7B66D48E0B}"/>
              </a:ext>
            </a:extLst>
          </p:cNvPr>
          <p:cNvSpPr>
            <a:spLocks noGrp="1"/>
          </p:cNvSpPr>
          <p:nvPr>
            <p:ph type="title"/>
          </p:nvPr>
        </p:nvSpPr>
        <p:spPr>
          <a:xfrm>
            <a:off x="0" y="121033"/>
            <a:ext cx="12192000" cy="1002089"/>
          </a:xfrm>
        </p:spPr>
        <p:txBody>
          <a:bodyPr anchor="ctr">
            <a:normAutofit/>
          </a:bodyPr>
          <a:lstStyle/>
          <a:p>
            <a:pPr lvl="0"/>
            <a:r>
              <a:rPr lang="en-US" dirty="0"/>
              <a:t>Correcting Errors and Creating Addendums</a:t>
            </a:r>
            <a:endParaRPr lang="en-US" b="1" i="0" u="none" strike="noStrike" kern="1600" baseline="0" dirty="0"/>
          </a:p>
        </p:txBody>
      </p:sp>
      <p:sp>
        <p:nvSpPr>
          <p:cNvPr id="3" name="Text Placeholder 2">
            <a:extLst>
              <a:ext uri="{FF2B5EF4-FFF2-40B4-BE49-F238E27FC236}">
                <a16:creationId xmlns:a16="http://schemas.microsoft.com/office/drawing/2014/main" xmlns="" id="{849794E6-005E-4BC5-9CE7-2EC4335C6651}"/>
              </a:ext>
            </a:extLst>
          </p:cNvPr>
          <p:cNvSpPr>
            <a:spLocks noGrp="1"/>
          </p:cNvSpPr>
          <p:nvPr>
            <p:ph sz="half" idx="1"/>
          </p:nvPr>
        </p:nvSpPr>
        <p:spPr>
          <a:xfrm>
            <a:off x="885371" y="1582882"/>
            <a:ext cx="4855464" cy="5070249"/>
          </a:xfrm>
        </p:spPr>
        <p:txBody>
          <a:bodyPr>
            <a:normAutofit/>
          </a:bodyPr>
          <a:lstStyle/>
          <a:p>
            <a:pPr>
              <a:lnSpc>
                <a:spcPct val="90000"/>
              </a:lnSpc>
              <a:spcAft>
                <a:spcPts val="300"/>
              </a:spcAft>
            </a:pPr>
            <a:r>
              <a:rPr lang="en-US" u="none" strike="noStrike" baseline="0" dirty="0"/>
              <a:t>Occasionally,</a:t>
            </a:r>
            <a:r>
              <a:rPr lang="en-US" dirty="0"/>
              <a:t> </a:t>
            </a:r>
            <a:r>
              <a:rPr lang="en-US" u="none" strike="noStrike" baseline="0" dirty="0"/>
              <a:t>a written error may need correction. </a:t>
            </a:r>
          </a:p>
          <a:p>
            <a:pPr>
              <a:lnSpc>
                <a:spcPct val="90000"/>
              </a:lnSpc>
              <a:spcAft>
                <a:spcPts val="300"/>
              </a:spcAft>
            </a:pPr>
            <a:r>
              <a:rPr lang="en-US" u="none" strike="noStrike" baseline="0" dirty="0"/>
              <a:t>To correct a written mistake, draw a single line through the error. </a:t>
            </a:r>
          </a:p>
          <a:p>
            <a:pPr>
              <a:lnSpc>
                <a:spcPct val="90000"/>
              </a:lnSpc>
              <a:spcAft>
                <a:spcPts val="300"/>
              </a:spcAft>
            </a:pPr>
            <a:r>
              <a:rPr lang="en-US" u="none" strike="noStrike" baseline="0" dirty="0"/>
              <a:t>Never scratch out, erase, or otherwise obliterate the error. </a:t>
            </a:r>
          </a:p>
          <a:p>
            <a:pPr>
              <a:spcAft>
                <a:spcPts val="300"/>
              </a:spcAft>
            </a:pPr>
            <a:r>
              <a:rPr lang="en-US" dirty="0"/>
              <a:t>Write in the correct information, either above or next to the error.</a:t>
            </a:r>
          </a:p>
          <a:p>
            <a:pPr>
              <a:spcAft>
                <a:spcPts val="300"/>
              </a:spcAft>
            </a:pPr>
            <a:r>
              <a:rPr lang="en-US" dirty="0"/>
              <a:t>Place your initials and, ideally, the current date and time next to the corrected error.</a:t>
            </a:r>
          </a:p>
          <a:p>
            <a:pPr marR="0" lvl="0" rtl="0">
              <a:lnSpc>
                <a:spcPct val="90000"/>
              </a:lnSpc>
            </a:pPr>
            <a:endParaRPr lang="en-US" sz="2000" u="none" strike="noStrike" baseline="0" dirty="0"/>
          </a:p>
        </p:txBody>
      </p:sp>
      <p:pic>
        <p:nvPicPr>
          <p:cNvPr id="27649" name="Picture 1" descr="The entry reads, patient complains of pain in his left shoulder that radiates to the right arm. The left shoulder is corrected as right by drawing a single line through the word right and entering the word left with initials E P, date 1/11/21 and time 3 a m beside it." title="Photo shows a hand written entry in comments section. "/>
          <p:cNvPicPr>
            <a:picLocks noGrp="1" noChangeAspect="1" noChangeArrowheads="1"/>
          </p:cNvPicPr>
          <p:nvPr>
            <p:ph sz="half" idx="2"/>
          </p:nvPr>
        </p:nvPicPr>
        <p:blipFill>
          <a:blip r:embed="rId2" cstate="print"/>
          <a:srcRect/>
          <a:stretch>
            <a:fillRect/>
          </a:stretch>
        </p:blipFill>
        <p:spPr bwMode="auto">
          <a:xfrm>
            <a:off x="6285857" y="2829115"/>
            <a:ext cx="5470714" cy="1202781"/>
          </a:xfrm>
          <a:prstGeom prst="rect">
            <a:avLst/>
          </a:prstGeom>
          <a:noFill/>
        </p:spPr>
      </p:pic>
      <p:pic>
        <p:nvPicPr>
          <p:cNvPr id="5" name="Picture 4"/>
          <p:cNvPicPr>
            <a:picLocks noChangeAspect="1"/>
          </p:cNvPicPr>
          <p:nvPr/>
        </p:nvPicPr>
        <p:blipFill>
          <a:blip r:embed="rId3" cstate="print"/>
          <a:stretch>
            <a:fillRect/>
          </a:stretch>
        </p:blipFill>
        <p:spPr>
          <a:xfrm>
            <a:off x="10476718" y="333960"/>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8-9</a:t>
            </a:r>
          </a:p>
        </p:txBody>
      </p:sp>
    </p:spTree>
    <p:extLst>
      <p:ext uri="{BB962C8B-B14F-4D97-AF65-F5344CB8AC3E}">
        <p14:creationId xmlns:p14="http://schemas.microsoft.com/office/powerpoint/2010/main" val="329748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D764A-382C-4EA7-85AF-08BC7D643EA3}"/>
              </a:ext>
            </a:extLst>
          </p:cNvPr>
          <p:cNvSpPr>
            <a:spLocks noGrp="1"/>
          </p:cNvSpPr>
          <p:nvPr>
            <p:ph type="title"/>
          </p:nvPr>
        </p:nvSpPr>
        <p:spPr/>
        <p:txBody>
          <a:bodyPr>
            <a:normAutofit/>
          </a:bodyPr>
          <a:lstStyle/>
          <a:p>
            <a:r>
              <a:rPr lang="en-US" dirty="0"/>
              <a:t>Correcting Errors and Creating Addendums</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045D6F7E-7B51-45E3-A99D-72B8875A1888}"/>
              </a:ext>
            </a:extLst>
          </p:cNvPr>
          <p:cNvSpPr>
            <a:spLocks noGrp="1"/>
          </p:cNvSpPr>
          <p:nvPr>
            <p:ph type="body" idx="1"/>
          </p:nvPr>
        </p:nvSpPr>
        <p:spPr>
          <a:xfrm>
            <a:off x="847997" y="1739247"/>
            <a:ext cx="10435590" cy="4559953"/>
          </a:xfrm>
        </p:spPr>
        <p:txBody>
          <a:bodyPr/>
          <a:lstStyle/>
          <a:p>
            <a:pPr marR="0" lvl="0" rtl="0"/>
            <a:r>
              <a:rPr lang="en-US" u="none" strike="noStrike" baseline="0" dirty="0"/>
              <a:t>Occasionally, important information may be inadvertently omitted in your written report. </a:t>
            </a:r>
          </a:p>
          <a:p>
            <a:pPr lvl="1">
              <a:spcAft>
                <a:spcPts val="300"/>
              </a:spcAft>
            </a:pPr>
            <a:r>
              <a:rPr lang="en-US" u="none" strike="noStrike" baseline="0" dirty="0"/>
              <a:t>To add information to a previously completed report or form, follow your local area’s protocol.</a:t>
            </a:r>
          </a:p>
          <a:p>
            <a:pPr lvl="1">
              <a:spcAft>
                <a:spcPts val="300"/>
              </a:spcAft>
            </a:pPr>
            <a:r>
              <a:rPr lang="en-US" dirty="0"/>
              <a:t>S</a:t>
            </a:r>
            <a:r>
              <a:rPr lang="en-US" u="none" strike="noStrike" baseline="0" dirty="0"/>
              <a:t>tandard procedure is to complete and sign the additional written information and then attach it to the original form. </a:t>
            </a:r>
          </a:p>
          <a:p>
            <a:pPr lvl="2">
              <a:spcAft>
                <a:spcPts val="300"/>
              </a:spcAft>
            </a:pPr>
            <a:r>
              <a:rPr lang="en-US" dirty="0"/>
              <a:t>Complete as soon as the need for additional information is identified. </a:t>
            </a:r>
          </a:p>
          <a:p>
            <a:pPr lvl="2">
              <a:spcAft>
                <a:spcPts val="300"/>
              </a:spcAft>
            </a:pPr>
            <a:r>
              <a:rPr lang="en-US" dirty="0"/>
              <a:t>Any delay in its submission reduces its credibility and potential usefulness. </a:t>
            </a:r>
          </a:p>
          <a:p>
            <a:pPr lvl="2">
              <a:spcAft>
                <a:spcPts val="300"/>
              </a:spcAft>
            </a:pPr>
            <a:r>
              <a:rPr lang="en-US" dirty="0"/>
              <a:t>The date and time this is done should be noted on the document. </a:t>
            </a:r>
          </a:p>
          <a:p>
            <a:pPr lvl="2">
              <a:spcAft>
                <a:spcPts val="300"/>
              </a:spcAft>
            </a:pPr>
            <a:r>
              <a:rPr lang="en-US" dirty="0"/>
              <a:t>Always sign the addendum and tell your risk manager you added information.</a:t>
            </a:r>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8-9</a:t>
            </a:r>
          </a:p>
        </p:txBody>
      </p:sp>
    </p:spTree>
    <p:extLst>
      <p:ext uri="{BB962C8B-B14F-4D97-AF65-F5344CB8AC3E}">
        <p14:creationId xmlns:p14="http://schemas.microsoft.com/office/powerpoint/2010/main" val="4279704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571750"/>
            <a:ext cx="12192000" cy="1165225"/>
          </a:xfrm>
        </p:spPr>
        <p:txBody>
          <a:bodyPr/>
          <a:lstStyle/>
          <a:p>
            <a:r>
              <a:rPr lang="en-US" sz="4000" dirty="0"/>
              <a:t>Essential Content of Medical Communication to Higher Medical Personnel</a:t>
            </a:r>
          </a:p>
        </p:txBody>
      </p:sp>
    </p:spTree>
    <p:extLst>
      <p:ext uri="{BB962C8B-B14F-4D97-AF65-F5344CB8AC3E}">
        <p14:creationId xmlns:p14="http://schemas.microsoft.com/office/powerpoint/2010/main" val="21122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00956-615A-4F49-944C-5E71D33C33AE}"/>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F488E34C-7827-4466-B79F-2F18F2935305}"/>
              </a:ext>
            </a:extLst>
          </p:cNvPr>
          <p:cNvSpPr>
            <a:spLocks noGrp="1"/>
          </p:cNvSpPr>
          <p:nvPr>
            <p:ph type="body" idx="1"/>
          </p:nvPr>
        </p:nvSpPr>
        <p:spPr>
          <a:xfrm>
            <a:off x="833483" y="2121636"/>
            <a:ext cx="10435590" cy="3719938"/>
          </a:xfrm>
        </p:spPr>
        <p:txBody>
          <a:bodyPr/>
          <a:lstStyle/>
          <a:p>
            <a:pPr>
              <a:spcBef>
                <a:spcPts val="600"/>
              </a:spcBef>
              <a:spcAft>
                <a:spcPts val="600"/>
              </a:spcAft>
            </a:pPr>
            <a:r>
              <a:rPr lang="en-US" dirty="0"/>
              <a:t>I</a:t>
            </a:r>
            <a:r>
              <a:rPr lang="en-US" u="none" strike="noStrike" baseline="0" dirty="0"/>
              <a:t>t is important that you provide an accurate clinical picture</a:t>
            </a:r>
            <a:r>
              <a:rPr lang="en-US" dirty="0"/>
              <a:t>.</a:t>
            </a:r>
            <a:endParaRPr lang="en-US" u="none" strike="noStrike" baseline="0" dirty="0"/>
          </a:p>
          <a:p>
            <a:pPr>
              <a:spcBef>
                <a:spcPts val="600"/>
              </a:spcBef>
              <a:spcAft>
                <a:spcPts val="600"/>
              </a:spcAft>
            </a:pPr>
            <a:r>
              <a:rPr lang="en-US" dirty="0"/>
              <a:t>Medical information should be presented clearly and succinctly in an organized manner, whether presented orally or in writing.</a:t>
            </a:r>
          </a:p>
          <a:p>
            <a:pPr>
              <a:spcBef>
                <a:spcPts val="600"/>
              </a:spcBef>
              <a:spcAft>
                <a:spcPts val="600"/>
              </a:spcAft>
            </a:pPr>
            <a:r>
              <a:rPr lang="en-US" dirty="0"/>
              <a:t>Although medical communications and documents vary, the information contained in these communications is standard. </a:t>
            </a:r>
          </a:p>
          <a:p>
            <a:pPr lvl="1">
              <a:spcBef>
                <a:spcPts val="600"/>
              </a:spcBef>
              <a:spcAft>
                <a:spcPts val="600"/>
              </a:spcAft>
            </a:pPr>
            <a:r>
              <a:rPr lang="en-US" dirty="0"/>
              <a:t>A report to EMS personnel should take less than 60 seconds.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3592558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9ABC5-3D5F-4B92-803F-438492B425AA}"/>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C1F73A18-6AD2-4EC3-9C7F-38D653E45FFC}"/>
              </a:ext>
            </a:extLst>
          </p:cNvPr>
          <p:cNvSpPr>
            <a:spLocks noGrp="1"/>
          </p:cNvSpPr>
          <p:nvPr>
            <p:ph type="body" idx="1"/>
          </p:nvPr>
        </p:nvSpPr>
        <p:spPr>
          <a:xfrm>
            <a:off x="833483" y="1666675"/>
            <a:ext cx="10435590" cy="4466270"/>
          </a:xfrm>
        </p:spPr>
        <p:txBody>
          <a:bodyPr/>
          <a:lstStyle/>
          <a:p>
            <a:pPr marR="0" lvl="0" rtl="0"/>
            <a:r>
              <a:rPr lang="en-US" u="none" strike="noStrike" baseline="0" dirty="0"/>
              <a:t>When transferring a patient, you should communicate a clinical picture that includes these basic points:</a:t>
            </a:r>
          </a:p>
          <a:p>
            <a:pPr lvl="1">
              <a:spcAft>
                <a:spcPts val="300"/>
              </a:spcAft>
            </a:pPr>
            <a:endParaRPr lang="en-US" u="none" strike="noStrike" baseline="0" dirty="0"/>
          </a:p>
          <a:p>
            <a:pPr lvl="1">
              <a:spcAft>
                <a:spcPts val="300"/>
              </a:spcAft>
            </a:pPr>
            <a:r>
              <a:rPr lang="en-US" u="none" strike="noStrike" baseline="0" dirty="0"/>
              <a:t>Age and sex</a:t>
            </a:r>
          </a:p>
          <a:p>
            <a:pPr lvl="1">
              <a:spcAft>
                <a:spcPts val="300"/>
              </a:spcAft>
            </a:pPr>
            <a:r>
              <a:rPr lang="en-US" u="none" strike="noStrike" baseline="0" dirty="0"/>
              <a:t>Chief complaint</a:t>
            </a:r>
          </a:p>
          <a:p>
            <a:pPr lvl="1">
              <a:spcAft>
                <a:spcPts val="300"/>
              </a:spcAft>
            </a:pPr>
            <a:r>
              <a:rPr lang="en-US" u="none" strike="noStrike" baseline="0" dirty="0"/>
              <a:t>History of present illness</a:t>
            </a:r>
          </a:p>
          <a:p>
            <a:pPr lvl="1">
              <a:spcAft>
                <a:spcPts val="300"/>
              </a:spcAft>
            </a:pPr>
            <a:r>
              <a:rPr lang="en-US" u="none" strike="noStrike" baseline="0" dirty="0"/>
              <a:t>Past medical history</a:t>
            </a:r>
          </a:p>
          <a:p>
            <a:pPr lvl="1">
              <a:spcAft>
                <a:spcPts val="300"/>
              </a:spcAft>
            </a:pPr>
            <a:r>
              <a:rPr lang="en-US" u="none" strike="noStrike" baseline="0" dirty="0"/>
              <a:t>Physical exam</a:t>
            </a:r>
          </a:p>
          <a:p>
            <a:pPr lvl="1">
              <a:spcAft>
                <a:spcPts val="300"/>
              </a:spcAft>
            </a:pPr>
            <a:r>
              <a:rPr lang="en-US" u="none" strike="noStrike" baseline="0" dirty="0"/>
              <a:t>General impression</a:t>
            </a:r>
          </a:p>
          <a:p>
            <a:pPr lvl="1">
              <a:spcAft>
                <a:spcPts val="300"/>
              </a:spcAft>
            </a:pPr>
            <a:r>
              <a:rPr lang="en-US" u="none" strike="noStrike" baseline="0" dirty="0"/>
              <a:t>Treatment</a:t>
            </a:r>
          </a:p>
          <a:p>
            <a:pPr lvl="1">
              <a:spcAft>
                <a:spcPts val="300"/>
              </a:spcAft>
            </a:pPr>
            <a:r>
              <a:rPr lang="en-US" u="none" strike="noStrike" baseline="0" dirty="0"/>
              <a:t>Response to treatment</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257814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D2D0D-71FB-4A89-86BC-60F8FDEC6874}"/>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934A53D6-7BED-40FB-9E5C-3530B08B271C}"/>
              </a:ext>
            </a:extLst>
          </p:cNvPr>
          <p:cNvSpPr>
            <a:spLocks noGrp="1"/>
          </p:cNvSpPr>
          <p:nvPr>
            <p:ph type="body" idx="1"/>
          </p:nvPr>
        </p:nvSpPr>
        <p:spPr/>
        <p:txBody>
          <a:bodyPr/>
          <a:lstStyle/>
          <a:p>
            <a:pPr marL="0" indent="0">
              <a:spcBef>
                <a:spcPts val="600"/>
              </a:spcBef>
              <a:spcAft>
                <a:spcPts val="600"/>
              </a:spcAft>
              <a:buNone/>
            </a:pPr>
            <a:r>
              <a:rPr lang="en-US" b="1" dirty="0"/>
              <a:t>Age and Sex</a:t>
            </a:r>
            <a:endParaRPr lang="en-US" b="1" i="1" u="none" strike="noStrike" baseline="0" dirty="0">
              <a:latin typeface="Times New Roman" panose="02020603050405020304" pitchFamily="18" charset="0"/>
            </a:endParaRPr>
          </a:p>
          <a:p>
            <a:pPr lvl="1">
              <a:spcBef>
                <a:spcPts val="600"/>
              </a:spcBef>
              <a:spcAft>
                <a:spcPts val="600"/>
              </a:spcAft>
            </a:pPr>
            <a:r>
              <a:rPr lang="en-US" u="none" strike="noStrike" baseline="0" dirty="0"/>
              <a:t>Report patient’s sex and actual or approximate age.</a:t>
            </a:r>
          </a:p>
          <a:p>
            <a:pPr marL="0" marR="0" lvl="0" indent="0" rtl="0">
              <a:spcBef>
                <a:spcPts val="600"/>
              </a:spcBef>
              <a:spcAft>
                <a:spcPts val="600"/>
              </a:spcAft>
              <a:buNone/>
            </a:pPr>
            <a:r>
              <a:rPr lang="en-US" b="1" u="none" strike="noStrike" baseline="0" dirty="0"/>
              <a:t>Chief Complaint</a:t>
            </a:r>
          </a:p>
          <a:p>
            <a:pPr lvl="1">
              <a:spcBef>
                <a:spcPts val="600"/>
              </a:spcBef>
              <a:spcAft>
                <a:spcPts val="600"/>
              </a:spcAft>
            </a:pPr>
            <a:r>
              <a:rPr lang="en-US" u="none" strike="noStrike" baseline="0" dirty="0"/>
              <a:t>The chief complaint is what the patient tells you is wrong. </a:t>
            </a:r>
          </a:p>
          <a:p>
            <a:pPr lvl="2">
              <a:spcBef>
                <a:spcPts val="600"/>
              </a:spcBef>
              <a:spcAft>
                <a:spcPts val="600"/>
              </a:spcAft>
            </a:pPr>
            <a:r>
              <a:rPr lang="en-US" dirty="0"/>
              <a:t>S</a:t>
            </a:r>
            <a:r>
              <a:rPr lang="en-US" u="none" strike="noStrike" baseline="0" dirty="0"/>
              <a:t>hould be recorded in patient’s own words</a:t>
            </a:r>
          </a:p>
          <a:p>
            <a:pPr lvl="2">
              <a:spcBef>
                <a:spcPts val="600"/>
              </a:spcBef>
              <a:spcAft>
                <a:spcPts val="600"/>
              </a:spcAft>
            </a:pPr>
            <a:r>
              <a:rPr lang="en-US" u="none" strike="noStrike" baseline="0" dirty="0"/>
              <a:t>“My chest hurts,” or “I ran into a tree.”</a:t>
            </a:r>
          </a:p>
          <a:p>
            <a:pPr lvl="2">
              <a:spcBef>
                <a:spcPts val="600"/>
              </a:spcBef>
              <a:spcAft>
                <a:spcPts val="600"/>
              </a:spcAft>
            </a:pPr>
            <a:r>
              <a:rPr lang="en-US" u="none" strike="noStrike" baseline="0" dirty="0"/>
              <a:t>If a patient is found unresponsive, use that as the chief complaint.</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2478730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58A2B-4A84-482D-AC3B-B82D8010B7D8}"/>
              </a:ext>
            </a:extLst>
          </p:cNvPr>
          <p:cNvSpPr>
            <a:spLocks noGrp="1"/>
          </p:cNvSpPr>
          <p:nvPr>
            <p:ph type="title"/>
          </p:nvPr>
        </p:nvSpPr>
        <p:spPr/>
        <p:txBody>
          <a:bodyPr/>
          <a:lstStyle/>
          <a:p>
            <a:r>
              <a:rPr lang="en-US" kern="1600" dirty="0"/>
              <a:t>Essential Content to Higher Medical Personnel</a:t>
            </a:r>
            <a:endParaRPr lang="en-US" dirty="0"/>
          </a:p>
        </p:txBody>
      </p:sp>
      <p:sp>
        <p:nvSpPr>
          <p:cNvPr id="3" name="Text Placeholder 2">
            <a:extLst>
              <a:ext uri="{FF2B5EF4-FFF2-40B4-BE49-F238E27FC236}">
                <a16:creationId xmlns:a16="http://schemas.microsoft.com/office/drawing/2014/main" xmlns="" id="{06E4A448-0FA3-457A-B03F-7424A843B12B}"/>
              </a:ext>
            </a:extLst>
          </p:cNvPr>
          <p:cNvSpPr>
            <a:spLocks noGrp="1"/>
          </p:cNvSpPr>
          <p:nvPr>
            <p:ph type="body" idx="1"/>
          </p:nvPr>
        </p:nvSpPr>
        <p:spPr/>
        <p:txBody>
          <a:bodyPr/>
          <a:lstStyle/>
          <a:p>
            <a:pPr marL="0" lvl="0" indent="0">
              <a:buNone/>
            </a:pPr>
            <a:r>
              <a:rPr lang="en-US" b="1" dirty="0"/>
              <a:t>History of Present Illness</a:t>
            </a:r>
          </a:p>
          <a:p>
            <a:pPr lvl="1">
              <a:spcBef>
                <a:spcPts val="600"/>
              </a:spcBef>
              <a:spcAft>
                <a:spcPts val="600"/>
              </a:spcAft>
            </a:pPr>
            <a:r>
              <a:rPr lang="en-US" dirty="0"/>
              <a:t>Should provide a description of the circumstances surrounding the events of the incident and include all subjective descriptions presented by the patient</a:t>
            </a:r>
          </a:p>
          <a:p>
            <a:pPr lvl="1">
              <a:spcBef>
                <a:spcPts val="600"/>
              </a:spcBef>
              <a:spcAft>
                <a:spcPts val="600"/>
              </a:spcAft>
            </a:pPr>
            <a:r>
              <a:rPr lang="en-US" dirty="0"/>
              <a:t>For an illness, this includes the symptoms the patient had before asking for help.</a:t>
            </a:r>
          </a:p>
          <a:p>
            <a:pPr lvl="1">
              <a:spcBef>
                <a:spcPts val="600"/>
              </a:spcBef>
              <a:spcAft>
                <a:spcPts val="600"/>
              </a:spcAft>
            </a:pPr>
            <a:r>
              <a:rPr lang="en-US" dirty="0"/>
              <a:t>For trauma, it is a description of the circumstances before the injury.</a:t>
            </a:r>
          </a:p>
          <a:p>
            <a:endParaRPr lang="en-US" dirty="0"/>
          </a:p>
        </p:txBody>
      </p:sp>
      <p:pic>
        <p:nvPicPr>
          <p:cNvPr id="4" name="Picture 3">
            <a:extLst>
              <a:ext uri="{FF2B5EF4-FFF2-40B4-BE49-F238E27FC236}">
                <a16:creationId xmlns:a16="http://schemas.microsoft.com/office/drawing/2014/main" xmlns="" id="{F322B71A-45D6-4DF2-80D6-A4321881AACE}"/>
              </a:ext>
            </a:extLst>
          </p:cNvPr>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a:extLst>
              <a:ext uri="{FF2B5EF4-FFF2-40B4-BE49-F238E27FC236}">
                <a16:creationId xmlns:a16="http://schemas.microsoft.com/office/drawing/2014/main" xmlns="" id="{6751E7F6-AB88-4685-887F-DE12784A951B}"/>
              </a:ext>
            </a:extLst>
          </p:cNvPr>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380323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40CED-57AD-4CBB-AD28-C31EBF8193F3}"/>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0DC56543-A8DC-462B-841B-8DA937EE30A0}"/>
              </a:ext>
            </a:extLst>
          </p:cNvPr>
          <p:cNvSpPr>
            <a:spLocks noGrp="1"/>
          </p:cNvSpPr>
          <p:nvPr>
            <p:ph type="body" idx="1"/>
          </p:nvPr>
        </p:nvSpPr>
        <p:spPr/>
        <p:txBody>
          <a:bodyPr/>
          <a:lstStyle/>
          <a:p>
            <a:pPr marL="0" marR="0" lvl="0" indent="0" rtl="0">
              <a:buNone/>
            </a:pPr>
            <a:r>
              <a:rPr lang="en-US" b="1" u="none" strike="noStrike" baseline="0" dirty="0"/>
              <a:t>Past Medical History</a:t>
            </a:r>
          </a:p>
          <a:p>
            <a:pPr lvl="1">
              <a:spcBef>
                <a:spcPts val="600"/>
              </a:spcBef>
              <a:spcAft>
                <a:spcPts val="600"/>
              </a:spcAft>
            </a:pPr>
            <a:r>
              <a:rPr lang="en-US" u="none" strike="noStrike" baseline="0" dirty="0"/>
              <a:t>Includes medical problems related to the chief complaint and any other pertinent medical history</a:t>
            </a:r>
          </a:p>
          <a:p>
            <a:pPr lvl="1">
              <a:spcBef>
                <a:spcPts val="600"/>
              </a:spcBef>
              <a:spcAft>
                <a:spcPts val="600"/>
              </a:spcAft>
            </a:pPr>
            <a:r>
              <a:rPr lang="en-US" dirty="0"/>
              <a:t>A</a:t>
            </a:r>
            <a:r>
              <a:rPr lang="en-US" u="none" strike="noStrike" baseline="0" dirty="0"/>
              <a:t>lso includes present medications, allergies, and last oral intake</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1855379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C4784A-1C23-4D78-A375-196B5E6DB945}"/>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9469CE0E-452B-4697-975F-A2C95D0FE492}"/>
              </a:ext>
            </a:extLst>
          </p:cNvPr>
          <p:cNvSpPr>
            <a:spLocks noGrp="1"/>
          </p:cNvSpPr>
          <p:nvPr>
            <p:ph type="body" idx="1"/>
          </p:nvPr>
        </p:nvSpPr>
        <p:spPr>
          <a:xfrm>
            <a:off x="804455" y="2073076"/>
            <a:ext cx="10435590" cy="3986213"/>
          </a:xfrm>
        </p:spPr>
        <p:txBody>
          <a:bodyPr/>
          <a:lstStyle/>
          <a:p>
            <a:pPr marL="0" marR="0" lvl="0" indent="0" rtl="0">
              <a:buNone/>
            </a:pPr>
            <a:r>
              <a:rPr lang="en-US" b="1" u="none" strike="noStrike" baseline="0" dirty="0"/>
              <a:t>Physical Exam</a:t>
            </a:r>
          </a:p>
          <a:p>
            <a:pPr lvl="1">
              <a:spcBef>
                <a:spcPts val="600"/>
              </a:spcBef>
              <a:spcAft>
                <a:spcPts val="600"/>
              </a:spcAft>
            </a:pPr>
            <a:r>
              <a:rPr lang="en-US" dirty="0"/>
              <a:t>I</a:t>
            </a:r>
            <a:r>
              <a:rPr lang="en-US" u="none" strike="noStrike" baseline="0" dirty="0"/>
              <a:t>ncludes all the objective findings obtained during the primary and secondary patient assessments</a:t>
            </a:r>
          </a:p>
          <a:p>
            <a:pPr lvl="1">
              <a:spcBef>
                <a:spcPts val="600"/>
              </a:spcBef>
              <a:spcAft>
                <a:spcPts val="600"/>
              </a:spcAft>
            </a:pPr>
            <a:r>
              <a:rPr lang="en-US" u="none" strike="noStrike" baseline="0" dirty="0"/>
              <a:t>Both positive and negative findings may be important. </a:t>
            </a:r>
          </a:p>
          <a:p>
            <a:pPr lvl="1">
              <a:spcBef>
                <a:spcPts val="600"/>
              </a:spcBef>
              <a:spcAft>
                <a:spcPts val="600"/>
              </a:spcAft>
            </a:pPr>
            <a:r>
              <a:rPr lang="en-US" u="none" strike="noStrike" baseline="0" dirty="0"/>
              <a:t>These findings include the level of responsiveness and all vital signs.</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3567965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Essential Content to Higher Medical Personnel</a:t>
            </a:r>
            <a:endParaRPr lang="en-US" dirty="0"/>
          </a:p>
        </p:txBody>
      </p:sp>
      <p:sp>
        <p:nvSpPr>
          <p:cNvPr id="3" name="Text Placeholder 2"/>
          <p:cNvSpPr>
            <a:spLocks noGrp="1"/>
          </p:cNvSpPr>
          <p:nvPr>
            <p:ph type="body" idx="1"/>
          </p:nvPr>
        </p:nvSpPr>
        <p:spPr/>
        <p:txBody>
          <a:bodyPr/>
          <a:lstStyle/>
          <a:p>
            <a:pPr marL="0" lvl="0" indent="0">
              <a:buNone/>
            </a:pPr>
            <a:r>
              <a:rPr lang="en-US" b="1" dirty="0"/>
              <a:t>General Impression</a:t>
            </a:r>
          </a:p>
          <a:p>
            <a:pPr lvl="1">
              <a:spcBef>
                <a:spcPts val="600"/>
              </a:spcBef>
              <a:spcAft>
                <a:spcPts val="600"/>
              </a:spcAft>
            </a:pPr>
            <a:r>
              <a:rPr lang="en-US" dirty="0"/>
              <a:t>What you think the medical problem is based on the information that you gathered during the whole patient evaluation</a:t>
            </a:r>
          </a:p>
          <a:p>
            <a:pPr lvl="2">
              <a:spcBef>
                <a:spcPts val="600"/>
              </a:spcBef>
              <a:spcAft>
                <a:spcPts val="600"/>
              </a:spcAft>
            </a:pPr>
            <a:r>
              <a:rPr lang="en-US" dirty="0"/>
              <a:t>Even though a general impression is not a final “diagnosis,” you should formulate a medical impression because this information may be used to make treatment decisions.</a:t>
            </a:r>
          </a:p>
          <a:p>
            <a:pPr lvl="2">
              <a:spcBef>
                <a:spcPts val="600"/>
              </a:spcBef>
              <a:spcAft>
                <a:spcPts val="600"/>
              </a:spcAft>
            </a:pPr>
            <a:r>
              <a:rPr lang="en-US" dirty="0"/>
              <a:t>An example of a general medical impression is “possible right femur fracture.”</a:t>
            </a:r>
          </a:p>
          <a:p>
            <a:endParaRPr lang="en-US" dirty="0"/>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FCAB9-E3EC-4D7B-9D49-DFD868969A5A}"/>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358B15F8-6214-4AC1-812B-D2CF73CF051C}"/>
              </a:ext>
            </a:extLst>
          </p:cNvPr>
          <p:cNvSpPr>
            <a:spLocks noGrp="1"/>
          </p:cNvSpPr>
          <p:nvPr>
            <p:ph type="body" idx="1"/>
          </p:nvPr>
        </p:nvSpPr>
        <p:spPr/>
        <p:txBody>
          <a:bodyPr/>
          <a:lstStyle/>
          <a:p>
            <a:pPr marL="0" marR="0" lvl="0" indent="0" rtl="0">
              <a:buNone/>
            </a:pPr>
            <a:r>
              <a:rPr lang="en-US" b="1" u="none" strike="noStrike" baseline="0" dirty="0"/>
              <a:t>Treatment</a:t>
            </a:r>
          </a:p>
          <a:p>
            <a:pPr lvl="1">
              <a:spcBef>
                <a:spcPts val="600"/>
              </a:spcBef>
              <a:spcAft>
                <a:spcPts val="600"/>
              </a:spcAft>
            </a:pPr>
            <a:r>
              <a:rPr lang="en-US" u="none" strike="noStrike" baseline="0" dirty="0"/>
              <a:t>The treatment is a description of everything you have done in caring for the patient.</a:t>
            </a:r>
          </a:p>
          <a:p>
            <a:pPr lvl="1">
              <a:spcBef>
                <a:spcPts val="600"/>
              </a:spcBef>
              <a:spcAft>
                <a:spcPts val="600"/>
              </a:spcAft>
            </a:pPr>
            <a:r>
              <a:rPr lang="en-US" dirty="0"/>
              <a:t>M</a:t>
            </a:r>
            <a:r>
              <a:rPr lang="en-US" u="none" strike="noStrike" baseline="0" dirty="0"/>
              <a:t>ay include nothing more than “transported in the position of comfort” or may include the various treatments provided during a full resuscitation</a:t>
            </a:r>
          </a:p>
          <a:p>
            <a:pPr lvl="1">
              <a:spcBef>
                <a:spcPts val="600"/>
              </a:spcBef>
              <a:spcAft>
                <a:spcPts val="600"/>
              </a:spcAft>
            </a:pPr>
            <a:r>
              <a:rPr lang="en-US" u="none" strike="noStrike" baseline="0" dirty="0"/>
              <a:t>If you administered oxygen, applied a splint, or immobilized the spine, report those actions in the treatment section.</a:t>
            </a: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1360687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A4345-0D3B-4226-A0F7-30C91362DBAB}"/>
              </a:ext>
            </a:extLst>
          </p:cNvPr>
          <p:cNvSpPr>
            <a:spLocks noGrp="1"/>
          </p:cNvSpPr>
          <p:nvPr>
            <p:ph type="title"/>
          </p:nvPr>
        </p:nvSpPr>
        <p:spPr/>
        <p:txBody>
          <a:bodyPr/>
          <a:lstStyle/>
          <a:p>
            <a:r>
              <a:rPr lang="en-US" kern="1600" dirty="0"/>
              <a:t>Essential Content to Higher Medical Personnel</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4E10AB60-424E-4692-994F-E0AF7C57FF9E}"/>
              </a:ext>
            </a:extLst>
          </p:cNvPr>
          <p:cNvSpPr>
            <a:spLocks noGrp="1"/>
          </p:cNvSpPr>
          <p:nvPr>
            <p:ph type="body" idx="1"/>
          </p:nvPr>
        </p:nvSpPr>
        <p:spPr/>
        <p:txBody>
          <a:bodyPr/>
          <a:lstStyle/>
          <a:p>
            <a:pPr marL="0" marR="0" lvl="0" indent="0" rtl="0">
              <a:buNone/>
            </a:pPr>
            <a:r>
              <a:rPr lang="en-US" b="1" u="none" strike="noStrike" baseline="0" dirty="0"/>
              <a:t>Response to Treatment</a:t>
            </a:r>
          </a:p>
          <a:p>
            <a:pPr lvl="1">
              <a:spcBef>
                <a:spcPts val="600"/>
              </a:spcBef>
              <a:spcAft>
                <a:spcPts val="600"/>
              </a:spcAft>
            </a:pPr>
            <a:r>
              <a:rPr lang="en-US" sz="2200" u="none" strike="noStrike" baseline="0" dirty="0"/>
              <a:t>One of the most frequently overlooked aspects of medical communications is describing how the patient responded to the treatment rendered.</a:t>
            </a:r>
          </a:p>
          <a:p>
            <a:pPr lvl="2">
              <a:spcBef>
                <a:spcPts val="600"/>
              </a:spcBef>
              <a:spcAft>
                <a:spcPts val="600"/>
              </a:spcAft>
            </a:pPr>
            <a:r>
              <a:rPr lang="en-US" sz="2000" u="none" strike="noStrike" baseline="0" dirty="0"/>
              <a:t>After you have done something for a patient, observe patient’s response. </a:t>
            </a:r>
          </a:p>
          <a:p>
            <a:pPr lvl="2">
              <a:spcBef>
                <a:spcPts val="600"/>
              </a:spcBef>
              <a:spcAft>
                <a:spcPts val="600"/>
              </a:spcAft>
            </a:pPr>
            <a:r>
              <a:rPr lang="en-US" sz="2000" u="none" strike="noStrike" baseline="0" dirty="0"/>
              <a:t>Report whether the patient got better, got worse, or stayed the same. </a:t>
            </a:r>
          </a:p>
          <a:p>
            <a:pPr lvl="3">
              <a:spcBef>
                <a:spcPts val="600"/>
              </a:spcBef>
              <a:spcAft>
                <a:spcPts val="600"/>
              </a:spcAft>
            </a:pPr>
            <a:r>
              <a:rPr lang="en-US" sz="1900" u="none" strike="noStrike" baseline="0" dirty="0"/>
              <a:t>For example, if you took care of a patient with a breathing problem who improved when given oxygen, you might state, “Oxygen was supplied at 15 liters per minute via nonrebreather mask and the patient responded by having a slower respiratory rate and was able to talk in full sentences.”</a:t>
            </a:r>
          </a:p>
          <a:p>
            <a:pPr marR="0" lvl="1" rtl="0"/>
            <a:endParaRPr lang="en-US" b="0" i="0" u="none" strike="noStrike" baseline="0" dirty="0">
              <a:latin typeface="Times New Roman" panose="02020603050405020304" pitchFamily="18" charset="0"/>
            </a:endParaRPr>
          </a:p>
          <a:p>
            <a:pPr marR="0" lvl="1" rtl="0"/>
            <a:endParaRPr lang="en-US" b="0" i="0" u="none" strike="noStrike" baseline="0" dirty="0">
              <a:latin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10476718" y="333960"/>
            <a:ext cx="1359526" cy="1365622"/>
          </a:xfrm>
          <a:prstGeom prst="rect">
            <a:avLst/>
          </a:prstGeom>
        </p:spPr>
      </p:pic>
      <p:sp>
        <p:nvSpPr>
          <p:cNvPr id="5" name="Rectangle 4"/>
          <p:cNvSpPr/>
          <p:nvPr/>
        </p:nvSpPr>
        <p:spPr>
          <a:xfrm>
            <a:off x="10750328" y="756014"/>
            <a:ext cx="817853" cy="461665"/>
          </a:xfrm>
          <a:prstGeom prst="rect">
            <a:avLst/>
          </a:prstGeom>
        </p:spPr>
        <p:txBody>
          <a:bodyPr wrap="square">
            <a:spAutoFit/>
          </a:bodyPr>
          <a:lstStyle/>
          <a:p>
            <a:pPr algn="ctr"/>
            <a:r>
              <a:rPr lang="en-US" sz="2400" b="1" dirty="0">
                <a:latin typeface="Arial" pitchFamily="34" charset="0"/>
                <a:cs typeface="Arial" pitchFamily="34" charset="0"/>
              </a:rPr>
              <a:t>8-10</a:t>
            </a:r>
          </a:p>
        </p:txBody>
      </p:sp>
    </p:spTree>
    <p:extLst>
      <p:ext uri="{BB962C8B-B14F-4D97-AF65-F5344CB8AC3E}">
        <p14:creationId xmlns:p14="http://schemas.microsoft.com/office/powerpoint/2010/main" val="3005876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52500" y="1957595"/>
            <a:ext cx="10287000" cy="4699047"/>
          </a:xfrm>
        </p:spPr>
        <p:txBody>
          <a:bodyPr/>
          <a:lstStyle/>
          <a:p>
            <a:r>
              <a:rPr lang="en-US" dirty="0"/>
              <a:t>You are directed to respond to a snowboarder who fell while attempting a large jump. Upon arrival, you find a teenage male complaining of right thigh pain. The scene is safe. After introducing yourself and obtaining permission to care for him, you quickly do a primary patient assessment, finding no life-threatening problems. You next obtain a SAMPLE medical history, perform a secondary patient assessment with physical exam, and check vital signs. Only mid-thigh pain is found.</a:t>
            </a:r>
          </a:p>
          <a:p>
            <a:endParaRPr lang="en-US" dirty="0"/>
          </a:p>
          <a:p>
            <a:r>
              <a:rPr lang="en-US" i="1" dirty="0"/>
              <a:t>What should you do now?</a:t>
            </a: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52500" y="1776620"/>
            <a:ext cx="10287000" cy="4699047"/>
          </a:xfrm>
        </p:spPr>
        <p:txBody>
          <a:bodyPr/>
          <a:lstStyle/>
          <a:p>
            <a:r>
              <a:rPr lang="en-US" dirty="0"/>
              <a:t>You notify dispatch of the incident: </a:t>
            </a:r>
          </a:p>
          <a:p>
            <a:r>
              <a:rPr lang="en-US" dirty="0"/>
              <a:t>You: “Ski Patrol to base.” </a:t>
            </a:r>
          </a:p>
          <a:p>
            <a:r>
              <a:rPr lang="en-US" dirty="0"/>
              <a:t>Dispatch: “Go ahead, Patrol.”</a:t>
            </a:r>
          </a:p>
          <a:p>
            <a:r>
              <a:rPr lang="en-US" dirty="0"/>
              <a:t>You: “I have a 19-year-old male, who fell on the back side of a jump midway down Fiddler’s Elbow. Patient has mid-thigh pain on his right leg. Vital signs are stable. He is fully responsive. Send a toboggan with backboard and traction splint, and extra help. I need an ALS ambulance. Notify management.”</a:t>
            </a:r>
          </a:p>
          <a:p>
            <a:r>
              <a:rPr lang="en-US" dirty="0"/>
              <a:t>At this point, dispatch would radio back the same information to the patroller, confirming that the communication was clear:</a:t>
            </a:r>
          </a:p>
          <a:p>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p:txBody>
          <a:bodyPr/>
          <a:lstStyle/>
          <a:p>
            <a:r>
              <a:rPr lang="en-US" dirty="0"/>
              <a:t>Dispatch: “Received, Patrol. You are on scene with a 19-year-old male on Fiddler’s Elbow. Requesting toboggan, backboard with traction splint, additional manpower, ALS ambulance, and management.”</a:t>
            </a:r>
          </a:p>
          <a:p>
            <a:r>
              <a:rPr lang="en-US" dirty="0"/>
              <a:t>Ski Patrol would then acknowledge:</a:t>
            </a:r>
          </a:p>
          <a:p>
            <a:r>
              <a:rPr lang="en-US" dirty="0"/>
              <a:t>You: “That is correct.”</a:t>
            </a:r>
          </a:p>
          <a:p>
            <a:r>
              <a:rPr lang="en-US" dirty="0"/>
              <a:t>Other patrollers arrive to assist you. One patroller helps you care for the injured teenager.</a:t>
            </a:r>
          </a:p>
          <a:p>
            <a:r>
              <a:rPr lang="en-US" dirty="0"/>
              <a:t>You ask another patroller to provide scene safety. Another patroller interviews patient’s friend and witnesses to the incident, recording their names, brief statements, and phone numbers. These field care notes will be added to the patient care report. The bystanders are asked to come to the patrol aid room to continue the interview.</a:t>
            </a:r>
          </a:p>
          <a:p>
            <a:endParaRPr lang="en-US" dirty="0"/>
          </a:p>
        </p:txBody>
      </p:sp>
    </p:spTree>
    <p:extLst>
      <p:ext uri="{BB962C8B-B14F-4D97-AF65-F5344CB8AC3E}">
        <p14:creationId xmlns:p14="http://schemas.microsoft.com/office/powerpoint/2010/main" val="378900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722947" y="1662320"/>
            <a:ext cx="10746105" cy="4699047"/>
          </a:xfrm>
        </p:spPr>
        <p:txBody>
          <a:bodyPr/>
          <a:lstStyle/>
          <a:p>
            <a:r>
              <a:rPr lang="en-US" dirty="0"/>
              <a:t>On a small preprinted field-incident form, you record patient’s information. Following care and packaging, which includes a femoral traction splint, you help load the patient into a toboggan, take and record his vital signs again, and transport him to the aid room. Once inside, you help move the patient to a stretcher.</a:t>
            </a:r>
          </a:p>
          <a:p>
            <a:r>
              <a:rPr lang="en-US" dirty="0"/>
              <a:t>With the assistance of your field care notes, you give an OEC technician or the medical provider on duty in the aid room an oral report about the patient. This report includes a complete description of your initial general impression of the patient, the nature of patient’s injury, patient’s level of responsiveness, vital signs, results from the primary and secondary patient assessments, and the basic care you provided.</a:t>
            </a:r>
          </a:p>
          <a:p>
            <a:endParaRPr lang="en-US" dirty="0"/>
          </a:p>
          <a:p>
            <a:r>
              <a:rPr lang="en-US" i="1" dirty="0"/>
              <a:t>What should you and the aid room medical provider do now?</a:t>
            </a:r>
            <a:endParaRPr lang="en-US" dirty="0"/>
          </a:p>
          <a:p>
            <a:endParaRPr lang="en-US" dirty="0"/>
          </a:p>
        </p:txBody>
      </p:sp>
    </p:spTree>
    <p:extLst>
      <p:ext uri="{BB962C8B-B14F-4D97-AF65-F5344CB8AC3E}">
        <p14:creationId xmlns:p14="http://schemas.microsoft.com/office/powerpoint/2010/main" val="38202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i="1" dirty="0"/>
              <a:t>CASE UPDATE</a:t>
            </a:r>
          </a:p>
        </p:txBody>
      </p:sp>
      <p:sp>
        <p:nvSpPr>
          <p:cNvPr id="14" name="Content Placeholder 2"/>
          <p:cNvSpPr>
            <a:spLocks noGrp="1"/>
          </p:cNvSpPr>
          <p:nvPr>
            <p:ph idx="1"/>
          </p:nvPr>
        </p:nvSpPr>
        <p:spPr>
          <a:xfrm>
            <a:off x="537029" y="1418299"/>
            <a:ext cx="10704830" cy="5098615"/>
          </a:xfrm>
        </p:spPr>
        <p:txBody>
          <a:bodyPr/>
          <a:lstStyle/>
          <a:p>
            <a:r>
              <a:rPr lang="en-US" dirty="0"/>
              <a:t>The OEC technician in the aid room continues care with you as the ambulance arrives. The aid room OEC technician gives the following handoff report to the paramedic who is transferring the patient to the hospital:</a:t>
            </a:r>
          </a:p>
          <a:p>
            <a:r>
              <a:rPr lang="en-US" dirty="0"/>
              <a:t>“The patient is Adam Lee, a 19-year-old male who went off a large jump, landing on his right leg. He was wearing a helmet. His friends state that he never lost consciousness. When we arrived on scene, the patient was A on the AVPU scale, and this has not changed. He complained of right thigh pain and had tenderness in that location. The thigh was exposed, and there was no bleeding or bone penetration. There was no other obvious trauma. He denies drinking alcohol or taking drugs today. He has no medical problems and no allergies. He had lunch at noon. Vitals have been stable. He was put in the traction splint on the hill, helping the pain, and distal sensation, circulation, and motor remains intact. He appears to have a right midshaft femur fracture. Here is a copy of the PCR, which includes our care and patient information. Do you have any questions?”</a:t>
            </a:r>
          </a:p>
        </p:txBody>
      </p:sp>
    </p:spTree>
    <p:extLst>
      <p:ext uri="{BB962C8B-B14F-4D97-AF65-F5344CB8AC3E}">
        <p14:creationId xmlns:p14="http://schemas.microsoft.com/office/powerpoint/2010/main" val="2109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p:txBody>
          <a:bodyPr/>
          <a:lstStyle/>
          <a:p>
            <a:r>
              <a:rPr lang="en-US" dirty="0"/>
              <a:t>Lastly, you complete the incident report form documenting the case and place it in the patrol director’s box. You are later informed that the patient was admitted to the hospital with a fractured femur.</a:t>
            </a:r>
          </a:p>
          <a:p>
            <a:endParaRPr lang="en-US" dirty="0"/>
          </a:p>
        </p:txBody>
      </p:sp>
    </p:spTree>
    <p:extLst>
      <p:ext uri="{BB962C8B-B14F-4D97-AF65-F5344CB8AC3E}">
        <p14:creationId xmlns:p14="http://schemas.microsoft.com/office/powerpoint/2010/main" val="42782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Chapter Overview</a:t>
            </a:r>
          </a:p>
        </p:txBody>
      </p:sp>
      <p:sp>
        <p:nvSpPr>
          <p:cNvPr id="14" name="Content Placeholder 2"/>
          <p:cNvSpPr>
            <a:spLocks noGrp="1"/>
          </p:cNvSpPr>
          <p:nvPr>
            <p:ph idx="1"/>
          </p:nvPr>
        </p:nvSpPr>
        <p:spPr>
          <a:xfrm>
            <a:off x="824230" y="2013526"/>
            <a:ext cx="10287000" cy="4488873"/>
          </a:xfrm>
        </p:spPr>
        <p:txBody>
          <a:bodyPr/>
          <a:lstStyle/>
          <a:p>
            <a:r>
              <a:rPr lang="en-US" dirty="0"/>
              <a:t>OEC technicians evaluate patients whose injuries or illnesses range from a scratch on the arm to a life-threatening ruptured spleen. </a:t>
            </a:r>
          </a:p>
          <a:p>
            <a:endParaRPr lang="en-US" dirty="0"/>
          </a:p>
          <a:p>
            <a:pPr lvl="1">
              <a:spcAft>
                <a:spcPts val="300"/>
              </a:spcAft>
            </a:pPr>
            <a:r>
              <a:rPr lang="en-US" dirty="0"/>
              <a:t>After assessing and collecting information about the patient, you will communicate both orally and in written form your findings and interventions to other medical personnel. </a:t>
            </a:r>
          </a:p>
          <a:p>
            <a:pPr lvl="0"/>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Chapter Overview</a:t>
            </a:r>
          </a:p>
        </p:txBody>
      </p:sp>
      <p:sp>
        <p:nvSpPr>
          <p:cNvPr id="14" name="Content Placeholder 2"/>
          <p:cNvSpPr>
            <a:spLocks noGrp="1"/>
          </p:cNvSpPr>
          <p:nvPr>
            <p:ph idx="1"/>
          </p:nvPr>
        </p:nvSpPr>
        <p:spPr>
          <a:xfrm>
            <a:off x="824230" y="2152650"/>
            <a:ext cx="10287000" cy="4349749"/>
          </a:xfrm>
        </p:spPr>
        <p:txBody>
          <a:bodyPr/>
          <a:lstStyle/>
          <a:p>
            <a:pPr>
              <a:spcAft>
                <a:spcPts val="300"/>
              </a:spcAft>
            </a:pPr>
            <a:r>
              <a:rPr lang="en-US" dirty="0"/>
              <a:t>During “handoff” of a patient, you must tell the next prehospital provider the:</a:t>
            </a:r>
          </a:p>
          <a:p>
            <a:pPr lvl="1">
              <a:spcAft>
                <a:spcPts val="300"/>
              </a:spcAft>
            </a:pPr>
            <a:r>
              <a:rPr lang="en-US" dirty="0"/>
              <a:t>Information you have gathered</a:t>
            </a:r>
          </a:p>
          <a:p>
            <a:pPr lvl="1">
              <a:spcAft>
                <a:spcPts val="300"/>
              </a:spcAft>
            </a:pPr>
            <a:r>
              <a:rPr lang="en-US" dirty="0"/>
              <a:t>Care rendered </a:t>
            </a:r>
          </a:p>
          <a:p>
            <a:pPr lvl="1">
              <a:spcAft>
                <a:spcPts val="300"/>
              </a:spcAft>
            </a:pPr>
            <a:r>
              <a:rPr lang="en-US" dirty="0"/>
              <a:t>Patient’s response</a:t>
            </a:r>
          </a:p>
          <a:p>
            <a:pPr>
              <a:spcAft>
                <a:spcPts val="300"/>
              </a:spcAft>
            </a:pPr>
            <a:r>
              <a:rPr lang="en-US" dirty="0"/>
              <a:t>Medical communication needs to be consistent. </a:t>
            </a:r>
          </a:p>
          <a:p>
            <a:pPr>
              <a:spcAft>
                <a:spcPts val="300"/>
              </a:spcAft>
            </a:pPr>
            <a:r>
              <a:rPr lang="en-US" dirty="0"/>
              <a:t>Information passed along the chain may be: </a:t>
            </a:r>
          </a:p>
          <a:p>
            <a:pPr lvl="1">
              <a:spcAft>
                <a:spcPts val="300"/>
              </a:spcAft>
            </a:pPr>
            <a:r>
              <a:rPr lang="en-US" dirty="0"/>
              <a:t>Critical in patient’s diagnosis and treatment at the definitive care center</a:t>
            </a:r>
          </a:p>
          <a:p>
            <a:pPr lvl="1">
              <a:spcAft>
                <a:spcPts val="300"/>
              </a:spcAft>
            </a:pPr>
            <a:r>
              <a:rPr lang="en-US" dirty="0"/>
              <a:t>Used in the future to determine the outcome of any legal case related to patient’s situation</a:t>
            </a:r>
          </a:p>
          <a:p>
            <a:pPr lvl="0"/>
            <a:endParaRPr lang="en-US" dirty="0"/>
          </a:p>
        </p:txBody>
      </p:sp>
    </p:spTree>
    <p:extLst>
      <p:ext uri="{BB962C8B-B14F-4D97-AF65-F5344CB8AC3E}">
        <p14:creationId xmlns:p14="http://schemas.microsoft.com/office/powerpoint/2010/main" val="45169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Chapter Overview</a:t>
            </a:r>
          </a:p>
        </p:txBody>
      </p:sp>
      <p:sp>
        <p:nvSpPr>
          <p:cNvPr id="14" name="Content Placeholder 2"/>
          <p:cNvSpPr>
            <a:spLocks noGrp="1"/>
          </p:cNvSpPr>
          <p:nvPr>
            <p:ph idx="1"/>
          </p:nvPr>
        </p:nvSpPr>
        <p:spPr>
          <a:xfrm>
            <a:off x="780687" y="1885950"/>
            <a:ext cx="10287000" cy="4594253"/>
          </a:xfrm>
        </p:spPr>
        <p:txBody>
          <a:bodyPr/>
          <a:lstStyle/>
          <a:p>
            <a:pPr lvl="0">
              <a:spcBef>
                <a:spcPts val="600"/>
              </a:spcBef>
              <a:spcAft>
                <a:spcPts val="600"/>
              </a:spcAft>
            </a:pPr>
            <a:r>
              <a:rPr lang="en-US" dirty="0"/>
              <a:t>Important for all medical professionals to use the same “language” when discussing a patient’s condition.</a:t>
            </a:r>
          </a:p>
          <a:p>
            <a:pPr lvl="1">
              <a:spcBef>
                <a:spcPts val="600"/>
              </a:spcBef>
              <a:spcAft>
                <a:spcPts val="600"/>
              </a:spcAft>
            </a:pPr>
            <a:r>
              <a:rPr lang="en-US" dirty="0"/>
              <a:t>Must first learn the vocabulary used by medical personnel</a:t>
            </a:r>
          </a:p>
          <a:p>
            <a:pPr>
              <a:spcBef>
                <a:spcPts val="600"/>
              </a:spcBef>
              <a:spcAft>
                <a:spcPts val="600"/>
              </a:spcAft>
            </a:pPr>
            <a:r>
              <a:rPr lang="en-US" u="dbl" dirty="0">
                <a:solidFill>
                  <a:srgbClr val="C00000"/>
                </a:solidFill>
              </a:rPr>
              <a:t>Communication</a:t>
            </a:r>
            <a:r>
              <a:rPr lang="en-US" dirty="0"/>
              <a:t> is a process whereby information is transmitted from one person to another. </a:t>
            </a:r>
          </a:p>
          <a:p>
            <a:pPr lvl="0">
              <a:spcBef>
                <a:spcPts val="600"/>
              </a:spcBef>
              <a:spcAft>
                <a:spcPts val="600"/>
              </a:spcAft>
            </a:pPr>
            <a:r>
              <a:rPr lang="en-US" dirty="0"/>
              <a:t>Miscommunication can adversely affect patient’s outcome. </a:t>
            </a:r>
          </a:p>
        </p:txBody>
      </p:sp>
    </p:spTree>
    <p:extLst>
      <p:ext uri="{BB962C8B-B14F-4D97-AF65-F5344CB8AC3E}">
        <p14:creationId xmlns:p14="http://schemas.microsoft.com/office/powerpoint/2010/main" val="56319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4016</Words>
  <Application>Microsoft Office PowerPoint</Application>
  <PresentationFormat>Widescreen</PresentationFormat>
  <Paragraphs>440</Paragraphs>
  <Slides>68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Educational subjects 16x9</vt:lpstr>
      <vt:lpstr>Communications and Documentation</vt:lpstr>
      <vt:lpstr>The following presentation will utilize two symbols to identify material necessary for an OEC Technician to comprehend:</vt:lpstr>
      <vt:lpstr>Objectives</vt:lpstr>
      <vt:lpstr>Objectives</vt:lpstr>
      <vt:lpstr>Key Terms</vt:lpstr>
      <vt:lpstr>PowerPoint Presentation</vt:lpstr>
      <vt:lpstr>Chapter Overview</vt:lpstr>
      <vt:lpstr>Chapter Overview</vt:lpstr>
      <vt:lpstr>Chapter Overview</vt:lpstr>
      <vt:lpstr>Chapter Overview</vt:lpstr>
      <vt:lpstr>PowerPoint Presentation</vt:lpstr>
      <vt:lpstr>Medical Communication</vt:lpstr>
      <vt:lpstr>Medical Communication</vt:lpstr>
      <vt:lpstr>PowerPoint Presentation</vt:lpstr>
      <vt:lpstr>Medical Communication: Oral</vt:lpstr>
      <vt:lpstr>Medical Communication: Oral</vt:lpstr>
      <vt:lpstr>Medical Communication: Oral</vt:lpstr>
      <vt:lpstr>Medical Communication: Oral</vt:lpstr>
      <vt:lpstr>Medical Communication: Oral</vt:lpstr>
      <vt:lpstr>Medical Communication: Oral</vt:lpstr>
      <vt:lpstr>Medical Communication: Radio Terminology</vt:lpstr>
      <vt:lpstr>Medical Communication: NATO Phonetic Alphabet</vt:lpstr>
      <vt:lpstr>Medical Communication: On Scene</vt:lpstr>
      <vt:lpstr>Medical Communication: On Scene</vt:lpstr>
      <vt:lpstr>Medical Communication: On Scene</vt:lpstr>
      <vt:lpstr>Medical Communication: Oral Handoff</vt:lpstr>
      <vt:lpstr>Medical Communication: Oral Handoff</vt:lpstr>
      <vt:lpstr>PowerPoint Presentation</vt:lpstr>
      <vt:lpstr>Medical Communication: Written Communication</vt:lpstr>
      <vt:lpstr>Medical Communication: Written Communication</vt:lpstr>
      <vt:lpstr>Written Communication: Field Care Notes</vt:lpstr>
      <vt:lpstr>Medical Communication: Incident Report Form</vt:lpstr>
      <vt:lpstr>Medical Communication: Incident Report Form</vt:lpstr>
      <vt:lpstr>Medical Communication: Patient Care Reports</vt:lpstr>
      <vt:lpstr>Medical Communication: Patient Care Reports</vt:lpstr>
      <vt:lpstr>Medical Communication: Patient Care Reports</vt:lpstr>
      <vt:lpstr>Medical Communication: SOAP</vt:lpstr>
      <vt:lpstr>Medical Communication: CHEATED</vt:lpstr>
      <vt:lpstr>Medical Communication: Patient Care Report </vt:lpstr>
      <vt:lpstr>Medical Communication: Patient Care Report</vt:lpstr>
      <vt:lpstr>Medical Communication</vt:lpstr>
      <vt:lpstr>PowerPoint Presentation</vt:lpstr>
      <vt:lpstr>Incident Investigation Team</vt:lpstr>
      <vt:lpstr>Incident Investigation Team</vt:lpstr>
      <vt:lpstr>Incident Investigation Team</vt:lpstr>
      <vt:lpstr>PowerPoint Presentation</vt:lpstr>
      <vt:lpstr>Good Report Writing</vt:lpstr>
      <vt:lpstr>Good Report Writing: FACTUAL-OEC</vt:lpstr>
      <vt:lpstr>PowerPoint Presentation</vt:lpstr>
      <vt:lpstr>Correcting Errors and Creating Addendums</vt:lpstr>
      <vt:lpstr>Correcting Errors and Creating Addendums</vt:lpstr>
      <vt:lpstr>PowerPoint Presentation</vt:lpstr>
      <vt:lpstr>Essential Content to Higher Medical Personnel</vt:lpstr>
      <vt:lpstr>Essential Content to Higher Medical Personnel</vt:lpstr>
      <vt:lpstr>Essential Content to Higher Medical Personnel</vt:lpstr>
      <vt:lpstr>Essential Content to Higher Medical Personnel</vt:lpstr>
      <vt:lpstr>Essential Content to Higher Medical Personnel</vt:lpstr>
      <vt:lpstr>Essential Content to Higher Medical Personnel</vt:lpstr>
      <vt:lpstr>Essential Content to Higher Medical Personnel</vt:lpstr>
      <vt:lpstr>Essential Content to Higher Medical Personnel</vt:lpstr>
      <vt:lpstr>Essential Content to Higher Medical Personnel</vt:lpstr>
      <vt:lpstr>PowerPoint Presentation</vt:lpstr>
      <vt:lpstr>CASE PRESENTATION</vt:lpstr>
      <vt:lpstr>CASE UPDATE</vt:lpstr>
      <vt:lpstr>CASE UPDATE</vt:lpstr>
      <vt:lpstr>CASE UPDATE</vt:lpstr>
      <vt:lpstr>CASE UPDATE</vt:lpstr>
      <vt:lpstr>CASE UPDATE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and Documentation</dc:title>
  <dc:creator>Marisa Hines</dc:creator>
  <cp:lastModifiedBy>Sue M</cp:lastModifiedBy>
  <cp:revision>16</cp:revision>
  <dcterms:created xsi:type="dcterms:W3CDTF">2020-03-17T03:16:30Z</dcterms:created>
  <dcterms:modified xsi:type="dcterms:W3CDTF">2024-01-25T16:56:32Z</dcterms:modified>
</cp:coreProperties>
</file>